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2.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3.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4.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5.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26.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27.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50.xml" ContentType="application/vnd.openxmlformats-officedocument.presentationml.tags+xml"/>
  <Override PartName="/ppt/notesSlides/notesSlide31.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33.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72.xml" ContentType="application/vnd.openxmlformats-officedocument.presentationml.tags+xml"/>
  <Override PartName="/ppt/notesSlides/notesSlide37.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38.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39.xml" ContentType="application/vnd.openxmlformats-officedocument.presentationml.notesSlide+xml"/>
  <Override PartName="/ppt/tags/tag191.xml" ContentType="application/vnd.openxmlformats-officedocument.presentationml.tags+xml"/>
  <Override PartName="/ppt/notesSlides/notesSlide40.xml" ContentType="application/vnd.openxmlformats-officedocument.presentationml.notesSlide+xml"/>
  <Override PartName="/ppt/tags/tag192.xml" ContentType="application/vnd.openxmlformats-officedocument.presentationml.tags+xml"/>
  <Override PartName="/ppt/notesSlides/notesSlide41.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18.xml" ContentType="application/vnd.openxmlformats-officedocument.presentationml.tags+xml"/>
  <Override PartName="/ppt/notesSlides/notesSlide44.xml" ContentType="application/vnd.openxmlformats-officedocument.presentationml.notesSlide+xml"/>
  <Override PartName="/ppt/tags/tag21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20.xml" ContentType="application/vnd.openxmlformats-officedocument.presentationml.tags+xml"/>
  <Override PartName="/ppt/notesSlides/notesSlide47.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48.xml" ContentType="application/vnd.openxmlformats-officedocument.presentationml.notesSlide+xml"/>
  <Override PartName="/ppt/tags/tag224.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27.xml" ContentType="application/vnd.openxmlformats-officedocument.presentationml.tags+xml"/>
  <Override PartName="/ppt/notesSlides/notesSlide53.xml" ContentType="application/vnd.openxmlformats-officedocument.presentationml.notesSlide+xml"/>
  <Override PartName="/ppt/tags/tag228.xml" ContentType="application/vnd.openxmlformats-officedocument.presentationml.tags+xml"/>
  <Override PartName="/ppt/notesSlides/notesSlide54.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55.xml" ContentType="application/vnd.openxmlformats-officedocument.presentationml.notesSlide+xml"/>
  <Override PartName="/ppt/tags/tag239.xml" ContentType="application/vnd.openxmlformats-officedocument.presentationml.tags+xml"/>
  <Override PartName="/ppt/notesSlides/notesSlide56.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57.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58.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59.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60.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61.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6"/>
  </p:notesMasterIdLst>
  <p:sldIdLst>
    <p:sldId id="292" r:id="rId2"/>
    <p:sldId id="575" r:id="rId3"/>
    <p:sldId id="570" r:id="rId4"/>
    <p:sldId id="328" r:id="rId5"/>
    <p:sldId id="357" r:id="rId6"/>
    <p:sldId id="338" r:id="rId7"/>
    <p:sldId id="576" r:id="rId8"/>
    <p:sldId id="577" r:id="rId9"/>
    <p:sldId id="581" r:id="rId10"/>
    <p:sldId id="545" r:id="rId11"/>
    <p:sldId id="569" r:id="rId12"/>
    <p:sldId id="548" r:id="rId13"/>
    <p:sldId id="592" r:id="rId14"/>
    <p:sldId id="579" r:id="rId15"/>
    <p:sldId id="551" r:id="rId16"/>
    <p:sldId id="580" r:id="rId17"/>
    <p:sldId id="370" r:id="rId18"/>
    <p:sldId id="583" r:id="rId19"/>
    <p:sldId id="555" r:id="rId20"/>
    <p:sldId id="271" r:id="rId21"/>
    <p:sldId id="359" r:id="rId22"/>
    <p:sldId id="561" r:id="rId23"/>
    <p:sldId id="563" r:id="rId24"/>
    <p:sldId id="588" r:id="rId25"/>
    <p:sldId id="585" r:id="rId26"/>
    <p:sldId id="269" r:id="rId27"/>
    <p:sldId id="587" r:id="rId28"/>
    <p:sldId id="586" r:id="rId29"/>
    <p:sldId id="565" r:id="rId30"/>
    <p:sldId id="272" r:id="rId31"/>
    <p:sldId id="593" r:id="rId32"/>
    <p:sldId id="594" r:id="rId33"/>
    <p:sldId id="375" r:id="rId34"/>
    <p:sldId id="309" r:id="rId35"/>
    <p:sldId id="262" r:id="rId36"/>
    <p:sldId id="573" r:id="rId37"/>
    <p:sldId id="312" r:id="rId38"/>
    <p:sldId id="263" r:id="rId39"/>
    <p:sldId id="323" r:id="rId40"/>
    <p:sldId id="316" r:id="rId41"/>
    <p:sldId id="341" r:id="rId42"/>
    <p:sldId id="355" r:id="rId43"/>
    <p:sldId id="380" r:id="rId44"/>
    <p:sldId id="344" r:id="rId45"/>
    <p:sldId id="589" r:id="rId46"/>
    <p:sldId id="378" r:id="rId47"/>
    <p:sldId id="379" r:id="rId48"/>
    <p:sldId id="513" r:id="rId49"/>
    <p:sldId id="591" r:id="rId50"/>
    <p:sldId id="516" r:id="rId51"/>
    <p:sldId id="306" r:id="rId52"/>
    <p:sldId id="590" r:id="rId53"/>
    <p:sldId id="596" r:id="rId54"/>
    <p:sldId id="595" r:id="rId55"/>
    <p:sldId id="535" r:id="rId56"/>
    <p:sldId id="536" r:id="rId57"/>
    <p:sldId id="319" r:id="rId58"/>
    <p:sldId id="324" r:id="rId59"/>
    <p:sldId id="382" r:id="rId60"/>
    <p:sldId id="376" r:id="rId61"/>
    <p:sldId id="377" r:id="rId62"/>
    <p:sldId id="305" r:id="rId63"/>
    <p:sldId id="307" r:id="rId64"/>
    <p:sldId id="515"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6D50743-DC50-4AB9-955D-2BB5B093CDA5}">
          <p14:sldIdLst>
            <p14:sldId id="292"/>
            <p14:sldId id="575"/>
            <p14:sldId id="570"/>
            <p14:sldId id="328"/>
            <p14:sldId id="357"/>
            <p14:sldId id="338"/>
            <p14:sldId id="576"/>
            <p14:sldId id="577"/>
            <p14:sldId id="581"/>
            <p14:sldId id="545"/>
            <p14:sldId id="569"/>
            <p14:sldId id="548"/>
          </p14:sldIdLst>
        </p14:section>
        <p14:section name="Part II - Label integration" id="{512AC5A2-E15E-4178-8073-C15FB3B2ECB9}">
          <p14:sldIdLst>
            <p14:sldId id="592"/>
            <p14:sldId id="579"/>
            <p14:sldId id="551"/>
            <p14:sldId id="580"/>
            <p14:sldId id="370"/>
            <p14:sldId id="583"/>
            <p14:sldId id="555"/>
            <p14:sldId id="271"/>
            <p14:sldId id="359"/>
            <p14:sldId id="561"/>
          </p14:sldIdLst>
        </p14:section>
        <p14:section name="Part III - Moment matching" id="{52FA5F73-F345-4AB9-AFEE-973342CF62C9}">
          <p14:sldIdLst>
            <p14:sldId id="563"/>
            <p14:sldId id="588"/>
            <p14:sldId id="585"/>
            <p14:sldId id="269"/>
            <p14:sldId id="587"/>
            <p14:sldId id="586"/>
          </p14:sldIdLst>
        </p14:section>
        <p14:section name="Part III - final" id="{5EAB8054-4241-4F34-806C-55927CAC0220}">
          <p14:sldIdLst>
            <p14:sldId id="565"/>
            <p14:sldId id="272"/>
          </p14:sldIdLst>
        </p14:section>
        <p14:section name="Part IV" id="{811D6190-6CAA-4267-AD44-6E89B649740A}">
          <p14:sldIdLst>
            <p14:sldId id="593"/>
          </p14:sldIdLst>
        </p14:section>
        <p14:section name="Part V Adversarial" id="{81D454DA-4282-44B8-9F00-8BA7E0A2E549}">
          <p14:sldIdLst>
            <p14:sldId id="594"/>
            <p14:sldId id="375"/>
            <p14:sldId id="309"/>
            <p14:sldId id="262"/>
            <p14:sldId id="573"/>
            <p14:sldId id="312"/>
            <p14:sldId id="263"/>
            <p14:sldId id="323"/>
            <p14:sldId id="316"/>
            <p14:sldId id="341"/>
            <p14:sldId id="355"/>
            <p14:sldId id="380"/>
            <p14:sldId id="344"/>
            <p14:sldId id="589"/>
            <p14:sldId id="378"/>
            <p14:sldId id="379"/>
          </p14:sldIdLst>
        </p14:section>
        <p14:section name="Part V - Active" id="{4DA15029-CE3B-4FD6-BED3-60EAA32DB63C}">
          <p14:sldIdLst>
            <p14:sldId id="513"/>
            <p14:sldId id="591"/>
            <p14:sldId id="516"/>
            <p14:sldId id="306"/>
          </p14:sldIdLst>
        </p14:section>
        <p14:section name="Part V - bias fairness" id="{B9B73B4C-FF30-4629-AE59-166A67833923}">
          <p14:sldIdLst>
            <p14:sldId id="590"/>
            <p14:sldId id="596"/>
          </p14:sldIdLst>
        </p14:section>
        <p14:section name="Part VI - Open issues" id="{8277CE95-EDBD-47B4-9A87-F737B0F90990}">
          <p14:sldIdLst>
            <p14:sldId id="595"/>
            <p14:sldId id="535"/>
            <p14:sldId id="536"/>
          </p14:sldIdLst>
        </p14:section>
        <p14:section name="Extra slides" id="{EBD6F699-0CAC-4A38-A274-DF871FE597FE}">
          <p14:sldIdLst>
            <p14:sldId id="319"/>
            <p14:sldId id="324"/>
            <p14:sldId id="382"/>
            <p14:sldId id="376"/>
            <p14:sldId id="377"/>
            <p14:sldId id="305"/>
            <p14:sldId id="307"/>
            <p14:sldId id="5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69696"/>
    <a:srgbClr val="65A9D9"/>
    <a:srgbClr val="3F93D0"/>
    <a:srgbClr val="BDBDBD"/>
    <a:srgbClr val="288ACD"/>
    <a:srgbClr val="0070C0"/>
    <a:srgbClr val="C6EEFE"/>
    <a:srgbClr val="C00000"/>
    <a:srgbClr val="FFE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6140" autoAdjust="0"/>
  </p:normalViewPr>
  <p:slideViewPr>
    <p:cSldViewPr snapToGrid="0">
      <p:cViewPr varScale="1">
        <p:scale>
          <a:sx n="84" d="100"/>
          <a:sy n="84" d="100"/>
        </p:scale>
        <p:origin x="450" y="4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D3FEF-1D17-4142-9F6B-A742CAF11D3D}" type="datetimeFigureOut">
              <a:rPr lang="en-US" smtClean="0"/>
              <a:t>4/2/2025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B337E-47D0-4AE7-A1F8-945594D959B0}" type="slidenum">
              <a:rPr lang="en-US" smtClean="0"/>
              <a:t>‹#›</a:t>
            </a:fld>
            <a:endParaRPr lang="en-US"/>
          </a:p>
        </p:txBody>
      </p:sp>
    </p:spTree>
    <p:extLst>
      <p:ext uri="{BB962C8B-B14F-4D97-AF65-F5344CB8AC3E}">
        <p14:creationId xmlns:p14="http://schemas.microsoft.com/office/powerpoint/2010/main" val="3912763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noChangeArrowheads="1"/>
          </p:cNvSpPr>
          <p:nvPr/>
        </p:nvSpPr>
        <p:spPr bwMode="auto">
          <a:xfrm>
            <a:off x="3970734" y="8830659"/>
            <a:ext cx="3038145" cy="464205"/>
          </a:xfrm>
          <a:prstGeom prst="rect">
            <a:avLst/>
          </a:prstGeom>
          <a:noFill/>
          <a:ln w="9525">
            <a:noFill/>
            <a:miter lim="800000"/>
            <a:headEnd/>
            <a:tailEnd/>
          </a:ln>
        </p:spPr>
        <p:txBody>
          <a:bodyPr lIns="92634" tIns="46317" rIns="92634" bIns="46317" anchor="b"/>
          <a:lstStyle/>
          <a:p>
            <a:pPr algn="r"/>
            <a:fld id="{1FC51B39-FA82-4045-811D-3ECA61F944BA}" type="slidenum">
              <a:rPr lang="en-US" sz="1300">
                <a:latin typeface="Arial" charset="0"/>
              </a:rPr>
              <a:pPr algn="r"/>
              <a:t>1</a:t>
            </a:fld>
            <a:endParaRPr lang="en-US" sz="1300" dirty="0">
              <a:latin typeface="Arial"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ADD ACKNOWLEDGEMENTS**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subject is on crowdsourcing and the potential SP tools have on this subject     </a:t>
            </a:r>
          </a:p>
        </p:txBody>
      </p:sp>
    </p:spTree>
    <p:extLst>
      <p:ext uri="{BB962C8B-B14F-4D97-AF65-F5344CB8AC3E}">
        <p14:creationId xmlns:p14="http://schemas.microsoft.com/office/powerpoint/2010/main" val="4152684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Imagenet</a:t>
            </a:r>
            <a:r>
              <a:rPr lang="en-US" dirty="0"/>
              <a:t> is an example of crowdsourcing and creating a labeled dataset!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4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dirty="0"/>
              <a:t>Annotators have </a:t>
            </a:r>
            <a:r>
              <a:rPr lang="en-US" sz="1600" b="1" dirty="0"/>
              <a:t>access to input </a:t>
            </a:r>
            <a:r>
              <a:rPr lang="en-US" sz="1600" dirty="0"/>
              <a:t>data (features) </a:t>
            </a:r>
            <a:r>
              <a:rPr lang="en-US" sz="1600" baseline="0" dirty="0"/>
              <a:t>{</a:t>
            </a:r>
            <a:r>
              <a:rPr lang="en-US" sz="1600" b="1" i="1" baseline="0" dirty="0" err="1"/>
              <a:t>x</a:t>
            </a:r>
            <a:r>
              <a:rPr lang="en-US" sz="1600" i="1" baseline="-25000" dirty="0" err="1"/>
              <a:t>n</a:t>
            </a:r>
            <a:r>
              <a:rPr lang="en-US" sz="1600" baseline="0" dirty="0"/>
              <a:t>}, but </a:t>
            </a:r>
            <a:r>
              <a:rPr lang="en-US" sz="1600" b="1" baseline="0" dirty="0"/>
              <a:t>not</a:t>
            </a:r>
            <a:r>
              <a:rPr lang="en-US" sz="1600" baseline="0" dirty="0"/>
              <a:t> the fusion center (</a:t>
            </a:r>
            <a:r>
              <a:rPr lang="en-US" sz="1600" b="1" baseline="0" dirty="0"/>
              <a:t>blind </a:t>
            </a:r>
            <a:r>
              <a:rPr lang="en-US" sz="1600" baseline="0" dirty="0"/>
              <a:t>decision setup). It r</a:t>
            </a:r>
            <a:r>
              <a:rPr lang="en-US" sz="1600" dirty="0"/>
              <a:t>esembles </a:t>
            </a:r>
            <a:r>
              <a:rPr lang="en-US" sz="1600" b="1" dirty="0"/>
              <a:t>stacking ensembles </a:t>
            </a:r>
            <a:r>
              <a:rPr lang="en-US" sz="1600" dirty="0"/>
              <a:t>in ML</a:t>
            </a:r>
            <a:r>
              <a:rPr lang="en-US" sz="1600" baseline="0" dirty="0"/>
              <a:t> (assessing proper weight?)</a:t>
            </a:r>
            <a:endParaRPr lang="en-US" sz="1600" dirty="0"/>
          </a:p>
          <a:p>
            <a:endParaRPr lang="en-US" sz="1600" dirty="0"/>
          </a:p>
          <a:p>
            <a:r>
              <a:rPr lang="en-US" sz="1600" dirty="0"/>
              <a:t>The terms annotators, sensors,</a:t>
            </a:r>
            <a:r>
              <a:rPr lang="en-US" sz="1600" baseline="0" dirty="0"/>
              <a:t> agents, users devices, workers will be henceforth used interchangeably. </a:t>
            </a:r>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83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F6D7-7D3C-9BAF-A993-74B449D3B0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18B78-FAA7-D623-93B0-D3F4E0016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94794-49B2-8FD4-0AE1-FA0532E818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A2F62D-BA47-2AFF-473C-9ABD26F8B1CC}"/>
              </a:ext>
            </a:extLst>
          </p:cNvPr>
          <p:cNvSpPr>
            <a:spLocks noGrp="1"/>
          </p:cNvSpPr>
          <p:nvPr>
            <p:ph type="sldNum" sz="quarter" idx="5"/>
          </p:nvPr>
        </p:nvSpPr>
        <p:spPr/>
        <p:txBody>
          <a:bodyPr/>
          <a:lstStyle/>
          <a:p>
            <a:fld id="{00DB337E-47D0-4AE7-A1F8-945594D959B0}" type="slidenum">
              <a:rPr lang="en-US" smtClean="0"/>
              <a:t>13</a:t>
            </a:fld>
            <a:endParaRPr lang="en-US"/>
          </a:p>
        </p:txBody>
      </p:sp>
    </p:spTree>
    <p:extLst>
      <p:ext uri="{BB962C8B-B14F-4D97-AF65-F5344CB8AC3E}">
        <p14:creationId xmlns:p14="http://schemas.microsoft.com/office/powerpoint/2010/main" val="250171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88660-71D3-84E0-3CCB-C68DF782C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AB5E0-004C-4D45-F339-CB2BA90F2417}"/>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3434280B-D6CD-6C9C-03AA-9454EA9E1B65}"/>
              </a:ext>
            </a:extLst>
          </p:cNvPr>
          <p:cNvSpPr>
            <a:spLocks noGrp="1"/>
          </p:cNvSpPr>
          <p:nvPr>
            <p:ph type="body" idx="1"/>
          </p:nvPr>
        </p:nvSpPr>
        <p:spPr/>
        <p:txBody>
          <a:bodyPr/>
          <a:lstStyle/>
          <a:p>
            <a:r>
              <a:rPr lang="en-US" dirty="0"/>
              <a:t>Indicator function</a:t>
            </a:r>
            <a:r>
              <a:rPr lang="en-US" baseline="0" dirty="0"/>
              <a:t> summands add up votes per class $k$. The winner MV class is selected as the class of the majority</a:t>
            </a:r>
          </a:p>
          <a:p>
            <a:r>
              <a:rPr lang="en-US" baseline="0" dirty="0"/>
              <a:t> </a:t>
            </a:r>
            <a:endParaRPr lang="en-US" dirty="0"/>
          </a:p>
          <a:p>
            <a:r>
              <a:rPr lang="en-US" b="1" dirty="0"/>
              <a:t>Annotators</a:t>
            </a:r>
            <a:r>
              <a:rPr lang="en-US" dirty="0"/>
              <a:t> maintain a </a:t>
            </a:r>
            <a:r>
              <a:rPr lang="en-US" b="1" dirty="0"/>
              <a:t>steady behavior</a:t>
            </a:r>
            <a:r>
              <a:rPr lang="en-US" dirty="0"/>
              <a:t> throughout the dataset. Here shown for</a:t>
            </a:r>
            <a:r>
              <a:rPr lang="en-US" baseline="0" dirty="0"/>
              <a:t> classification, but for prediction it corresponds to unweighted averaging (1/</a:t>
            </a:r>
            <a:r>
              <a:rPr lang="en-US" i="1" baseline="0" dirty="0"/>
              <a:t>M</a:t>
            </a:r>
            <a:r>
              <a:rPr lang="en-US" baseline="0" dirty="0"/>
              <a:t>) of annotators’ predictions. </a:t>
            </a:r>
            <a:br>
              <a:rPr lang="en-US" dirty="0"/>
            </a:br>
            <a:br>
              <a:rPr lang="en-US" dirty="0"/>
            </a:br>
            <a:r>
              <a:rPr lang="en-US" dirty="0"/>
              <a:t>Reliability judged by confusion matrices  that we will specify later. It is also possible to have weighted MV with weights reflecting reliability parameters per annotator. </a:t>
            </a:r>
          </a:p>
          <a:p>
            <a:endParaRPr lang="en-US" dirty="0"/>
          </a:p>
          <a:p>
            <a:r>
              <a:rPr lang="en-US" dirty="0"/>
              <a:t>Our first annotator model that is presented next,</a:t>
            </a:r>
            <a:r>
              <a:rPr lang="en-US" baseline="0" dirty="0"/>
              <a:t> presumes that their </a:t>
            </a:r>
            <a:r>
              <a:rPr lang="en-US" b="1" baseline="0" dirty="0"/>
              <a:t>responses</a:t>
            </a:r>
            <a:r>
              <a:rPr lang="en-US" baseline="0" dirty="0"/>
              <a:t> are </a:t>
            </a:r>
            <a:r>
              <a:rPr lang="en-US" b="1" baseline="0" dirty="0"/>
              <a:t>independent conditioned on given label.</a:t>
            </a:r>
            <a:endParaRPr lang="en-US" b="1" dirty="0"/>
          </a:p>
        </p:txBody>
      </p:sp>
      <p:sp>
        <p:nvSpPr>
          <p:cNvPr id="4" name="Slide Number Placeholder 3">
            <a:extLst>
              <a:ext uri="{FF2B5EF4-FFF2-40B4-BE49-F238E27FC236}">
                <a16:creationId xmlns:a16="http://schemas.microsoft.com/office/drawing/2014/main" id="{E86F8D2F-7776-4EC9-9323-8BE1A6BE9CB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62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Annotators maintain a </a:t>
            </a:r>
            <a:r>
              <a:rPr lang="en-US" b="1" dirty="0"/>
              <a:t>steady behavior </a:t>
            </a:r>
            <a:r>
              <a:rPr lang="en-US" dirty="0"/>
              <a:t>throughout the dataset. </a:t>
            </a:r>
          </a:p>
          <a:p>
            <a:endParaRPr lang="en-US" dirty="0"/>
          </a:p>
          <a:p>
            <a:r>
              <a:rPr lang="en-US" dirty="0"/>
              <a:t>Note the MAP rule in the yellow box looks like weighted MV. In this case the weights are also class conditional</a:t>
            </a:r>
            <a:br>
              <a:rPr lang="en-US" dirty="0"/>
            </a:br>
            <a:br>
              <a:rPr lang="en-US" dirty="0"/>
            </a:br>
            <a:r>
              <a:rPr lang="en-US" b="1" dirty="0"/>
              <a:t>Reliability</a:t>
            </a:r>
            <a:r>
              <a:rPr lang="en-US" dirty="0"/>
              <a:t> judged by confusion matrices with entries in the sum that are conditional densities.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0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527D-2DE6-7889-0661-30247DB84C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1B7CC-9C86-A54D-DF3E-32073E8F3CB4}"/>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DC113FE-AC1C-AB67-7864-12E4124B3B96}"/>
              </a:ext>
            </a:extLst>
          </p:cNvPr>
          <p:cNvSpPr>
            <a:spLocks noGrp="1"/>
          </p:cNvSpPr>
          <p:nvPr>
            <p:ph type="body" idx="1"/>
          </p:nvPr>
        </p:nvSpPr>
        <p:spPr/>
        <p:txBody>
          <a:bodyPr/>
          <a:lstStyle/>
          <a:p>
            <a:r>
              <a:rPr lang="en-US" dirty="0"/>
              <a:t>Actually</a:t>
            </a:r>
            <a:r>
              <a:rPr lang="en-US" baseline="0" dirty="0"/>
              <a:t> this is a </a:t>
            </a:r>
            <a:r>
              <a:rPr lang="en-US" b="1" baseline="0" dirty="0"/>
              <a:t>parametric model </a:t>
            </a:r>
            <a:r>
              <a:rPr lang="en-US" baseline="0" dirty="0"/>
              <a:t>since the number of unknown parameters grow with the number of annotators $M$, but the number of observations $N$ helps to have “more equations than unknowns.” Recall that our data are $NM$ </a:t>
            </a:r>
          </a:p>
          <a:p>
            <a:endParaRPr lang="en-US" baseline="0" dirty="0"/>
          </a:p>
          <a:p>
            <a:r>
              <a:rPr lang="en-US" baseline="0" dirty="0"/>
              <a:t>Interestingly, the model can be </a:t>
            </a:r>
            <a:r>
              <a:rPr lang="en-US" b="1" baseline="0" dirty="0"/>
              <a:t>nonparametric</a:t>
            </a:r>
            <a:r>
              <a:rPr lang="en-US" baseline="0" dirty="0"/>
              <a:t> for fixed and small $N$, but with $M$ growing to improve performance. In this case, it helps to have simpler models (fewer unknowns) </a:t>
            </a:r>
            <a:endParaRPr lang="en-US" dirty="0"/>
          </a:p>
        </p:txBody>
      </p:sp>
      <p:sp>
        <p:nvSpPr>
          <p:cNvPr id="4" name="Slide Number Placeholder 3">
            <a:extLst>
              <a:ext uri="{FF2B5EF4-FFF2-40B4-BE49-F238E27FC236}">
                <a16:creationId xmlns:a16="http://schemas.microsoft.com/office/drawing/2014/main" id="{C923A2E3-7914-C5D9-4512-1DA9D586C0B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61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the rest we will focus on the Full DS model.</a:t>
            </a:r>
          </a:p>
          <a:p>
            <a:endParaRPr lang="en-US" dirty="0"/>
          </a:p>
          <a:p>
            <a:r>
              <a:rPr lang="en-US" dirty="0"/>
              <a:t>$\alpha^{(m)}$ is the probability of</a:t>
            </a:r>
            <a:r>
              <a:rPr lang="en-US" baseline="0" dirty="0"/>
              <a:t> annotator $m$ to be correct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823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6590B-DBBB-AD1E-1069-304E0FF3E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8EE3D-028D-63F5-D3F7-0BC61ABEA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858BF-10DF-247B-4539-DD19501A44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3A64E1-E3C2-4F1E-C017-B69936061C96}"/>
              </a:ext>
            </a:extLst>
          </p:cNvPr>
          <p:cNvSpPr>
            <a:spLocks noGrp="1"/>
          </p:cNvSpPr>
          <p:nvPr>
            <p:ph type="sldNum" sz="quarter" idx="5"/>
          </p:nvPr>
        </p:nvSpPr>
        <p:spPr/>
        <p:txBody>
          <a:bodyPr/>
          <a:lstStyle/>
          <a:p>
            <a:fld id="{00DB337E-47D0-4AE7-A1F8-945594D959B0}" type="slidenum">
              <a:rPr lang="en-US" smtClean="0"/>
              <a:t>18</a:t>
            </a:fld>
            <a:endParaRPr lang="en-US"/>
          </a:p>
        </p:txBody>
      </p:sp>
    </p:spTree>
    <p:extLst>
      <p:ext uri="{BB962C8B-B14F-4D97-AF65-F5344CB8AC3E}">
        <p14:creationId xmlns:p14="http://schemas.microsoft.com/office/powerpoint/2010/main" val="2170522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bound is tight when q is the posterior of y given Y check.</a:t>
            </a:r>
          </a:p>
          <a:p>
            <a:endParaRPr lang="en-US" dirty="0"/>
          </a:p>
          <a:p>
            <a:r>
              <a:rPr lang="en-US" dirty="0"/>
              <a:t>Basically this is an instance of majorization minimization</a:t>
            </a:r>
          </a:p>
        </p:txBody>
      </p:sp>
      <p:sp>
        <p:nvSpPr>
          <p:cNvPr id="4" name="Slide Number Placeholder 3"/>
          <p:cNvSpPr>
            <a:spLocks noGrp="1"/>
          </p:cNvSpPr>
          <p:nvPr>
            <p:ph type="sldNum" sz="quarter" idx="5"/>
          </p:nvPr>
        </p:nvSpPr>
        <p:spPr/>
        <p:txBody>
          <a:bodyPr/>
          <a:lstStyle/>
          <a:p>
            <a:fld id="{00DB337E-47D0-4AE7-A1F8-945594D959B0}" type="slidenum">
              <a:rPr lang="en-US" smtClean="0"/>
              <a:t>19</a:t>
            </a:fld>
            <a:endParaRPr lang="en-US"/>
          </a:p>
        </p:txBody>
      </p:sp>
    </p:spTree>
    <p:extLst>
      <p:ext uri="{BB962C8B-B14F-4D97-AF65-F5344CB8AC3E}">
        <p14:creationId xmlns:p14="http://schemas.microsoft.com/office/powerpoint/2010/main" val="1297163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Normalization</a:t>
            </a:r>
            <a:r>
              <a:rPr lang="en-US" baseline="0" dirty="0"/>
              <a:t> c</a:t>
            </a:r>
            <a:r>
              <a:rPr lang="en-US" dirty="0"/>
              <a:t>onstants</a:t>
            </a:r>
            <a:r>
              <a:rPr lang="en-US" baseline="0" dirty="0"/>
              <a:t> $Z’$ and $</a:t>
            </a:r>
            <a:r>
              <a:rPr lang="en-US" baseline="0" dirty="0" err="1"/>
              <a:t>Z’’$in</a:t>
            </a:r>
            <a:r>
              <a:rPr lang="en-US" baseline="0" dirty="0"/>
              <a:t> the last two ratios cancels out.  </a:t>
            </a:r>
          </a:p>
          <a:p>
            <a:endParaRPr lang="en-US" baseline="0" dirty="0"/>
          </a:p>
          <a:p>
            <a:r>
              <a:rPr lang="en-US" baseline="0" dirty="0"/>
              <a:t>They don’t necessarily cancel out, but they are straightforward to compute. For the posterior of one datum </a:t>
            </a:r>
            <a:r>
              <a:rPr lang="en-US" baseline="0" dirty="0" err="1"/>
              <a:t>q_n</a:t>
            </a:r>
            <a:r>
              <a:rPr lang="en-US" baseline="0" dirty="0"/>
              <a:t>, the normalization constant is just </a:t>
            </a:r>
            <a:r>
              <a:rPr lang="en-US" baseline="0" dirty="0" err="1"/>
              <a:t>sum_k</a:t>
            </a:r>
            <a:r>
              <a:rPr lang="en-US" baseline="0" dirty="0"/>
              <a:t> q_{</a:t>
            </a:r>
            <a:r>
              <a:rPr lang="en-US" baseline="0" dirty="0" err="1"/>
              <a:t>nk</a:t>
            </a:r>
            <a:r>
              <a:rPr lang="en-US" baseline="0" dirty="0"/>
              <a:t>}</a:t>
            </a:r>
            <a:endParaRPr lang="en-US" dirty="0"/>
          </a:p>
        </p:txBody>
      </p:sp>
      <p:sp>
        <p:nvSpPr>
          <p:cNvPr id="4" name="Slide Number Placeholder 3"/>
          <p:cNvSpPr>
            <a:spLocks noGrp="1"/>
          </p:cNvSpPr>
          <p:nvPr>
            <p:ph type="sldNum" sz="quarter" idx="5"/>
          </p:nvPr>
        </p:nvSpPr>
        <p:spPr/>
        <p:txBody>
          <a:bodyPr/>
          <a:lstStyle/>
          <a:p>
            <a:fld id="{00DB337E-47D0-4AE7-A1F8-945594D959B0}" type="slidenum">
              <a:rPr lang="en-US" smtClean="0"/>
              <a:t>20</a:t>
            </a:fld>
            <a:endParaRPr lang="en-US"/>
          </a:p>
        </p:txBody>
      </p:sp>
    </p:spTree>
    <p:extLst>
      <p:ext uri="{BB962C8B-B14F-4D97-AF65-F5344CB8AC3E}">
        <p14:creationId xmlns:p14="http://schemas.microsoft.com/office/powerpoint/2010/main" val="116018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B337E-47D0-4AE7-A1F8-945594D959B0}" type="slidenum">
              <a:rPr lang="en-US" smtClean="0"/>
              <a:t>3</a:t>
            </a:fld>
            <a:endParaRPr lang="en-US"/>
          </a:p>
        </p:txBody>
      </p:sp>
    </p:spTree>
    <p:extLst>
      <p:ext uri="{BB962C8B-B14F-4D97-AF65-F5344CB8AC3E}">
        <p14:creationId xmlns:p14="http://schemas.microsoft.com/office/powerpoint/2010/main" val="290098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WE’LL GET TO INITIALIZATION IN THE NEXT SLIDE.</a:t>
            </a:r>
            <a:br>
              <a:rPr lang="en-US" dirty="0"/>
            </a:br>
            <a:br>
              <a:rPr lang="en-US" dirty="0"/>
            </a:br>
            <a:r>
              <a:rPr lang="en-US" dirty="0"/>
              <a:t>Given good initialization, error at each iteration can be bounded.</a:t>
            </a:r>
          </a:p>
          <a:p>
            <a:endParaRPr lang="en-US" dirty="0"/>
          </a:p>
          <a:p>
            <a:r>
              <a:rPr lang="en-US" dirty="0"/>
              <a:t>H here collects all confusion matrices.</a:t>
            </a:r>
          </a:p>
        </p:txBody>
      </p:sp>
      <p:sp>
        <p:nvSpPr>
          <p:cNvPr id="4" name="Slide Number Placeholder 3"/>
          <p:cNvSpPr>
            <a:spLocks noGrp="1"/>
          </p:cNvSpPr>
          <p:nvPr>
            <p:ph type="sldNum" sz="quarter" idx="5"/>
          </p:nvPr>
        </p:nvSpPr>
        <p:spPr/>
        <p:txBody>
          <a:bodyPr/>
          <a:lstStyle/>
          <a:p>
            <a:fld id="{00DB337E-47D0-4AE7-A1F8-945594D959B0}" type="slidenum">
              <a:rPr lang="en-US" smtClean="0"/>
              <a:t>21</a:t>
            </a:fld>
            <a:endParaRPr lang="en-US"/>
          </a:p>
        </p:txBody>
      </p:sp>
    </p:spTree>
    <p:extLst>
      <p:ext uri="{BB962C8B-B14F-4D97-AF65-F5344CB8AC3E}">
        <p14:creationId xmlns:p14="http://schemas.microsoft.com/office/powerpoint/2010/main" val="3720791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[Kim, Ghahramani’12] is an early reference for </a:t>
            </a:r>
            <a:r>
              <a:rPr lang="en-US" b="1" dirty="0"/>
              <a:t>combining Bayesian classifiers</a:t>
            </a:r>
          </a:p>
          <a:p>
            <a:endParaRPr lang="en-US" dirty="0"/>
          </a:p>
          <a:p>
            <a:r>
              <a:rPr lang="en-US" dirty="0"/>
              <a:t>If ground-truth (meaning </a:t>
            </a:r>
            <a:r>
              <a:rPr lang="en-US" b="1" dirty="0"/>
              <a:t>reliable</a:t>
            </a:r>
            <a:r>
              <a:rPr lang="en-US" dirty="0"/>
              <a:t>) </a:t>
            </a:r>
            <a:r>
              <a:rPr lang="en-US" b="1" dirty="0"/>
              <a:t>labels</a:t>
            </a:r>
            <a:r>
              <a:rPr lang="en-US" dirty="0"/>
              <a:t> are available, collect them in set </a:t>
            </a:r>
            <a:r>
              <a:rPr lang="en-US" i="1" dirty="0" err="1"/>
              <a:t>Y</a:t>
            </a:r>
            <a:r>
              <a:rPr lang="en-US" i="1" baseline="-25000" dirty="0" err="1"/>
              <a:t>r</a:t>
            </a:r>
            <a:r>
              <a:rPr lang="en-US" dirty="0"/>
              <a:t>, and e.g., in EM set </a:t>
            </a:r>
            <a:r>
              <a:rPr lang="en-US" i="1" dirty="0" err="1"/>
              <a:t>q</a:t>
            </a:r>
            <a:r>
              <a:rPr lang="en-US" i="1" baseline="-25000" dirty="0" err="1"/>
              <a:t>nk</a:t>
            </a:r>
            <a:r>
              <a:rPr lang="en-US" dirty="0"/>
              <a:t>= </a:t>
            </a:r>
            <a:r>
              <a:rPr lang="en-US" b="1" dirty="0"/>
              <a:t>1</a:t>
            </a:r>
            <a:r>
              <a:rPr lang="en-US" dirty="0"/>
              <a:t>(</a:t>
            </a:r>
            <a:r>
              <a:rPr lang="en-US" i="1" dirty="0" err="1"/>
              <a:t>y</a:t>
            </a:r>
            <a:r>
              <a:rPr lang="en-US" i="1" baseline="-25000" dirty="0" err="1"/>
              <a:t>n</a:t>
            </a:r>
            <a:r>
              <a:rPr lang="en-US" i="1" dirty="0"/>
              <a:t>=k</a:t>
            </a:r>
            <a:r>
              <a:rPr lang="en-US" dirty="0"/>
              <a:t>) for </a:t>
            </a:r>
            <a:r>
              <a:rPr lang="en-US" i="1" dirty="0"/>
              <a:t>n </a:t>
            </a:r>
            <a:r>
              <a:rPr lang="en-US" dirty="0"/>
              <a:t>in </a:t>
            </a:r>
            <a:r>
              <a:rPr lang="en-US" i="1" dirty="0" err="1"/>
              <a:t>Y</a:t>
            </a:r>
            <a:r>
              <a:rPr lang="en-US" i="1" baseline="-25000" dirty="0" err="1"/>
              <a:t>r</a:t>
            </a:r>
            <a:endParaRPr lang="en-US" i="1" baseline="-25000" dirty="0"/>
          </a:p>
          <a:p>
            <a:endParaRPr lang="en-US" i="1" baseline="-25000" dirty="0"/>
          </a:p>
        </p:txBody>
      </p:sp>
      <p:sp>
        <p:nvSpPr>
          <p:cNvPr id="4" name="Slide Number Placeholder 3"/>
          <p:cNvSpPr>
            <a:spLocks noGrp="1"/>
          </p:cNvSpPr>
          <p:nvPr>
            <p:ph type="sldNum" sz="quarter" idx="5"/>
          </p:nvPr>
        </p:nvSpPr>
        <p:spPr/>
        <p:txBody>
          <a:bodyPr/>
          <a:lstStyle/>
          <a:p>
            <a:fld id="{00DB337E-47D0-4AE7-A1F8-945594D959B0}" type="slidenum">
              <a:rPr lang="en-US" smtClean="0"/>
              <a:t>22</a:t>
            </a:fld>
            <a:endParaRPr lang="en-US"/>
          </a:p>
        </p:txBody>
      </p:sp>
    </p:spTree>
    <p:extLst>
      <p:ext uri="{BB962C8B-B14F-4D97-AF65-F5344CB8AC3E}">
        <p14:creationId xmlns:p14="http://schemas.microsoft.com/office/powerpoint/2010/main" val="2864524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see that wanted parameters show up in all the moments of the annotator responses. </a:t>
            </a:r>
          </a:p>
          <a:p>
            <a:r>
              <a:rPr lang="en-US" dirty="0"/>
              <a:t>This works under the DS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451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E2675-E22B-6A77-5AC4-B6539D495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83DD80-F571-A2A4-93D2-C3F2C3467447}"/>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CDC1295-7E4C-51F1-B4B2-C7F8D3D804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8A185D-4938-BB7F-7480-CE749F32EA1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222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FB8CE-80DD-351A-29EB-33123B038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23CFC-EB2B-9E15-EC92-8566390CD2C3}"/>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E798A79E-2BEF-ED03-86A0-1862FCEFF6C2}"/>
              </a:ext>
            </a:extLst>
          </p:cNvPr>
          <p:cNvSpPr>
            <a:spLocks noGrp="1"/>
          </p:cNvSpPr>
          <p:nvPr>
            <p:ph type="body" idx="1"/>
          </p:nvPr>
        </p:nvSpPr>
        <p:spPr/>
        <p:txBody>
          <a:bodyPr/>
          <a:lstStyle/>
          <a:p>
            <a:r>
              <a:rPr lang="en-US" dirty="0"/>
              <a:t>Solved via an ADMM based solver by solving for one variable at a time. Similar to block coordinate descent.</a:t>
            </a:r>
          </a:p>
        </p:txBody>
      </p:sp>
      <p:sp>
        <p:nvSpPr>
          <p:cNvPr id="4" name="Slide Number Placeholder 3">
            <a:extLst>
              <a:ext uri="{FF2B5EF4-FFF2-40B4-BE49-F238E27FC236}">
                <a16:creationId xmlns:a16="http://schemas.microsoft.com/office/drawing/2014/main" id="{6C5940DA-5326-AE03-EE42-B203BB29F58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426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5D6C-6F76-C10B-275E-53447D3B4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8D966-2D9A-1758-FD2A-0614BF81AF8E}"/>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8FC195D2-5D09-A3A7-F742-C1E0B96CBBC6}"/>
              </a:ext>
            </a:extLst>
          </p:cNvPr>
          <p:cNvSpPr>
            <a:spLocks noGrp="1"/>
          </p:cNvSpPr>
          <p:nvPr>
            <p:ph type="body" idx="1"/>
          </p:nvPr>
        </p:nvSpPr>
        <p:spPr/>
        <p:txBody>
          <a:bodyPr/>
          <a:lstStyle/>
          <a:p>
            <a:r>
              <a:rPr lang="en-US" dirty="0"/>
              <a:t>The scaling ambiguity is solved due to the simplex constraints.</a:t>
            </a:r>
          </a:p>
        </p:txBody>
      </p:sp>
      <p:sp>
        <p:nvSpPr>
          <p:cNvPr id="4" name="Slide Number Placeholder 3">
            <a:extLst>
              <a:ext uri="{FF2B5EF4-FFF2-40B4-BE49-F238E27FC236}">
                <a16:creationId xmlns:a16="http://schemas.microsoft.com/office/drawing/2014/main" id="{39CB8BE3-B344-ECC0-2E63-C710D135FCC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003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C0795-E6A1-A88A-5991-91EE7F745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75287-9C44-6900-3DF2-B5FAF407FF2C}"/>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DA2F12A3-A2AE-F7C7-1336-037A72F3505A}"/>
              </a:ext>
            </a:extLst>
          </p:cNvPr>
          <p:cNvSpPr>
            <a:spLocks noGrp="1"/>
          </p:cNvSpPr>
          <p:nvPr>
            <p:ph type="body" idx="1"/>
          </p:nvPr>
        </p:nvSpPr>
        <p:spPr/>
        <p:txBody>
          <a:bodyPr/>
          <a:lstStyle/>
          <a:p>
            <a:r>
              <a:rPr lang="en-US" dirty="0"/>
              <a:t>ADD REFERENCES TO SHAHANA AND XIAOS WORKS</a:t>
            </a:r>
          </a:p>
          <a:p>
            <a:r>
              <a:rPr lang="en-US" dirty="0"/>
              <a:t>Mention SLLN.</a:t>
            </a:r>
            <a:br>
              <a:rPr lang="en-US" dirty="0"/>
            </a:br>
            <a:r>
              <a:rPr lang="en-US" dirty="0"/>
              <a:t>However, it doesn’t scale well with large numbers of annotators $M$</a:t>
            </a:r>
          </a:p>
        </p:txBody>
      </p:sp>
      <p:sp>
        <p:nvSpPr>
          <p:cNvPr id="4" name="Slide Number Placeholder 3">
            <a:extLst>
              <a:ext uri="{FF2B5EF4-FFF2-40B4-BE49-F238E27FC236}">
                <a16:creationId xmlns:a16="http://schemas.microsoft.com/office/drawing/2014/main" id="{BA1AD865-19D9-E97B-C70F-7CB221182D5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388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a typeface="宋体" charset="-122"/>
              </a:rPr>
              <a:t>Generalization</a:t>
            </a:r>
            <a:r>
              <a:rPr lang="en-US" sz="1200" dirty="0">
                <a:ea typeface="宋体" charset="-122"/>
              </a:rPr>
              <a:t> offers a flexible model – </a:t>
            </a:r>
            <a:r>
              <a:rPr lang="en-US" sz="1200" b="1" dirty="0">
                <a:ea typeface="宋体" charset="-122"/>
              </a:rPr>
              <a:t>Loss function </a:t>
            </a:r>
            <a:r>
              <a:rPr lang="en-US" sz="1200" dirty="0">
                <a:ea typeface="宋体" charset="-122"/>
              </a:rPr>
              <a:t>can readily handle </a:t>
            </a:r>
            <a:r>
              <a:rPr lang="en-US" sz="1200" u="sng" dirty="0">
                <a:ea typeface="宋体" charset="-122"/>
              </a:rPr>
              <a:t>continuous and categorical </a:t>
            </a:r>
            <a:r>
              <a:rPr lang="en-US" sz="1200" dirty="0">
                <a:ea typeface="宋体" charset="-122"/>
              </a:rPr>
              <a:t>variables; </a:t>
            </a:r>
            <a:r>
              <a:rPr lang="en-US" sz="1200" b="1" dirty="0" err="1">
                <a:ea typeface="宋体" charset="-122"/>
              </a:rPr>
              <a:t>regularizer</a:t>
            </a:r>
            <a:r>
              <a:rPr lang="en-US" sz="1200" b="1" dirty="0">
                <a:ea typeface="宋体" charset="-122"/>
              </a:rPr>
              <a:t> </a:t>
            </a:r>
            <a:r>
              <a:rPr lang="en-US" sz="1200" dirty="0">
                <a:ea typeface="宋体" charset="-122"/>
              </a:rPr>
              <a:t>choices can account for e.g., smoothness and sparsity.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宋体"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宋体" charset="-122"/>
              </a:rPr>
              <a:t>Minimization is carried out alternatingly. Per iteration $</a:t>
            </a:r>
            <a:r>
              <a:rPr lang="en-US" sz="1200" i="1" dirty="0" err="1">
                <a:ea typeface="宋体" charset="-122"/>
              </a:rPr>
              <a:t>i</a:t>
            </a:r>
            <a:r>
              <a:rPr lang="en-US" sz="1200" dirty="0">
                <a:ea typeface="宋体" charset="-122"/>
              </a:rPr>
              <a:t>$ we are given $</a:t>
            </a:r>
            <a:r>
              <a:rPr lang="en-US" sz="1200" b="1" i="1" dirty="0">
                <a:ea typeface="宋体" charset="-122"/>
              </a:rPr>
              <a:t>w</a:t>
            </a:r>
            <a:r>
              <a:rPr lang="en-US" sz="1200" baseline="30000" dirty="0">
                <a:ea typeface="宋体" charset="-122"/>
              </a:rPr>
              <a:t>(</a:t>
            </a:r>
            <a:r>
              <a:rPr lang="en-US" sz="1200" baseline="30000" dirty="0" err="1">
                <a:ea typeface="宋体" charset="-122"/>
              </a:rPr>
              <a:t>i</a:t>
            </a:r>
            <a:r>
              <a:rPr lang="en-US" sz="1200" baseline="30000" dirty="0">
                <a:ea typeface="宋体" charset="-122"/>
              </a:rPr>
              <a:t>)</a:t>
            </a:r>
            <a:r>
              <a:rPr lang="en-US" sz="1200" dirty="0">
                <a:ea typeface="宋体" charset="-122"/>
              </a:rPr>
              <a:t>$ and update the label estimate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宋体" charset="-122"/>
              </a:rPr>
              <a:t>${\hat </a:t>
            </a:r>
            <a:r>
              <a:rPr lang="en-US" sz="1200" dirty="0" err="1">
                <a:ea typeface="宋体" charset="-122"/>
              </a:rPr>
              <a:t>y_n</a:t>
            </a:r>
            <a:r>
              <a:rPr lang="en-US" sz="1200" dirty="0">
                <a:ea typeface="宋体" charset="-122"/>
              </a:rPr>
              <a:t>}^(</a:t>
            </a:r>
            <a:r>
              <a:rPr lang="en-US" sz="1200" dirty="0" err="1">
                <a:ea typeface="宋体" charset="-122"/>
              </a:rPr>
              <a:t>i</a:t>
            </a:r>
            <a:r>
              <a:rPr lang="en-US" sz="1200" dirty="0">
                <a:ea typeface="宋体" charset="-122"/>
              </a:rPr>
              <a:t>) = </a:t>
            </a:r>
            <a:r>
              <a:rPr lang="en-US" sz="1200" dirty="0" err="1">
                <a:ea typeface="宋体" charset="-122"/>
              </a:rPr>
              <a:t>argmin</a:t>
            </a:r>
            <a:r>
              <a:rPr lang="en-US" sz="1200" dirty="0">
                <a:ea typeface="宋体" charset="-122"/>
              </a:rPr>
              <a:t>_{</a:t>
            </a:r>
            <a:r>
              <a:rPr lang="en-US" sz="1200" dirty="0" err="1">
                <a:ea typeface="宋体" charset="-122"/>
              </a:rPr>
              <a:t>y_n</a:t>
            </a:r>
            <a:r>
              <a:rPr lang="en-US" sz="1200" dirty="0">
                <a:ea typeface="宋体" charset="-122"/>
              </a:rPr>
              <a:t>}  \sum_{m=1}^M </a:t>
            </a:r>
            <a:r>
              <a:rPr lang="en-US" sz="1200" dirty="0" err="1">
                <a:ea typeface="宋体" charset="-122"/>
              </a:rPr>
              <a:t>w_m</a:t>
            </a:r>
            <a:r>
              <a:rPr lang="en-US" sz="1200" dirty="0">
                <a:ea typeface="宋体" charset="-122"/>
              </a:rPr>
              <a:t>^(</a:t>
            </a:r>
            <a:r>
              <a:rPr lang="en-US" sz="1200" dirty="0" err="1">
                <a:ea typeface="宋体" charset="-122"/>
              </a:rPr>
              <a:t>i</a:t>
            </a:r>
            <a:r>
              <a:rPr lang="en-US" sz="1200" dirty="0">
                <a:ea typeface="宋体" charset="-122"/>
              </a:rPr>
              <a:t>) d(</a:t>
            </a:r>
            <a:r>
              <a:rPr lang="en-US" sz="1200" dirty="0" err="1">
                <a:ea typeface="宋体" charset="-122"/>
              </a:rPr>
              <a:t>y_n</a:t>
            </a:r>
            <a:r>
              <a:rPr lang="en-US" sz="1200" dirty="0">
                <a:ea typeface="宋体" charset="-122"/>
              </a:rPr>
              <a:t>,\check{</a:t>
            </a:r>
            <a:r>
              <a:rPr lang="en-US" sz="1200" dirty="0" err="1">
                <a:ea typeface="宋体" charset="-122"/>
              </a:rPr>
              <a:t>y_n</a:t>
            </a:r>
            <a:r>
              <a:rPr lang="en-US" sz="1200" dirty="0">
                <a:ea typeface="宋体" charset="-122"/>
              </a:rPr>
              <a:t>})$</a:t>
            </a:r>
          </a:p>
          <a:p>
            <a:endParaRPr lang="en-US" dirty="0"/>
          </a:p>
          <a:p>
            <a:r>
              <a:rPr lang="en-US" dirty="0"/>
              <a:t>Price paid for flexibility is </a:t>
            </a:r>
            <a:r>
              <a:rPr lang="en-US" b="1" dirty="0"/>
              <a:t>no optimality </a:t>
            </a:r>
            <a:r>
              <a:rPr lang="en-US" dirty="0"/>
              <a:t>or quantifiable performance for learning – recall that EM and VI attempt to solve for the </a:t>
            </a:r>
            <a:r>
              <a:rPr lang="en-US" b="1" dirty="0"/>
              <a:t>MAP </a:t>
            </a:r>
            <a:r>
              <a:rPr lang="en-US" dirty="0"/>
              <a:t>classifier with unreliable labels, and enjoy </a:t>
            </a:r>
            <a:r>
              <a:rPr lang="en-US" b="1" dirty="0"/>
              <a:t>asymptotic optimality</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967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These dependencies may be known or may be estimated fairly easily</a:t>
            </a:r>
          </a:p>
          <a:p>
            <a:endParaRPr lang="en-US" dirty="0"/>
          </a:p>
          <a:p>
            <a:r>
              <a:rPr lang="en-US" dirty="0"/>
              <a:t>Time varying phenomena: Some measurements at time t-1 may be related to measurements at time t. etc. </a:t>
            </a:r>
            <a:br>
              <a:rPr lang="en-US" dirty="0"/>
            </a:br>
            <a:br>
              <a:rPr lang="en-US" dirty="0"/>
            </a:br>
            <a:r>
              <a:rPr lang="en-US" dirty="0"/>
              <a:t>Data that lie on a graph may capture spatial phenomena, such as traffic in adjacent roads or cellular connectivity in nearby spots. </a:t>
            </a:r>
          </a:p>
          <a:p>
            <a:endParaRPr lang="en-US" dirty="0"/>
          </a:p>
          <a:p>
            <a:r>
              <a:rPr lang="en-US" dirty="0"/>
              <a:t>Also graph dependencies can encode various networks, such as  data gathered from communication networks or citation, brain and communication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681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FC7E7-E35E-888B-8129-23E1B7AC0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92F270-1DC1-F50B-05FD-F4247B726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7E852-ABEC-F982-CE6F-14C6CDCB95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F9F614-EB41-78F0-9E02-EAE9CC4C5FFC}"/>
              </a:ext>
            </a:extLst>
          </p:cNvPr>
          <p:cNvSpPr>
            <a:spLocks noGrp="1"/>
          </p:cNvSpPr>
          <p:nvPr>
            <p:ph type="sldNum" sz="quarter" idx="5"/>
          </p:nvPr>
        </p:nvSpPr>
        <p:spPr/>
        <p:txBody>
          <a:bodyPr/>
          <a:lstStyle/>
          <a:p>
            <a:fld id="{00DB337E-47D0-4AE7-A1F8-945594D959B0}" type="slidenum">
              <a:rPr lang="en-US" smtClean="0"/>
              <a:t>31</a:t>
            </a:fld>
            <a:endParaRPr lang="en-US"/>
          </a:p>
        </p:txBody>
      </p:sp>
    </p:spTree>
    <p:extLst>
      <p:ext uri="{BB962C8B-B14F-4D97-AF65-F5344CB8AC3E}">
        <p14:creationId xmlns:p14="http://schemas.microsoft.com/office/powerpoint/2010/main" val="343499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484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240C2-6BEE-2517-CAC5-50B8CD363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E4993-3DBC-CEAD-E0E6-BAC4C36BB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1BA09-0768-E26A-81B7-45E675ACF9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4147BA-429C-9EC2-623A-5FD322C5AFDB}"/>
              </a:ext>
            </a:extLst>
          </p:cNvPr>
          <p:cNvSpPr>
            <a:spLocks noGrp="1"/>
          </p:cNvSpPr>
          <p:nvPr>
            <p:ph type="sldNum" sz="quarter" idx="5"/>
          </p:nvPr>
        </p:nvSpPr>
        <p:spPr/>
        <p:txBody>
          <a:bodyPr/>
          <a:lstStyle/>
          <a:p>
            <a:fld id="{00DB337E-47D0-4AE7-A1F8-945594D959B0}" type="slidenum">
              <a:rPr lang="en-US" smtClean="0"/>
              <a:t>32</a:t>
            </a:fld>
            <a:endParaRPr lang="en-US"/>
          </a:p>
        </p:txBody>
      </p:sp>
    </p:spTree>
    <p:extLst>
      <p:ext uri="{BB962C8B-B14F-4D97-AF65-F5344CB8AC3E}">
        <p14:creationId xmlns:p14="http://schemas.microsoft.com/office/powerpoint/2010/main" val="1482578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222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Under the </a:t>
            </a:r>
            <a:r>
              <a:rPr lang="en-US" b="1" dirty="0"/>
              <a:t>DS model</a:t>
            </a:r>
            <a:r>
              <a:rPr lang="en-US" dirty="0"/>
              <a:t> all annotators are considered </a:t>
            </a:r>
            <a:r>
              <a:rPr lang="en-US" b="1" dirty="0"/>
              <a:t>conditionally independent</a:t>
            </a:r>
            <a:br>
              <a:rPr lang="en-US" dirty="0"/>
            </a:br>
            <a:endParaRPr lang="en-US" dirty="0"/>
          </a:p>
          <a:p>
            <a:r>
              <a:rPr lang="en-US" dirty="0"/>
              <a:t>The reason setting the capacity to zero is effective, because there are methods that estimate the channel (EM, moment matching</a:t>
            </a:r>
            <a:r>
              <a:rPr lang="en-US" baseline="0" dirty="0"/>
              <a:t> …</a:t>
            </a:r>
            <a:r>
              <a:rPr lang="en-US" dirty="0"/>
              <a:t>)</a:t>
            </a:r>
          </a:p>
          <a:p>
            <a:br>
              <a:rPr lang="en-US" dirty="0"/>
            </a:br>
            <a:r>
              <a:rPr lang="en-US" dirty="0"/>
              <a:t>$I$ denotes mutual information.</a:t>
            </a:r>
          </a:p>
          <a:p>
            <a:r>
              <a:rPr lang="en-US" dirty="0"/>
              <a:t>$h$ vector is randomly generated, and unrelated to the input.</a:t>
            </a:r>
          </a:p>
          <a:p>
            <a:endParaRPr lang="en-US" dirty="0"/>
          </a:p>
          <a:p>
            <a:r>
              <a:rPr lang="en-US" b="1" dirty="0"/>
              <a:t>Spam attacks </a:t>
            </a:r>
            <a:r>
              <a:rPr lang="en-US" dirty="0"/>
              <a:t>are </a:t>
            </a:r>
            <a:r>
              <a:rPr lang="en-US" b="1" dirty="0"/>
              <a:t>easy to implement!</a:t>
            </a:r>
            <a:r>
              <a:rPr lang="en-US" dirty="0"/>
              <a:t> Only a random number generator is required! But they are not easy to cope with. </a:t>
            </a:r>
            <a:br>
              <a:rPr lang="en-US" dirty="0"/>
            </a:br>
            <a:endParaRPr lang="en-US" dirty="0"/>
          </a:p>
          <a:p>
            <a:r>
              <a:rPr lang="en-US" dirty="0"/>
              <a:t>Spammers should be </a:t>
            </a:r>
            <a:r>
              <a:rPr lang="en-US" b="1" dirty="0"/>
              <a:t>pruned</a:t>
            </a:r>
            <a:r>
              <a:rPr lang="en-US" dirty="0"/>
              <a:t> from the dataset as they do not provide any useful information.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314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a:p>
            <a:r>
              <a:rPr lang="en-US" dirty="0"/>
              <a:t>Indeed spammers have a greater effect on the crowdsourcing task, when using algorithms that can infer the reliability of annotators.</a:t>
            </a:r>
            <a:br>
              <a:rPr lang="en-US" dirty="0"/>
            </a:br>
            <a:r>
              <a:rPr lang="en-US" dirty="0"/>
              <a:t>MV seems more robust.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990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AB114-21EA-E66A-43CC-01F04D77D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5471F-017D-A086-92B5-80116B661E3B}"/>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A4DE7D6A-588B-7FC9-4C25-CAF4BFC87B2F}"/>
              </a:ext>
            </a:extLst>
          </p:cNvPr>
          <p:cNvSpPr>
            <a:spLocks noGrp="1"/>
          </p:cNvSpPr>
          <p:nvPr>
            <p:ph type="body" idx="1"/>
          </p:nvPr>
        </p:nvSpPr>
        <p:spPr/>
        <p:txBody>
          <a:bodyPr/>
          <a:lstStyle/>
          <a:p>
            <a:r>
              <a:rPr lang="en-US" dirty="0"/>
              <a:t>While the </a:t>
            </a:r>
            <a:r>
              <a:rPr lang="en-US" u="sng" dirty="0"/>
              <a:t>ensemble</a:t>
            </a:r>
            <a:r>
              <a:rPr lang="en-US" dirty="0"/>
              <a:t> cross-covariance between any annotator and a spammer is 0, the </a:t>
            </a:r>
            <a:r>
              <a:rPr lang="en-US" u="sng" dirty="0"/>
              <a:t>sample</a:t>
            </a:r>
            <a:r>
              <a:rPr lang="en-US" dirty="0"/>
              <a:t> one is not guaranteed to have this property. </a:t>
            </a:r>
            <a:br>
              <a:rPr lang="en-US" dirty="0"/>
            </a:br>
            <a:br>
              <a:rPr lang="en-US" dirty="0"/>
            </a:br>
            <a:r>
              <a:rPr lang="en-US" dirty="0"/>
              <a:t>We can use the fact that the ensemble cross-covariance has a low rank plus diagonal structure to </a:t>
            </a:r>
            <a:r>
              <a:rPr lang="en-US" b="1" dirty="0"/>
              <a:t>denoise</a:t>
            </a:r>
            <a:r>
              <a:rPr lang="en-US" b="0" dirty="0"/>
              <a:t> the sample cross-covariance.</a:t>
            </a:r>
          </a:p>
          <a:p>
            <a:r>
              <a:rPr lang="en-US" b="0" dirty="0"/>
              <a:t>\</a:t>
            </a:r>
            <a:r>
              <a:rPr lang="en-US" b="0" dirty="0" err="1"/>
              <a:t>mathbf</a:t>
            </a:r>
            <a:r>
              <a:rPr lang="en-US" b="0" dirty="0"/>
              <a:t>{</a:t>
            </a:r>
            <a:r>
              <a:rPr lang="en-US" b="1" dirty="0"/>
              <a:t>V}</a:t>
            </a:r>
            <a:r>
              <a:rPr lang="en-US" b="0" dirty="0"/>
              <a:t> is the low rank matrix and \</a:t>
            </a:r>
            <a:r>
              <a:rPr lang="en-US" b="0" dirty="0" err="1"/>
              <a:t>mathbf</a:t>
            </a:r>
            <a:r>
              <a:rPr lang="en-US" b="0" dirty="0"/>
              <a:t>{</a:t>
            </a:r>
            <a:r>
              <a:rPr lang="en-US" b="1" dirty="0"/>
              <a:t>D}</a:t>
            </a:r>
            <a:r>
              <a:rPr lang="en-US" b="0" dirty="0"/>
              <a:t> is a diagonal one. </a:t>
            </a:r>
          </a:p>
          <a:p>
            <a:endParaRPr lang="en-US" b="0" dirty="0"/>
          </a:p>
          <a:p>
            <a:r>
              <a:rPr lang="en-US" b="0" dirty="0"/>
              <a:t>The recovery of \</a:t>
            </a:r>
            <a:r>
              <a:rPr lang="en-US" b="0" dirty="0" err="1"/>
              <a:t>mathbf</a:t>
            </a:r>
            <a:r>
              <a:rPr lang="en-US" b="0" dirty="0"/>
              <a:t>{</a:t>
            </a:r>
            <a:r>
              <a:rPr lang="en-US" b="1" dirty="0"/>
              <a:t>V}</a:t>
            </a:r>
            <a:r>
              <a:rPr lang="en-US" b="0" dirty="0"/>
              <a:t> from the sample covariance is a simple convex problem (low rank plus diagonal)</a:t>
            </a:r>
          </a:p>
          <a:p>
            <a:r>
              <a:rPr lang="en-US" b="0" dirty="0"/>
              <a:t>K-means is also efficient.</a:t>
            </a:r>
            <a:br>
              <a:rPr lang="en-US" b="0" dirty="0"/>
            </a:br>
            <a:br>
              <a:rPr lang="en-US" b="0" dirty="0"/>
            </a:br>
            <a:r>
              <a:rPr lang="en-US" b="0" dirty="0"/>
              <a:t>This algorithm assumes that spammers are present. </a:t>
            </a:r>
            <a:endParaRPr lang="en-US" dirty="0"/>
          </a:p>
        </p:txBody>
      </p:sp>
      <p:sp>
        <p:nvSpPr>
          <p:cNvPr id="4" name="Slide Number Placeholder 3">
            <a:extLst>
              <a:ext uri="{FF2B5EF4-FFF2-40B4-BE49-F238E27FC236}">
                <a16:creationId xmlns:a16="http://schemas.microsoft.com/office/drawing/2014/main" id="{58B4D965-FB29-B3A1-496C-2A1843BD9A3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62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Sensitivity,</a:t>
            </a:r>
            <a:r>
              <a:rPr lang="en-US" dirty="0"/>
              <a:t> (aka recall) denotes the true positive rate, i.e. </a:t>
            </a:r>
            <a:r>
              <a:rPr lang="en-US" b="1" dirty="0"/>
              <a:t>how many adversaries are correctly identified</a:t>
            </a:r>
            <a:br>
              <a:rPr lang="en-US" dirty="0"/>
            </a:br>
            <a:br>
              <a:rPr lang="en-US" dirty="0"/>
            </a:br>
            <a:r>
              <a:rPr lang="en-US" dirty="0"/>
              <a:t>Sensitivity = TP  / (TP + FN) = TP / P = Prob( calling an honest annotator a spammer | annotator is a spammer); </a:t>
            </a:r>
          </a:p>
          <a:p>
            <a:endParaRPr lang="en-US" dirty="0"/>
          </a:p>
          <a:p>
            <a:r>
              <a:rPr lang="en-US" b="1" dirty="0"/>
              <a:t>Specificity,</a:t>
            </a:r>
            <a:r>
              <a:rPr lang="en-US" dirty="0"/>
              <a:t> denotes the true negative rate, i.e. </a:t>
            </a:r>
            <a:r>
              <a:rPr lang="en-US" b="1" dirty="0"/>
              <a:t>how many honest annotators are correctly identified</a:t>
            </a:r>
            <a:r>
              <a:rPr lang="en-US" dirty="0"/>
              <a:t>. </a:t>
            </a:r>
          </a:p>
          <a:p>
            <a:endParaRPr lang="en-US" dirty="0"/>
          </a:p>
          <a:p>
            <a:r>
              <a:rPr lang="en-US" dirty="0"/>
              <a:t>Specificity = TN / (FP + TN) = TN / N  = prob(calling an annotator honest | annotator is honest) </a:t>
            </a:r>
          </a:p>
          <a:p>
            <a:endParaRPr lang="en-US" dirty="0"/>
          </a:p>
          <a:p>
            <a:r>
              <a:rPr lang="en-US" dirty="0"/>
              <a:t>Here we see that we may misclassify some spammers as honest, but we correctly detect all honest annotators.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7430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064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Mention that adversaries are perfectly colluding here!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213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Adversaries alter characteristics, for example in the case of the one coin or DS models the covariance or agreement matrices should be low rank under the conditional independence assumption, but because of the presence of adversaries they are not! So we aim to detect the low rank submatrices of such matrices.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9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WANT TO FIND THE SUBSPACE OF C. SO WE NEED 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312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Sensors have </a:t>
            </a:r>
            <a:r>
              <a:rPr lang="en-US" sz="1600" b="1" dirty="0"/>
              <a:t>limited power</a:t>
            </a:r>
            <a:r>
              <a:rPr lang="en-US" sz="1600" dirty="0"/>
              <a:t> and </a:t>
            </a:r>
            <a:r>
              <a:rPr lang="en-US" sz="1600" b="1" dirty="0"/>
              <a:t>bandwidth</a:t>
            </a:r>
            <a:r>
              <a:rPr lang="en-US" sz="1600" dirty="0"/>
              <a:t>, what motivates fusing</a:t>
            </a:r>
            <a:r>
              <a:rPr lang="en-US" sz="1600" baseline="0" dirty="0"/>
              <a:t> decisions</a:t>
            </a:r>
            <a:r>
              <a:rPr lang="en-US" sz="1600" dirty="0"/>
              <a:t> over data,</a:t>
            </a:r>
            <a:r>
              <a:rPr lang="en-US" sz="1600" baseline="0" dirty="0"/>
              <a:t> and perhaps </a:t>
            </a:r>
            <a:r>
              <a:rPr lang="en-US" sz="1600" dirty="0"/>
              <a:t>joint</a:t>
            </a:r>
            <a:r>
              <a:rPr lang="en-US" sz="1600" baseline="0" dirty="0"/>
              <a:t>ly designed with compression.</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We may</a:t>
            </a:r>
            <a:r>
              <a:rPr lang="en-US" sz="1600" baseline="0" dirty="0">
                <a:latin typeface="Arial" panose="020B0604020202020204" pitchFamily="34" charset="0"/>
                <a:cs typeface="Arial" panose="020B0604020202020204" pitchFamily="34" charset="0"/>
              </a:rPr>
              <a:t> not</a:t>
            </a:r>
            <a:r>
              <a:rPr lang="en-US" sz="1600" dirty="0">
                <a:latin typeface="Arial" panose="020B0604020202020204" pitchFamily="34" charset="0"/>
                <a:cs typeface="Arial" panose="020B0604020202020204" pitchFamily="34" charset="0"/>
              </a:rPr>
              <a:t> have labels, but we can ask agents of the crowd to provide us with labels, and then combine them judiciously. </a:t>
            </a:r>
            <a:r>
              <a:rPr lang="en-US" sz="1600" b="1" dirty="0" err="1">
                <a:latin typeface="Arial" panose="020B0604020202020204" pitchFamily="34" charset="0"/>
                <a:cs typeface="Arial" panose="020B0604020202020204" pitchFamily="34" charset="0"/>
              </a:rPr>
              <a:t>Tsitsiklis</a:t>
            </a:r>
            <a:r>
              <a:rPr lang="en-US" sz="1600" dirty="0">
                <a:latin typeface="Arial" panose="020B0604020202020204" pitchFamily="34" charset="0"/>
                <a:cs typeface="Arial" panose="020B0604020202020204" pitchFamily="34" charset="0"/>
              </a:rPr>
              <a:t> designed optimally both local and global classifier. In </a:t>
            </a:r>
            <a:r>
              <a:rPr lang="en-US" sz="1600" b="1" dirty="0">
                <a:latin typeface="Arial" panose="020B0604020202020204" pitchFamily="34" charset="0"/>
                <a:cs typeface="Arial" panose="020B0604020202020204" pitchFamily="34" charset="0"/>
              </a:rPr>
              <a:t>crowdsourcing</a:t>
            </a:r>
            <a:r>
              <a:rPr lang="en-US" sz="1600" dirty="0">
                <a:latin typeface="Arial" panose="020B0604020202020204" pitchFamily="34" charset="0"/>
                <a:cs typeface="Arial" panose="020B0604020202020204" pitchFamily="34" charset="0"/>
              </a:rPr>
              <a:t>, the local detector structure maybe unavailable, just label responses are available. </a:t>
            </a:r>
          </a:p>
          <a:p>
            <a:endParaRPr lang="en-US" sz="1600" baseline="0" dirty="0"/>
          </a:p>
          <a:p>
            <a:r>
              <a:rPr lang="en-US" sz="1600" b="1" baseline="0" dirty="0"/>
              <a:t>Hierarchical learning </a:t>
            </a:r>
            <a:r>
              <a:rPr lang="en-US" sz="1600" baseline="0" dirty="0"/>
              <a:t>typically assumes that per-agent decisions are reliable, while </a:t>
            </a:r>
            <a:r>
              <a:rPr lang="en-US" sz="1600" b="1" baseline="0" dirty="0"/>
              <a:t>crowdsourcing</a:t>
            </a:r>
            <a:r>
              <a:rPr lang="en-US" sz="1600" baseline="0" dirty="0"/>
              <a:t> can accommodate unreliable decisions. </a:t>
            </a:r>
          </a:p>
          <a:p>
            <a:endParaRPr lang="en-US" sz="1600" baseline="0" dirty="0"/>
          </a:p>
          <a:p>
            <a:r>
              <a:rPr lang="en-US" sz="1600" baseline="0" dirty="0"/>
              <a:t>Thus, </a:t>
            </a:r>
            <a:r>
              <a:rPr lang="en-US" sz="1600" b="1" baseline="0" dirty="0"/>
              <a:t>annotators </a:t>
            </a:r>
            <a:r>
              <a:rPr lang="en-US" sz="1600" baseline="0" dirty="0"/>
              <a:t>will be more generally viewed as </a:t>
            </a:r>
            <a:r>
              <a:rPr lang="en-US" sz="1600" b="1" baseline="0" dirty="0"/>
              <a:t>unreliable learning models</a:t>
            </a:r>
            <a:r>
              <a:rPr lang="en-US" sz="1600" baseline="0" dirty="0"/>
              <a:t> such as human annotators, weak learners, or mobile agents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529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518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Previously we were discussing colluding adversaries, which fall under this category. Methods there seek to filter them out instead of detecting the structure.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06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Annotators maintain a steady behavior throughout the dataset. </a:t>
            </a:r>
            <a:br>
              <a:rPr lang="en-US" dirty="0"/>
            </a:br>
            <a:br>
              <a:rPr lang="en-US" dirty="0"/>
            </a:br>
            <a:r>
              <a:rPr lang="en-US" dirty="0"/>
              <a:t>Reliability judged by confusion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550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Bayesian methods can also infer J.</a:t>
            </a:r>
          </a:p>
        </p:txBody>
      </p:sp>
      <p:sp>
        <p:nvSpPr>
          <p:cNvPr id="4" name="Slide Number Placeholder 3"/>
          <p:cNvSpPr>
            <a:spLocks noGrp="1"/>
          </p:cNvSpPr>
          <p:nvPr>
            <p:ph type="sldNum" sz="quarter" idx="5"/>
          </p:nvPr>
        </p:nvSpPr>
        <p:spPr/>
        <p:txBody>
          <a:bodyPr/>
          <a:lstStyle/>
          <a:p>
            <a:fld id="{00DB337E-47D0-4AE7-A1F8-945594D959B0}" type="slidenum">
              <a:rPr lang="en-US" smtClean="0"/>
              <a:t>45</a:t>
            </a:fld>
            <a:endParaRPr lang="en-US"/>
          </a:p>
        </p:txBody>
      </p:sp>
    </p:spTree>
    <p:extLst>
      <p:ext uri="{BB962C8B-B14F-4D97-AF65-F5344CB8AC3E}">
        <p14:creationId xmlns:p14="http://schemas.microsoft.com/office/powerpoint/2010/main" val="2220204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32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966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28D2E18-CCEF-4DC2-BDCB-2B45693BE866}" type="slidenum">
              <a:rPr lang="en-US" smtClean="0"/>
              <a:pPr>
                <a:defRPr/>
              </a:pPr>
              <a:t>48</a:t>
            </a:fld>
            <a:endParaRPr lang="en-US"/>
          </a:p>
        </p:txBody>
      </p:sp>
    </p:spTree>
    <p:extLst>
      <p:ext uri="{BB962C8B-B14F-4D97-AF65-F5344CB8AC3E}">
        <p14:creationId xmlns:p14="http://schemas.microsoft.com/office/powerpoint/2010/main" val="1795737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BE79-EEAD-86AF-BE87-455F093B6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DD924-9FB5-3126-3836-AF87323FF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9661A-9318-005D-910E-B513F281DA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ABE3A9-FF97-6BB4-62E7-649677D6998F}"/>
              </a:ext>
            </a:extLst>
          </p:cNvPr>
          <p:cNvSpPr>
            <a:spLocks noGrp="1"/>
          </p:cNvSpPr>
          <p:nvPr>
            <p:ph type="sldNum" sz="quarter" idx="10"/>
          </p:nvPr>
        </p:nvSpPr>
        <p:spPr/>
        <p:txBody>
          <a:bodyPr/>
          <a:lstStyle/>
          <a:p>
            <a:pPr>
              <a:defRPr/>
            </a:pPr>
            <a:fld id="{128D2E18-CCEF-4DC2-BDCB-2B45693BE866}" type="slidenum">
              <a:rPr lang="en-US" smtClean="0"/>
              <a:pPr>
                <a:defRPr/>
              </a:pPr>
              <a:t>49</a:t>
            </a:fld>
            <a:endParaRPr lang="en-US"/>
          </a:p>
        </p:txBody>
      </p:sp>
    </p:spTree>
    <p:extLst>
      <p:ext uri="{BB962C8B-B14F-4D97-AF65-F5344CB8AC3E}">
        <p14:creationId xmlns:p14="http://schemas.microsoft.com/office/powerpoint/2010/main" val="2230748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MV random refers to MV w/ random data selection and random annotator selection</a:t>
            </a:r>
          </a:p>
          <a:p>
            <a:r>
              <a:rPr lang="en-US" dirty="0"/>
              <a:t>MV entropy refers to MV w/ entropy data selection and random annotator selection</a:t>
            </a:r>
          </a:p>
          <a:p>
            <a:r>
              <a:rPr lang="en-US" dirty="0"/>
              <a:t>Random </a:t>
            </a:r>
            <a:r>
              <a:rPr lang="en-US" dirty="0" err="1"/>
              <a:t>feres</a:t>
            </a:r>
            <a:r>
              <a:rPr lang="en-US" dirty="0"/>
              <a:t> to the online EM w/ random data and annotator selection.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888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930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1" baseline="0" dirty="0"/>
              <a:t>Related terms:</a:t>
            </a:r>
            <a:r>
              <a:rPr lang="en-US" sz="1200" baseline="0" dirty="0"/>
              <a:t> Unsupervised, semi-supervised, self-supervised or transfer learning, multi-task learning, or meta-learning </a:t>
            </a:r>
            <a:endParaRPr lang="en-US" sz="120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266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46418-8D09-6F0C-8B6A-D66C4B653C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F4528-AE9A-FD3C-0422-37A620CAF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23B04-64DA-C313-FE2B-4968741120F1}"/>
              </a:ext>
            </a:extLst>
          </p:cNvPr>
          <p:cNvSpPr>
            <a:spLocks noGrp="1"/>
          </p:cNvSpPr>
          <p:nvPr>
            <p:ph type="body" idx="1"/>
          </p:nvPr>
        </p:nvSpPr>
        <p:spPr/>
        <p:txBody>
          <a:bodyPr/>
          <a:lstStyle/>
          <a:p>
            <a:r>
              <a:rPr lang="en-US" dirty="0"/>
              <a:t>Demographic parity close to 0 is desirable for fair workers</a:t>
            </a:r>
          </a:p>
          <a:p>
            <a:r>
              <a:rPr lang="en-US" dirty="0"/>
              <a:t>The figure shows some properties of the annotators for a Crowd judgement dataset. . Figures 1c and 1d shows the histogram of the demographic parity and equalized odds difference metrics of the workers for the Crowd Judgement dataset, respectively. Recall that a value closer to 0 indicates a fairer worker. The histograms of both these metrics show that workers exhibit a wide divergence in fairness. While there are some fair workers, the vast majority are unfair to some degree. </a:t>
            </a:r>
          </a:p>
          <a:p>
            <a:endParaRPr lang="en-US" dirty="0"/>
          </a:p>
        </p:txBody>
      </p:sp>
      <p:sp>
        <p:nvSpPr>
          <p:cNvPr id="4" name="Slide Number Placeholder 3">
            <a:extLst>
              <a:ext uri="{FF2B5EF4-FFF2-40B4-BE49-F238E27FC236}">
                <a16:creationId xmlns:a16="http://schemas.microsoft.com/office/drawing/2014/main" id="{316E816A-B6CA-E868-CA52-B2781F9434A4}"/>
              </a:ext>
            </a:extLst>
          </p:cNvPr>
          <p:cNvSpPr>
            <a:spLocks noGrp="1"/>
          </p:cNvSpPr>
          <p:nvPr>
            <p:ph type="sldNum" sz="quarter" idx="10"/>
          </p:nvPr>
        </p:nvSpPr>
        <p:spPr/>
        <p:txBody>
          <a:bodyPr/>
          <a:lstStyle/>
          <a:p>
            <a:pPr>
              <a:defRPr/>
            </a:pPr>
            <a:fld id="{128D2E18-CCEF-4DC2-BDCB-2B45693BE866}" type="slidenum">
              <a:rPr lang="en-US" smtClean="0"/>
              <a:pPr>
                <a:defRPr/>
              </a:pPr>
              <a:t>52</a:t>
            </a:fld>
            <a:endParaRPr lang="en-US"/>
          </a:p>
        </p:txBody>
      </p:sp>
    </p:spTree>
    <p:extLst>
      <p:ext uri="{BB962C8B-B14F-4D97-AF65-F5344CB8AC3E}">
        <p14:creationId xmlns:p14="http://schemas.microsoft.com/office/powerpoint/2010/main" val="1960266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7F75C-62CB-0926-E02D-7C1A0F991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51D7A-126B-CB93-EE74-97A715134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B457C-D01D-F343-7D80-5A2143BBDBBF}"/>
              </a:ext>
            </a:extLst>
          </p:cNvPr>
          <p:cNvSpPr>
            <a:spLocks noGrp="1"/>
          </p:cNvSpPr>
          <p:nvPr>
            <p:ph type="body" idx="1"/>
          </p:nvPr>
        </p:nvSpPr>
        <p:spPr/>
        <p:txBody>
          <a:bodyPr/>
          <a:lstStyle/>
          <a:p>
            <a:r>
              <a:rPr lang="en-US" dirty="0"/>
              <a:t>TD algorithm denotes label integration algorithm. Here we compare the accuracy and demographic parity difference between algorithms trained on the ground-truth labels of the dataset and algorithms trained on denoised labels from crowds using various algorithms. </a:t>
            </a:r>
          </a:p>
          <a:p>
            <a:endParaRPr lang="en-US" dirty="0"/>
          </a:p>
          <a:p>
            <a:endParaRPr lang="en-US" dirty="0"/>
          </a:p>
          <a:p>
            <a:r>
              <a:rPr lang="en-US" dirty="0"/>
              <a:t>The fair annotator assignment occurs under fairness constraints with respect to the matrices.</a:t>
            </a:r>
          </a:p>
          <a:p>
            <a:endParaRPr lang="en-US" dirty="0"/>
          </a:p>
          <a:p>
            <a:r>
              <a:rPr lang="en-US" dirty="0"/>
              <a:t>We follow the same procedure for the fairness metrics. As shown in the tables, using TD algorithms results in less accurate and more unfair models. This is not surprising as the TD algorithms are not specifically designed to optimize for fairness.</a:t>
            </a:r>
          </a:p>
        </p:txBody>
      </p:sp>
      <p:sp>
        <p:nvSpPr>
          <p:cNvPr id="4" name="Slide Number Placeholder 3">
            <a:extLst>
              <a:ext uri="{FF2B5EF4-FFF2-40B4-BE49-F238E27FC236}">
                <a16:creationId xmlns:a16="http://schemas.microsoft.com/office/drawing/2014/main" id="{478B7DC3-2613-42B7-A902-9F724B53CEC8}"/>
              </a:ext>
            </a:extLst>
          </p:cNvPr>
          <p:cNvSpPr>
            <a:spLocks noGrp="1"/>
          </p:cNvSpPr>
          <p:nvPr>
            <p:ph type="sldNum" sz="quarter" idx="10"/>
          </p:nvPr>
        </p:nvSpPr>
        <p:spPr/>
        <p:txBody>
          <a:bodyPr/>
          <a:lstStyle/>
          <a:p>
            <a:pPr>
              <a:defRPr/>
            </a:pPr>
            <a:fld id="{128D2E18-CCEF-4DC2-BDCB-2B45693BE866}" type="slidenum">
              <a:rPr lang="en-US" smtClean="0"/>
              <a:pPr>
                <a:defRPr/>
              </a:pPr>
              <a:t>53</a:t>
            </a:fld>
            <a:endParaRPr lang="en-US"/>
          </a:p>
        </p:txBody>
      </p:sp>
    </p:spTree>
    <p:extLst>
      <p:ext uri="{BB962C8B-B14F-4D97-AF65-F5344CB8AC3E}">
        <p14:creationId xmlns:p14="http://schemas.microsoft.com/office/powerpoint/2010/main" val="3798499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3620B-94C2-5592-B242-B3C588F4C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AF782-E20F-0D2D-2C98-DB56B99FF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77899-F308-5F61-0C0B-5D3BB7E3D4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77092A-5BA2-5F28-3ED4-86F4F2841686}"/>
              </a:ext>
            </a:extLst>
          </p:cNvPr>
          <p:cNvSpPr>
            <a:spLocks noGrp="1"/>
          </p:cNvSpPr>
          <p:nvPr>
            <p:ph type="sldNum" sz="quarter" idx="5"/>
          </p:nvPr>
        </p:nvSpPr>
        <p:spPr/>
        <p:txBody>
          <a:bodyPr/>
          <a:lstStyle/>
          <a:p>
            <a:fld id="{00DB337E-47D0-4AE7-A1F8-945594D959B0}" type="slidenum">
              <a:rPr lang="en-US" smtClean="0"/>
              <a:t>54</a:t>
            </a:fld>
            <a:endParaRPr lang="en-US"/>
          </a:p>
        </p:txBody>
      </p:sp>
    </p:spTree>
    <p:extLst>
      <p:ext uri="{BB962C8B-B14F-4D97-AF65-F5344CB8AC3E}">
        <p14:creationId xmlns:p14="http://schemas.microsoft.com/office/powerpoint/2010/main" val="3683353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rial" panose="020B0604020202020204"/>
                <a:ea typeface="宋体" charset="-122"/>
              </a:rPr>
              <a:t>Semi-supervised and constrained  crowdsourcing  [</a:t>
            </a:r>
            <a:r>
              <a:rPr lang="en-US" dirty="0" err="1">
                <a:solidFill>
                  <a:srgbClr val="000000"/>
                </a:solidFill>
                <a:latin typeface="Arial" panose="020B0604020202020204"/>
                <a:ea typeface="宋体" charset="-122"/>
              </a:rPr>
              <a:t>Traganitis</a:t>
            </a:r>
            <a:r>
              <a:rPr lang="en-US" dirty="0">
                <a:solidFill>
                  <a:srgbClr val="000000"/>
                </a:solidFill>
                <a:latin typeface="Arial" panose="020B0604020202020204"/>
                <a:ea typeface="宋体" charset="-122"/>
              </a:rPr>
              <a:t>, GG’21]; e.g., with pairwise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i="0" dirty="0">
                <a:solidFill>
                  <a:srgbClr val="000000"/>
                </a:solidFill>
                <a:effectLst/>
                <a:latin typeface="Times New Roman" panose="02020603050405020304" pitchFamily="18" charset="0"/>
              </a:rPr>
              <a:t>P. A. </a:t>
            </a:r>
            <a:r>
              <a:rPr lang="en-US" b="0" i="0" dirty="0" err="1">
                <a:solidFill>
                  <a:srgbClr val="000000"/>
                </a:solidFill>
                <a:effectLst/>
                <a:latin typeface="Times New Roman" panose="02020603050405020304" pitchFamily="18" charset="0"/>
              </a:rPr>
              <a:t>Traganitis</a:t>
            </a:r>
            <a:r>
              <a:rPr lang="en-US" b="0" i="0" dirty="0">
                <a:solidFill>
                  <a:srgbClr val="000000"/>
                </a:solidFill>
                <a:effectLst/>
                <a:latin typeface="Times New Roman" panose="02020603050405020304" pitchFamily="18" charset="0"/>
              </a:rPr>
              <a:t> and G. B. Giannakis, "Identifying Dependent Annotators in Crowdsourcing," Proc. of Asilomar Conf., 2022.</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96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Thank you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53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Sparsity helps to capture any spurious correlations or agreements!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17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Same adversarial behavior as before.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32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C_m</a:t>
            </a:r>
            <a:r>
              <a:rPr lang="en-US" dirty="0"/>
              <a:t> is a categorical random variable.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315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Annotators assumed aligned here.</a:t>
            </a:r>
          </a:p>
          <a:p>
            <a:endParaRPr lang="en-US" dirty="0"/>
          </a:p>
          <a:p>
            <a:r>
              <a:rPr lang="en-US" dirty="0"/>
              <a:t>Showing case for J = 2.</a:t>
            </a:r>
            <a:endParaRPr lang="el-GR" dirty="0"/>
          </a:p>
          <a:p>
            <a:endParaRPr lang="el-GR" dirty="0"/>
          </a:p>
          <a:p>
            <a:r>
              <a:rPr lang="en-US" dirty="0"/>
              <a:t>Block diagonal matrix captures self co-occurrence matrices that do not adhere to the low rank model.</a:t>
            </a:r>
          </a:p>
          <a:p>
            <a:endParaRPr lang="en-US" dirty="0"/>
          </a:p>
          <a:p>
            <a:r>
              <a:rPr lang="en-US" dirty="0"/>
              <a:t>Since J &lt; M , L is low-rank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868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Label fusion can be done with any classical crowdsourcing method.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17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4914D-6F73-0136-944F-B44C4DEE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4DE8D-0734-1552-565A-95C9C06DEB55}"/>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EE863D7-A770-439A-F113-10C4FCD502AA}"/>
              </a:ext>
            </a:extLst>
          </p:cNvPr>
          <p:cNvSpPr>
            <a:spLocks noGrp="1"/>
          </p:cNvSpPr>
          <p:nvPr>
            <p:ph type="body" idx="1"/>
          </p:nvPr>
        </p:nvSpPr>
        <p:spPr/>
        <p:txBody>
          <a:bodyPr/>
          <a:lstStyle/>
          <a:p>
            <a:r>
              <a:rPr lang="en-US" baseline="0" dirty="0"/>
              <a:t>Under this paradigm the crowd observes data and provides noisy labels. The noisy labels are denoised/fused. The fused labels are then used alongside the data to train a model.</a:t>
            </a:r>
          </a:p>
        </p:txBody>
      </p:sp>
      <p:sp>
        <p:nvSpPr>
          <p:cNvPr id="4" name="Slide Number Placeholder 3">
            <a:extLst>
              <a:ext uri="{FF2B5EF4-FFF2-40B4-BE49-F238E27FC236}">
                <a16:creationId xmlns:a16="http://schemas.microsoft.com/office/drawing/2014/main" id="{31F1FE9B-F660-3E0B-4BF0-941E0BE3AB4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859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Initialization using a small batch of data. </a:t>
            </a:r>
          </a:p>
          <a:p>
            <a:r>
              <a:rPr lang="en-US" dirty="0"/>
              <a:t>\bar{q}_{</a:t>
            </a:r>
            <a:r>
              <a:rPr lang="en-US" dirty="0" err="1"/>
              <a:t>nk</a:t>
            </a:r>
            <a:r>
              <a:rPr lang="en-US" dirty="0"/>
              <a:t>} is the result of the E-step that includes the new annotator response. </a:t>
            </a:r>
          </a:p>
        </p:txBody>
      </p:sp>
      <p:sp>
        <p:nvSpPr>
          <p:cNvPr id="4" name="Slide Number Placeholder 3"/>
          <p:cNvSpPr>
            <a:spLocks noGrp="1"/>
          </p:cNvSpPr>
          <p:nvPr>
            <p:ph type="sldNum" sz="quarter" idx="5"/>
          </p:nvPr>
        </p:nvSpPr>
        <p:spPr/>
        <p:txBody>
          <a:bodyPr/>
          <a:lstStyle/>
          <a:p>
            <a:fld id="{00DB337E-47D0-4AE7-A1F8-945594D959B0}" type="slidenum">
              <a:rPr lang="en-US" smtClean="0"/>
              <a:t>62</a:t>
            </a:fld>
            <a:endParaRPr lang="en-US"/>
          </a:p>
        </p:txBody>
      </p:sp>
    </p:spTree>
    <p:extLst>
      <p:ext uri="{BB962C8B-B14F-4D97-AF65-F5344CB8AC3E}">
        <p14:creationId xmlns:p14="http://schemas.microsoft.com/office/powerpoint/2010/main" val="6477169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derived from soft labels. </a:t>
            </a:r>
          </a:p>
          <a:p>
            <a:endParaRPr lang="en-US" dirty="0"/>
          </a:p>
          <a:p>
            <a:r>
              <a:rPr lang="en-US" dirty="0"/>
              <a:t>Ability as a proxy for probability of correct response. Average diagonal of confusion matrix. </a:t>
            </a:r>
          </a:p>
        </p:txBody>
      </p:sp>
      <p:sp>
        <p:nvSpPr>
          <p:cNvPr id="4" name="Slide Number Placeholder 3"/>
          <p:cNvSpPr>
            <a:spLocks noGrp="1"/>
          </p:cNvSpPr>
          <p:nvPr>
            <p:ph type="sldNum" sz="quarter" idx="5"/>
          </p:nvPr>
        </p:nvSpPr>
        <p:spPr/>
        <p:txBody>
          <a:bodyPr/>
          <a:lstStyle/>
          <a:p>
            <a:fld id="{00DB337E-47D0-4AE7-A1F8-945594D959B0}" type="slidenum">
              <a:rPr lang="en-US" smtClean="0"/>
              <a:t>63</a:t>
            </a:fld>
            <a:endParaRPr lang="en-US"/>
          </a:p>
        </p:txBody>
      </p:sp>
    </p:spTree>
    <p:extLst>
      <p:ext uri="{BB962C8B-B14F-4D97-AF65-F5344CB8AC3E}">
        <p14:creationId xmlns:p14="http://schemas.microsoft.com/office/powerpoint/2010/main" val="3018172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Exploration allows the algorithm to have robust estimation over the annotator space.</a:t>
            </a:r>
          </a:p>
          <a:p>
            <a:endParaRPr lang="en-US" dirty="0"/>
          </a:p>
          <a:p>
            <a:r>
              <a:rPr lang="en-US" dirty="0" err="1"/>
              <a:t>w.p.</a:t>
            </a:r>
            <a:r>
              <a:rPr lang="en-US" dirty="0"/>
              <a:t> </a:t>
            </a:r>
            <a:r>
              <a:rPr lang="el-GR" dirty="0"/>
              <a:t>ε </a:t>
            </a:r>
            <a:r>
              <a:rPr lang="en-US" dirty="0"/>
              <a:t>explore, or do the procedure of the previous slide </a:t>
            </a:r>
            <a:r>
              <a:rPr lang="en-US" dirty="0" err="1"/>
              <a:t>w.p.</a:t>
            </a:r>
            <a:r>
              <a:rPr lang="en-US" dirty="0"/>
              <a:t> 1-</a:t>
            </a:r>
            <a:r>
              <a:rPr lang="el-GR" dirty="0"/>
              <a:t>ε</a:t>
            </a:r>
            <a:r>
              <a:rPr lang="en-US" dirty="0"/>
              <a:t>.</a:t>
            </a:r>
          </a:p>
        </p:txBody>
      </p:sp>
      <p:sp>
        <p:nvSpPr>
          <p:cNvPr id="4" name="Slide Number Placeholder 3"/>
          <p:cNvSpPr>
            <a:spLocks noGrp="1"/>
          </p:cNvSpPr>
          <p:nvPr>
            <p:ph type="sldNum" sz="quarter" idx="5"/>
          </p:nvPr>
        </p:nvSpPr>
        <p:spPr/>
        <p:txBody>
          <a:bodyPr/>
          <a:lstStyle/>
          <a:p>
            <a:fld id="{00DB337E-47D0-4AE7-A1F8-945594D959B0}" type="slidenum">
              <a:rPr lang="en-US" smtClean="0"/>
              <a:t>64</a:t>
            </a:fld>
            <a:endParaRPr lang="en-US"/>
          </a:p>
        </p:txBody>
      </p:sp>
    </p:spTree>
    <p:extLst>
      <p:ext uri="{BB962C8B-B14F-4D97-AF65-F5344CB8AC3E}">
        <p14:creationId xmlns:p14="http://schemas.microsoft.com/office/powerpoint/2010/main" val="220567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D9E78-044D-EB0C-7C67-1E22D70E9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5F50-067B-3F9D-A46A-93D2E85010A0}"/>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2D83AB1E-D369-7DD4-23B8-8B6AAE020C5A}"/>
              </a:ext>
            </a:extLst>
          </p:cNvPr>
          <p:cNvSpPr>
            <a:spLocks noGrp="1"/>
          </p:cNvSpPr>
          <p:nvPr>
            <p:ph type="body" idx="1"/>
          </p:nvPr>
        </p:nvSpPr>
        <p:spPr/>
        <p:txBody>
          <a:bodyPr/>
          <a:lstStyle/>
          <a:p>
            <a:r>
              <a:rPr lang="en-US" baseline="0" dirty="0"/>
              <a:t>Here on the other hand the data and the noisy crowd labels are used directly to train an ML model. </a:t>
            </a:r>
          </a:p>
          <a:p>
            <a:endParaRPr lang="en-US" dirty="0"/>
          </a:p>
        </p:txBody>
      </p:sp>
      <p:sp>
        <p:nvSpPr>
          <p:cNvPr id="4" name="Slide Number Placeholder 3">
            <a:extLst>
              <a:ext uri="{FF2B5EF4-FFF2-40B4-BE49-F238E27FC236}">
                <a16:creationId xmlns:a16="http://schemas.microsoft.com/office/drawing/2014/main" id="{05290090-9667-DEED-9C2D-D6047AC881A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571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8D98A-5642-227A-1CB9-F04477BB6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9D764-8AEE-D534-6E3D-A27D52CD5905}"/>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22853DF4-8B60-71AF-6815-8E55D1CE89F7}"/>
              </a:ext>
            </a:extLst>
          </p:cNvPr>
          <p:cNvSpPr>
            <a:spLocks noGrp="1"/>
          </p:cNvSpPr>
          <p:nvPr>
            <p:ph type="body" idx="1"/>
          </p:nvPr>
        </p:nvSpPr>
        <p:spPr/>
        <p:txBody>
          <a:bodyPr/>
          <a:lstStyle/>
          <a:p>
            <a:r>
              <a:rPr lang="en-US" dirty="0"/>
              <a:t>Labels for image annotation, sentiment analysis, website analysis – Services such as Amazon’s </a:t>
            </a:r>
            <a:r>
              <a:rPr lang="en-US" b="1" dirty="0"/>
              <a:t>mechanical </a:t>
            </a:r>
            <a:r>
              <a:rPr lang="en-US" b="1" dirty="0" err="1"/>
              <a:t>turk</a:t>
            </a:r>
            <a:r>
              <a:rPr lang="en-US" b="1" dirty="0"/>
              <a:t> </a:t>
            </a:r>
            <a:r>
              <a:rPr lang="en-US" b="0" dirty="0"/>
              <a:t>enable</a:t>
            </a:r>
            <a:r>
              <a:rPr lang="en-US" dirty="0"/>
              <a:t> crowdsourcing! </a:t>
            </a:r>
          </a:p>
          <a:p>
            <a:endParaRPr lang="en-US" dirty="0"/>
          </a:p>
          <a:p>
            <a:r>
              <a:rPr lang="en-US" b="1" dirty="0"/>
              <a:t>Citizen science</a:t>
            </a:r>
            <a:r>
              <a:rPr lang="en-US" dirty="0"/>
              <a:t>: Zooniverse, </a:t>
            </a:r>
            <a:r>
              <a:rPr lang="en-US" dirty="0" err="1"/>
              <a:t>GalaxyZoo</a:t>
            </a:r>
            <a:r>
              <a:rPr lang="en-US" dirty="0"/>
              <a:t>, eBird</a:t>
            </a:r>
          </a:p>
          <a:p>
            <a:endParaRPr lang="en-US" b="1" dirty="0"/>
          </a:p>
          <a:p>
            <a:r>
              <a:rPr lang="en-US" b="1" dirty="0" err="1"/>
              <a:t>Crowdsensing</a:t>
            </a:r>
            <a:r>
              <a:rPr lang="en-US" dirty="0"/>
              <a:t> like Waze</a:t>
            </a:r>
            <a:br>
              <a:rPr lang="en-US" dirty="0"/>
            </a:br>
            <a:endParaRPr lang="en-US" dirty="0"/>
          </a:p>
          <a:p>
            <a:r>
              <a:rPr lang="en-US" b="1" dirty="0"/>
              <a:t>5G and 6G crowdsensing </a:t>
            </a:r>
            <a:r>
              <a:rPr lang="en-US" dirty="0"/>
              <a:t>for wireless comms and networking. </a:t>
            </a:r>
          </a:p>
        </p:txBody>
      </p:sp>
      <p:sp>
        <p:nvSpPr>
          <p:cNvPr id="4" name="Slide Number Placeholder 3">
            <a:extLst>
              <a:ext uri="{FF2B5EF4-FFF2-40B4-BE49-F238E27FC236}">
                <a16:creationId xmlns:a16="http://schemas.microsoft.com/office/drawing/2014/main" id="{97B53084-1A3A-2547-CE43-C6CA92FA670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464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ChatGPT </a:t>
            </a:r>
            <a:r>
              <a:rPr lang="en-US" b="0" dirty="0"/>
              <a:t>and other “AI” tools</a:t>
            </a:r>
            <a:r>
              <a:rPr lang="en-US" baseline="0" dirty="0"/>
              <a:t> rely on crowdsourcing to provide answers to queries </a:t>
            </a:r>
          </a:p>
          <a:p>
            <a:endParaRPr lang="en-US" baseline="0" dirty="0"/>
          </a:p>
          <a:p>
            <a:r>
              <a:rPr lang="en-US" b="0" i="0" dirty="0">
                <a:solidFill>
                  <a:srgbClr val="4D5156"/>
                </a:solidFill>
                <a:effectLst/>
                <a:latin typeface="Google Sans"/>
              </a:rPr>
              <a:t>GPT stands for "</a:t>
            </a:r>
            <a:r>
              <a:rPr lang="en-US" b="0" i="0" dirty="0">
                <a:solidFill>
                  <a:srgbClr val="040C28"/>
                </a:solidFill>
                <a:effectLst/>
                <a:latin typeface="Google Sans"/>
              </a:rPr>
              <a:t>Generative Pre-trained Transformer</a:t>
            </a:r>
            <a:r>
              <a:rPr lang="en-US" b="0" i="0" dirty="0">
                <a:solidFill>
                  <a:srgbClr val="4D5156"/>
                </a:solidFill>
                <a:effectLst/>
                <a:latin typeface="Google Sans"/>
              </a:rPr>
              <a:t>," a type of AI designed to generate human-like text by predicting the next word in a sentence based on the words that came before it.  </a:t>
            </a:r>
          </a:p>
          <a:p>
            <a:endParaRPr lang="en-US" b="0" i="0" dirty="0">
              <a:solidFill>
                <a:srgbClr val="4D5156"/>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Crimean Peninsula </a:t>
            </a:r>
            <a:r>
              <a:rPr lang="en-US" baseline="0" dirty="0"/>
              <a:t>was successfully monitored by Ukrainians carrying cell phones to detect small cross-section Russian/Iranian drones or missiles that are hard to detect by Ukrainian radar systems.</a:t>
            </a:r>
            <a:endParaRPr lang="en-US" b="0" i="0" dirty="0">
              <a:solidFill>
                <a:srgbClr val="4D5156"/>
              </a:solidFill>
              <a:effectLst/>
              <a:latin typeface="Google San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741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02B5-DBB3-9136-AF94-9821361B1A67}"/>
              </a:ext>
            </a:extLst>
          </p:cNvPr>
          <p:cNvSpPr>
            <a:spLocks noGrp="1"/>
          </p:cNvSpPr>
          <p:nvPr>
            <p:ph type="ctrTitle"/>
          </p:nvPr>
        </p:nvSpPr>
        <p:spPr>
          <a:xfrm>
            <a:off x="1120923" y="182664"/>
            <a:ext cx="6858000" cy="2387600"/>
          </a:xfrm>
        </p:spPr>
        <p:txBody>
          <a:bodyPr anchor="b"/>
          <a:lstStyle>
            <a:lvl1pPr algn="ctr">
              <a:defRPr sz="4500">
                <a:solidFill>
                  <a:srgbClr val="C00000"/>
                </a:solidFill>
              </a:defRPr>
            </a:lvl1pPr>
          </a:lstStyle>
          <a:p>
            <a:r>
              <a:rPr lang="en-US" dirty="0"/>
              <a:t>Click to edit Master title style</a:t>
            </a:r>
          </a:p>
        </p:txBody>
      </p:sp>
      <p:sp>
        <p:nvSpPr>
          <p:cNvPr id="3" name="Subtitle 2">
            <a:extLst>
              <a:ext uri="{FF2B5EF4-FFF2-40B4-BE49-F238E27FC236}">
                <a16:creationId xmlns:a16="http://schemas.microsoft.com/office/drawing/2014/main" id="{3A70AA39-78EA-E8FE-4947-CAD2D6C936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8" name="Straight Connector 7">
            <a:extLst>
              <a:ext uri="{FF2B5EF4-FFF2-40B4-BE49-F238E27FC236}">
                <a16:creationId xmlns:a16="http://schemas.microsoft.com/office/drawing/2014/main" id="{A9C2FC9A-D977-83A7-4B12-36DA1CFF8E0B}"/>
              </a:ext>
            </a:extLst>
          </p:cNvPr>
          <p:cNvCxnSpPr>
            <a:cxnSpLocks/>
          </p:cNvCxnSpPr>
          <p:nvPr/>
        </p:nvCxnSpPr>
        <p:spPr>
          <a:xfrm>
            <a:off x="2743200" y="4034841"/>
            <a:ext cx="5477854" cy="0"/>
          </a:xfrm>
          <a:prstGeom prst="line">
            <a:avLst/>
          </a:prstGeom>
          <a:ln w="22225">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D950FDC-B7BE-31F1-5AB0-49F8212A69B0}"/>
              </a:ext>
            </a:extLst>
          </p:cNvPr>
          <p:cNvCxnSpPr>
            <a:cxnSpLocks/>
          </p:cNvCxnSpPr>
          <p:nvPr/>
        </p:nvCxnSpPr>
        <p:spPr>
          <a:xfrm>
            <a:off x="878793" y="2500992"/>
            <a:ext cx="7342261" cy="0"/>
          </a:xfrm>
          <a:prstGeom prst="line">
            <a:avLst/>
          </a:prstGeom>
          <a:ln w="22225">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023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4C189-DFFC-8584-54C5-38B9F3480A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49082A-6628-05E2-DDC5-4D5C575742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02FBD-58D8-5A6C-B1CA-86622824CC5C}"/>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EE183E62-100B-AA90-288E-141916AF64D0}"/>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6" name="Slide Number Placeholder 5">
            <a:extLst>
              <a:ext uri="{FF2B5EF4-FFF2-40B4-BE49-F238E27FC236}">
                <a16:creationId xmlns:a16="http://schemas.microsoft.com/office/drawing/2014/main" id="{803EBCD8-0C97-F3C1-A3C2-97F57CC52916}"/>
              </a:ext>
            </a:extLst>
          </p:cNvPr>
          <p:cNvSpPr>
            <a:spLocks noGrp="1"/>
          </p:cNvSpPr>
          <p:nvPr>
            <p:ph type="sldNum" sz="quarter" idx="12"/>
          </p:nvPr>
        </p:nvSpPr>
        <p:spPr/>
        <p:txBody>
          <a:bodyPr/>
          <a:lstStyle/>
          <a:p>
            <a:pPr>
              <a:defRPr/>
            </a:pPr>
            <a:fld id="{B6815BA7-D18B-4B08-A1C1-C4E48F6DBEFE}"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171348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8365F-1233-646A-9C65-D07319D6A54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5370F-221B-D419-5F65-CE14A510172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6A6D7-DC4D-4A0B-50AA-8C26569C43CD}"/>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0D66384C-4A81-676A-90C6-2515ADCA0A12}"/>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6" name="Slide Number Placeholder 5">
            <a:extLst>
              <a:ext uri="{FF2B5EF4-FFF2-40B4-BE49-F238E27FC236}">
                <a16:creationId xmlns:a16="http://schemas.microsoft.com/office/drawing/2014/main" id="{E2F1341A-FFBC-9C17-47ED-160B2790E653}"/>
              </a:ext>
            </a:extLst>
          </p:cNvPr>
          <p:cNvSpPr>
            <a:spLocks noGrp="1"/>
          </p:cNvSpPr>
          <p:nvPr>
            <p:ph type="sldNum" sz="quarter" idx="12"/>
          </p:nvPr>
        </p:nvSpPr>
        <p:spPr/>
        <p:txBody>
          <a:bodyPr/>
          <a:lstStyle/>
          <a:p>
            <a:pPr>
              <a:defRPr/>
            </a:pPr>
            <a:fld id="{EC1A448A-2D63-443F-842C-4B09F5EF3105}"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75094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BD7A-F085-34A2-3F93-D95532789364}"/>
              </a:ext>
            </a:extLst>
          </p:cNvPr>
          <p:cNvSpPr>
            <a:spLocks noGrp="1"/>
          </p:cNvSpPr>
          <p:nvPr>
            <p:ph type="title"/>
          </p:nvPr>
        </p:nvSpPr>
        <p:spPr>
          <a:xfrm>
            <a:off x="169492" y="-252413"/>
            <a:ext cx="7886700" cy="1325563"/>
          </a:xfrm>
        </p:spPr>
        <p:txBody>
          <a:bodyPr>
            <a:normAutofit/>
          </a:bodyPr>
          <a:lstStyle>
            <a:lvl1pPr>
              <a:defRPr sz="3150">
                <a:solidFill>
                  <a:srgbClr val="C00000"/>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AA1836F-F98C-F8DE-73A5-576081F1F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6ED63-6DB6-C8D6-5C6F-8A11C78F7B1B}"/>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9DC2C4F0-324A-F4D8-A334-F81026B47D11}"/>
              </a:ext>
            </a:extLst>
          </p:cNvPr>
          <p:cNvSpPr>
            <a:spLocks noGrp="1"/>
          </p:cNvSpPr>
          <p:nvPr>
            <p:ph type="ftr" sz="quarter" idx="11"/>
          </p:nvPr>
        </p:nvSpPr>
        <p:spPr/>
        <p:txBody>
          <a:bodyPr/>
          <a:lstStyle>
            <a:lvl1pPr algn="l">
              <a:defRPr/>
            </a:lvl1pPr>
          </a:lstStyle>
          <a:p>
            <a:pPr>
              <a:defRPr/>
            </a:pPr>
            <a:r>
              <a:rPr lang="en-US" dirty="0">
                <a:solidFill>
                  <a:srgbClr val="000000"/>
                </a:solidFill>
              </a:rPr>
              <a:t>FREUND, Yoav, and Robert E. SCHAPIRE, 1996. Experiments with a New</a:t>
            </a:r>
          </a:p>
        </p:txBody>
      </p:sp>
      <p:sp>
        <p:nvSpPr>
          <p:cNvPr id="6" name="Slide Number Placeholder 5">
            <a:extLst>
              <a:ext uri="{FF2B5EF4-FFF2-40B4-BE49-F238E27FC236}">
                <a16:creationId xmlns:a16="http://schemas.microsoft.com/office/drawing/2014/main" id="{D525512F-A80E-B3A3-EB31-4756E451628B}"/>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a:t>
            </a:fld>
            <a:endParaRPr lang="en-US">
              <a:solidFill>
                <a:srgbClr val="000000"/>
              </a:solidFill>
              <a:ea typeface="ＭＳ Ｐゴシック"/>
            </a:endParaRPr>
          </a:p>
        </p:txBody>
      </p:sp>
      <p:cxnSp>
        <p:nvCxnSpPr>
          <p:cNvPr id="7" name="Straight Connector 6">
            <a:extLst>
              <a:ext uri="{FF2B5EF4-FFF2-40B4-BE49-F238E27FC236}">
                <a16:creationId xmlns:a16="http://schemas.microsoft.com/office/drawing/2014/main" id="{4A971EC4-A4FA-1F7E-43B0-00D82240E3B1}"/>
              </a:ext>
            </a:extLst>
          </p:cNvPr>
          <p:cNvCxnSpPr>
            <a:cxnSpLocks/>
          </p:cNvCxnSpPr>
          <p:nvPr/>
        </p:nvCxnSpPr>
        <p:spPr>
          <a:xfrm>
            <a:off x="169492" y="682239"/>
            <a:ext cx="8760863" cy="0"/>
          </a:xfrm>
          <a:prstGeom prst="line">
            <a:avLst/>
          </a:prstGeom>
          <a:ln w="22225">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B18CB2F-2BD3-FAC2-B1E8-79B4097C28ED}"/>
              </a:ext>
            </a:extLst>
          </p:cNvPr>
          <p:cNvCxnSpPr>
            <a:cxnSpLocks/>
          </p:cNvCxnSpPr>
          <p:nvPr/>
        </p:nvCxnSpPr>
        <p:spPr>
          <a:xfrm>
            <a:off x="169491" y="6279515"/>
            <a:ext cx="8760863" cy="0"/>
          </a:xfrm>
          <a:prstGeom prst="line">
            <a:avLst/>
          </a:prstGeom>
          <a:ln w="19050">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74132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412-5F7A-F804-DDEE-88250B9BF04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12A31A9-F0F6-9A20-6413-B2E8C79E45B0}"/>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9DDFA5-374A-4442-E105-20BDD1D5169A}"/>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6EBBBCA3-4B74-C396-411A-DAF9DE483721}"/>
              </a:ext>
            </a:extLst>
          </p:cNvPr>
          <p:cNvSpPr>
            <a:spLocks noGrp="1"/>
          </p:cNvSpPr>
          <p:nvPr>
            <p:ph type="ftr" sz="quarter" idx="11"/>
          </p:nvPr>
        </p:nvSpPr>
        <p:spPr/>
        <p:txBody>
          <a:bodyPr/>
          <a:lstStyle>
            <a:lvl1pPr algn="l">
              <a:defRPr/>
            </a:lvl1pPr>
          </a:lstStyle>
          <a:p>
            <a:pPr>
              <a:defRPr/>
            </a:pPr>
            <a:r>
              <a:rPr lang="en-US" dirty="0">
                <a:solidFill>
                  <a:srgbClr val="000000"/>
                </a:solidFill>
              </a:rPr>
              <a:t>FREUND, Yoav, and Robert E. SCHAPIRE, 1996. Experiments with a New</a:t>
            </a:r>
          </a:p>
        </p:txBody>
      </p:sp>
      <p:sp>
        <p:nvSpPr>
          <p:cNvPr id="6" name="Slide Number Placeholder 5">
            <a:extLst>
              <a:ext uri="{FF2B5EF4-FFF2-40B4-BE49-F238E27FC236}">
                <a16:creationId xmlns:a16="http://schemas.microsoft.com/office/drawing/2014/main" id="{4EB18908-E3AD-BD2A-FFE5-3B2CA100861B}"/>
              </a:ext>
            </a:extLst>
          </p:cNvPr>
          <p:cNvSpPr>
            <a:spLocks noGrp="1"/>
          </p:cNvSpPr>
          <p:nvPr>
            <p:ph type="sldNum" sz="quarter" idx="12"/>
          </p:nvPr>
        </p:nvSpPr>
        <p:spPr/>
        <p:txBody>
          <a:bodyPr/>
          <a:lstStyle/>
          <a:p>
            <a:pPr>
              <a:defRPr/>
            </a:pPr>
            <a:fld id="{34F0630E-D512-402C-BA20-92FCA323F971}"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27160025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8769-2D23-2407-1900-CBFA4857F0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36259C-B327-991F-4F54-8786EC8D326D}"/>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D587FF-7B4C-4C09-988C-55CEF6DF5AA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E04A-C0D5-C71E-6D97-6E54DDD8FA95}"/>
              </a:ext>
            </a:extLst>
          </p:cNvPr>
          <p:cNvSpPr>
            <a:spLocks noGrp="1"/>
          </p:cNvSpPr>
          <p:nvPr>
            <p:ph type="dt" sz="half" idx="10"/>
          </p:nvPr>
        </p:nvSpPr>
        <p:spPr/>
        <p:txBody>
          <a:bodyPr/>
          <a:lstStyle/>
          <a:p>
            <a:pPr>
              <a:defRPr/>
            </a:pPr>
            <a:endParaRPr lang="en-US">
              <a:solidFill>
                <a:srgbClr val="000000"/>
              </a:solidFill>
            </a:endParaRPr>
          </a:p>
        </p:txBody>
      </p:sp>
      <p:sp>
        <p:nvSpPr>
          <p:cNvPr id="6" name="Footer Placeholder 5">
            <a:extLst>
              <a:ext uri="{FF2B5EF4-FFF2-40B4-BE49-F238E27FC236}">
                <a16:creationId xmlns:a16="http://schemas.microsoft.com/office/drawing/2014/main" id="{EE2CFE91-1BE5-D4FF-FEF1-8857F927FBC1}"/>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7" name="Slide Number Placeholder 6">
            <a:extLst>
              <a:ext uri="{FF2B5EF4-FFF2-40B4-BE49-F238E27FC236}">
                <a16:creationId xmlns:a16="http://schemas.microsoft.com/office/drawing/2014/main" id="{E60154D6-C220-EB7F-A521-4D2FD82BE9B1}"/>
              </a:ext>
            </a:extLst>
          </p:cNvPr>
          <p:cNvSpPr>
            <a:spLocks noGrp="1"/>
          </p:cNvSpPr>
          <p:nvPr>
            <p:ph type="sldNum" sz="quarter" idx="12"/>
          </p:nvPr>
        </p:nvSpPr>
        <p:spPr/>
        <p:txBody>
          <a:bodyPr/>
          <a:lstStyle/>
          <a:p>
            <a:pPr>
              <a:defRPr/>
            </a:pPr>
            <a:fld id="{01CFA4A8-5EB7-44D3-A8E9-3014CA52CC5A}"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782229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BA72-8AB9-E529-2068-3EF57D448550}"/>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5FD5CC-93E1-11DE-26EB-BB46521F2FC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B72E968-FDC3-DEF0-1C82-FADEB846D23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7A7412-0DDD-829B-5F01-526D8844683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59374EB-289C-BA63-6373-04A7BCBC386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E6ECD3-0BB9-5E1F-F69C-3EB071ED3E0C}"/>
              </a:ext>
            </a:extLst>
          </p:cNvPr>
          <p:cNvSpPr>
            <a:spLocks noGrp="1"/>
          </p:cNvSpPr>
          <p:nvPr>
            <p:ph type="dt" sz="half" idx="10"/>
          </p:nvPr>
        </p:nvSpPr>
        <p:spPr/>
        <p:txBody>
          <a:bodyPr/>
          <a:lstStyle/>
          <a:p>
            <a:pPr>
              <a:defRPr/>
            </a:pPr>
            <a:endParaRPr lang="en-US">
              <a:solidFill>
                <a:srgbClr val="000000"/>
              </a:solidFill>
            </a:endParaRPr>
          </a:p>
        </p:txBody>
      </p:sp>
      <p:sp>
        <p:nvSpPr>
          <p:cNvPr id="8" name="Footer Placeholder 7">
            <a:extLst>
              <a:ext uri="{FF2B5EF4-FFF2-40B4-BE49-F238E27FC236}">
                <a16:creationId xmlns:a16="http://schemas.microsoft.com/office/drawing/2014/main" id="{761BCDED-AC6C-A93C-AF68-338CC0160A47}"/>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9" name="Slide Number Placeholder 8">
            <a:extLst>
              <a:ext uri="{FF2B5EF4-FFF2-40B4-BE49-F238E27FC236}">
                <a16:creationId xmlns:a16="http://schemas.microsoft.com/office/drawing/2014/main" id="{43C231D4-23BE-7B84-85AF-BB3A2B302607}"/>
              </a:ext>
            </a:extLst>
          </p:cNvPr>
          <p:cNvSpPr>
            <a:spLocks noGrp="1"/>
          </p:cNvSpPr>
          <p:nvPr>
            <p:ph type="sldNum" sz="quarter" idx="12"/>
          </p:nvPr>
        </p:nvSpPr>
        <p:spPr/>
        <p:txBody>
          <a:bodyPr/>
          <a:lstStyle/>
          <a:p>
            <a:pPr>
              <a:defRPr/>
            </a:pPr>
            <a:fld id="{C86C1750-E3AC-4A96-B82D-4EC4F43C353B}"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030308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55E1-41C3-9B15-FC1A-8A6ABF7A61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60E5FC-F30C-EE41-9D5B-6C1B0E6A1AFE}"/>
              </a:ext>
            </a:extLst>
          </p:cNvPr>
          <p:cNvSpPr>
            <a:spLocks noGrp="1"/>
          </p:cNvSpPr>
          <p:nvPr>
            <p:ph type="dt" sz="half" idx="10"/>
          </p:nvPr>
        </p:nvSpPr>
        <p:spPr/>
        <p:txBody>
          <a:bodyPr/>
          <a:lstStyle/>
          <a:p>
            <a:pPr>
              <a:defRPr/>
            </a:pPr>
            <a:endParaRPr lang="en-US">
              <a:solidFill>
                <a:srgbClr val="000000"/>
              </a:solidFill>
            </a:endParaRPr>
          </a:p>
        </p:txBody>
      </p:sp>
      <p:sp>
        <p:nvSpPr>
          <p:cNvPr id="4" name="Footer Placeholder 3">
            <a:extLst>
              <a:ext uri="{FF2B5EF4-FFF2-40B4-BE49-F238E27FC236}">
                <a16:creationId xmlns:a16="http://schemas.microsoft.com/office/drawing/2014/main" id="{68B6F096-76B5-0F7E-705F-E5826B457C3D}"/>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5" name="Slide Number Placeholder 4">
            <a:extLst>
              <a:ext uri="{FF2B5EF4-FFF2-40B4-BE49-F238E27FC236}">
                <a16:creationId xmlns:a16="http://schemas.microsoft.com/office/drawing/2014/main" id="{93B59261-2CC5-8E2B-8228-DC53C0C3F256}"/>
              </a:ext>
            </a:extLst>
          </p:cNvPr>
          <p:cNvSpPr>
            <a:spLocks noGrp="1"/>
          </p:cNvSpPr>
          <p:nvPr>
            <p:ph type="sldNum" sz="quarter" idx="12"/>
          </p:nvPr>
        </p:nvSpPr>
        <p:spPr/>
        <p:txBody>
          <a:bodyPr/>
          <a:lstStyle/>
          <a:p>
            <a:pPr>
              <a:defRPr/>
            </a:pPr>
            <a:fld id="{FB42E7E4-4299-489D-B4FF-EE98659E3B82}"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3729034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CAE19-74F3-8F34-614D-75341BFEE110}"/>
              </a:ext>
            </a:extLst>
          </p:cNvPr>
          <p:cNvSpPr>
            <a:spLocks noGrp="1"/>
          </p:cNvSpPr>
          <p:nvPr>
            <p:ph type="dt" sz="half" idx="10"/>
          </p:nvPr>
        </p:nvSpPr>
        <p:spPr/>
        <p:txBody>
          <a:bodyPr/>
          <a:lstStyle/>
          <a:p>
            <a:pPr>
              <a:defRPr/>
            </a:pPr>
            <a:endParaRPr lang="en-US">
              <a:solidFill>
                <a:srgbClr val="000000"/>
              </a:solidFill>
            </a:endParaRPr>
          </a:p>
        </p:txBody>
      </p:sp>
      <p:sp>
        <p:nvSpPr>
          <p:cNvPr id="3" name="Footer Placeholder 2">
            <a:extLst>
              <a:ext uri="{FF2B5EF4-FFF2-40B4-BE49-F238E27FC236}">
                <a16:creationId xmlns:a16="http://schemas.microsoft.com/office/drawing/2014/main" id="{9FFF0875-89C9-887E-CB94-F3D6A9D816B5}"/>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4" name="Slide Number Placeholder 3">
            <a:extLst>
              <a:ext uri="{FF2B5EF4-FFF2-40B4-BE49-F238E27FC236}">
                <a16:creationId xmlns:a16="http://schemas.microsoft.com/office/drawing/2014/main" id="{AEECF017-CAFB-9369-8C9D-FAA5502197C7}"/>
              </a:ext>
            </a:extLst>
          </p:cNvPr>
          <p:cNvSpPr>
            <a:spLocks noGrp="1"/>
          </p:cNvSpPr>
          <p:nvPr>
            <p:ph type="sldNum" sz="quarter" idx="12"/>
          </p:nvPr>
        </p:nvSpPr>
        <p:spPr/>
        <p:txBody>
          <a:bodyPr/>
          <a:lstStyle/>
          <a:p>
            <a:pPr>
              <a:defRPr/>
            </a:pPr>
            <a:fld id="{609082A3-A75A-4E05-A96A-C2129564425C}"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2623810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C7D6-8C63-9248-FE21-208A6F26449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BF99B7C-CFD3-152E-26CD-BEF57BF5E11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3816B-C263-E6F3-E395-5B9ACD02FC0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5ADBBBA-FC6C-61D5-44F2-B7DA5672F939}"/>
              </a:ext>
            </a:extLst>
          </p:cNvPr>
          <p:cNvSpPr>
            <a:spLocks noGrp="1"/>
          </p:cNvSpPr>
          <p:nvPr>
            <p:ph type="dt" sz="half" idx="10"/>
          </p:nvPr>
        </p:nvSpPr>
        <p:spPr/>
        <p:txBody>
          <a:bodyPr/>
          <a:lstStyle/>
          <a:p>
            <a:pPr>
              <a:defRPr/>
            </a:pPr>
            <a:endParaRPr lang="en-US">
              <a:solidFill>
                <a:srgbClr val="000000"/>
              </a:solidFill>
            </a:endParaRPr>
          </a:p>
        </p:txBody>
      </p:sp>
      <p:sp>
        <p:nvSpPr>
          <p:cNvPr id="6" name="Footer Placeholder 5">
            <a:extLst>
              <a:ext uri="{FF2B5EF4-FFF2-40B4-BE49-F238E27FC236}">
                <a16:creationId xmlns:a16="http://schemas.microsoft.com/office/drawing/2014/main" id="{0181FD0D-AD70-6119-2021-8DED9C31CD1F}"/>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7" name="Slide Number Placeholder 6">
            <a:extLst>
              <a:ext uri="{FF2B5EF4-FFF2-40B4-BE49-F238E27FC236}">
                <a16:creationId xmlns:a16="http://schemas.microsoft.com/office/drawing/2014/main" id="{7F081DB8-308F-30BF-21CB-1108BE3F0D01}"/>
              </a:ext>
            </a:extLst>
          </p:cNvPr>
          <p:cNvSpPr>
            <a:spLocks noGrp="1"/>
          </p:cNvSpPr>
          <p:nvPr>
            <p:ph type="sldNum" sz="quarter" idx="12"/>
          </p:nvPr>
        </p:nvSpPr>
        <p:spPr/>
        <p:txBody>
          <a:bodyPr/>
          <a:lstStyle/>
          <a:p>
            <a:pPr>
              <a:defRPr/>
            </a:pPr>
            <a:fld id="{31271058-E404-4C43-BEBC-8593F31A5C75}"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2971685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A6D9-88DB-92F3-793A-50533954DDA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6980DAA-EAA1-4832-11EA-58F8802302C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B5D67FF1-CAA2-8FFA-A617-05F8C8F550F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DF9444E-D512-D08D-107D-1DF4DA593A89}"/>
              </a:ext>
            </a:extLst>
          </p:cNvPr>
          <p:cNvSpPr>
            <a:spLocks noGrp="1"/>
          </p:cNvSpPr>
          <p:nvPr>
            <p:ph type="dt" sz="half" idx="10"/>
          </p:nvPr>
        </p:nvSpPr>
        <p:spPr/>
        <p:txBody>
          <a:bodyPr/>
          <a:lstStyle/>
          <a:p>
            <a:pPr>
              <a:defRPr/>
            </a:pPr>
            <a:endParaRPr lang="en-US">
              <a:solidFill>
                <a:srgbClr val="000000"/>
              </a:solidFill>
            </a:endParaRPr>
          </a:p>
        </p:txBody>
      </p:sp>
      <p:sp>
        <p:nvSpPr>
          <p:cNvPr id="6" name="Footer Placeholder 5">
            <a:extLst>
              <a:ext uri="{FF2B5EF4-FFF2-40B4-BE49-F238E27FC236}">
                <a16:creationId xmlns:a16="http://schemas.microsoft.com/office/drawing/2014/main" id="{8CF03FBD-8D96-A77B-E82E-237968905B2D}"/>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7" name="Slide Number Placeholder 6">
            <a:extLst>
              <a:ext uri="{FF2B5EF4-FFF2-40B4-BE49-F238E27FC236}">
                <a16:creationId xmlns:a16="http://schemas.microsoft.com/office/drawing/2014/main" id="{412779D4-8239-5D22-EC9E-3BA9684FBC35}"/>
              </a:ext>
            </a:extLst>
          </p:cNvPr>
          <p:cNvSpPr>
            <a:spLocks noGrp="1"/>
          </p:cNvSpPr>
          <p:nvPr>
            <p:ph type="sldNum" sz="quarter" idx="12"/>
          </p:nvPr>
        </p:nvSpPr>
        <p:spPr/>
        <p:txBody>
          <a:bodyPr/>
          <a:lstStyle/>
          <a:p>
            <a:pPr>
              <a:defRPr/>
            </a:pPr>
            <a:fld id="{BF056736-302B-4AA7-B0DC-440F81E60736}"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4290823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82250C-06B0-7A09-AE0C-1DCB6986DCA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C8A7E5-C7E4-8433-9F20-1A5EC14BEAD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F89E3-FCBD-7004-33DC-D211512A36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B8125CE5-261D-40C9-B7A4-8A14EDCEB435}" type="datetimeFigureOut">
              <a:rPr lang="en-US" smtClean="0"/>
              <a:t>4/2/2025</a:t>
            </a:fld>
            <a:endParaRPr lang="en-US"/>
          </a:p>
        </p:txBody>
      </p:sp>
      <p:sp>
        <p:nvSpPr>
          <p:cNvPr id="5" name="Footer Placeholder 4">
            <a:extLst>
              <a:ext uri="{FF2B5EF4-FFF2-40B4-BE49-F238E27FC236}">
                <a16:creationId xmlns:a16="http://schemas.microsoft.com/office/drawing/2014/main" id="{47F40453-C894-8B7D-5AE1-1AD3AF7F88A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2F675BB-25A3-F25C-9BBE-0F0F9112135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08C5848F-4B34-4F16-AF12-662FE95FD03A}" type="slidenum">
              <a:rPr lang="en-US" smtClean="0"/>
              <a:t>‹#›</a:t>
            </a:fld>
            <a:endParaRPr lang="en-US"/>
          </a:p>
        </p:txBody>
      </p:sp>
    </p:spTree>
    <p:extLst>
      <p:ext uri="{BB962C8B-B14F-4D97-AF65-F5344CB8AC3E}">
        <p14:creationId xmlns:p14="http://schemas.microsoft.com/office/powerpoint/2010/main" val="1392848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65.jpeg"/><Relationship Id="rId4" Type="http://schemas.openxmlformats.org/officeDocument/2006/relationships/image" Target="../media/image6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hyperlink" Target="https://creativecommons.org/licenses/by-sa/3.0/" TargetMode="External"/><Relationship Id="rId5" Type="http://schemas.openxmlformats.org/officeDocument/2006/relationships/hyperlink" Target="https://devopedia.org/imagenet" TargetMode="Externa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slideLayout" Target="../slideLayouts/slideLayout2.xml"/><Relationship Id="rId18" Type="http://schemas.openxmlformats.org/officeDocument/2006/relationships/image" Target="../media/image70.png"/><Relationship Id="rId26" Type="http://schemas.openxmlformats.org/officeDocument/2006/relationships/image" Target="../media/image13.png"/><Relationship Id="rId3" Type="http://schemas.openxmlformats.org/officeDocument/2006/relationships/tags" Target="../tags/tag21.xml"/><Relationship Id="rId21" Type="http://schemas.openxmlformats.org/officeDocument/2006/relationships/image" Target="../media/image20.sv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69.png"/><Relationship Id="rId25" Type="http://schemas.openxmlformats.org/officeDocument/2006/relationships/image" Target="../media/image74.png"/><Relationship Id="rId2" Type="http://schemas.openxmlformats.org/officeDocument/2006/relationships/tags" Target="../tags/tag20.xml"/><Relationship Id="rId16" Type="http://schemas.openxmlformats.org/officeDocument/2006/relationships/image" Target="../media/image68.png"/><Relationship Id="rId20" Type="http://schemas.openxmlformats.org/officeDocument/2006/relationships/image" Target="../media/image19.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73.png"/><Relationship Id="rId5" Type="http://schemas.openxmlformats.org/officeDocument/2006/relationships/tags" Target="../tags/tag23.xml"/><Relationship Id="rId15" Type="http://schemas.openxmlformats.org/officeDocument/2006/relationships/image" Target="../media/image67.png"/><Relationship Id="rId23" Type="http://schemas.openxmlformats.org/officeDocument/2006/relationships/image" Target="../media/image72.png"/><Relationship Id="rId10" Type="http://schemas.openxmlformats.org/officeDocument/2006/relationships/tags" Target="../tags/tag28.xml"/><Relationship Id="rId19" Type="http://schemas.openxmlformats.org/officeDocument/2006/relationships/image" Target="../media/image37.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notesSlide" Target="../notesSlides/notesSlide11.xml"/><Relationship Id="rId22" Type="http://schemas.openxmlformats.org/officeDocument/2006/relationships/image" Target="../media/image71.png"/><Relationship Id="rId27" Type="http://schemas.openxmlformats.org/officeDocument/2006/relationships/image" Target="../media/image1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33.xml"/><Relationship Id="rId7" Type="http://schemas.openxmlformats.org/officeDocument/2006/relationships/image" Target="../media/image7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5.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image" Target="../media/image81.png"/><Relationship Id="rId3" Type="http://schemas.openxmlformats.org/officeDocument/2006/relationships/tags" Target="../tags/tag36.xml"/><Relationship Id="rId21" Type="http://schemas.openxmlformats.org/officeDocument/2006/relationships/notesSlide" Target="../notesSlides/notesSlide14.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image" Target="../media/image72.png"/><Relationship Id="rId33" Type="http://schemas.openxmlformats.org/officeDocument/2006/relationships/image" Target="../media/image87.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slideLayout" Target="../slideLayouts/slideLayout2.xml"/><Relationship Id="rId29" Type="http://schemas.openxmlformats.org/officeDocument/2006/relationships/image" Target="../media/image83.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80.png"/><Relationship Id="rId32" Type="http://schemas.openxmlformats.org/officeDocument/2006/relationships/image" Target="../media/image86.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image" Target="../media/image79.png"/><Relationship Id="rId28" Type="http://schemas.openxmlformats.org/officeDocument/2006/relationships/image" Target="../media/image82.png"/><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image" Target="../media/image85.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78.png"/><Relationship Id="rId27" Type="http://schemas.openxmlformats.org/officeDocument/2006/relationships/image" Target="../media/image73.png"/><Relationship Id="rId30" Type="http://schemas.openxmlformats.org/officeDocument/2006/relationships/image" Target="../media/image84.png"/><Relationship Id="rId8" Type="http://schemas.openxmlformats.org/officeDocument/2006/relationships/tags" Target="../tags/tag41.xml"/></Relationships>
</file>

<file path=ppt/slides/_rels/slide16.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image" Target="../media/image88.png"/><Relationship Id="rId26" Type="http://schemas.openxmlformats.org/officeDocument/2006/relationships/image" Target="../media/image94.png"/><Relationship Id="rId3" Type="http://schemas.openxmlformats.org/officeDocument/2006/relationships/tags" Target="../tags/tag55.xml"/><Relationship Id="rId21" Type="http://schemas.openxmlformats.org/officeDocument/2006/relationships/image" Target="../media/image90.png"/><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notesSlide" Target="../notesSlides/notesSlide15.xml"/><Relationship Id="rId25" Type="http://schemas.openxmlformats.org/officeDocument/2006/relationships/image" Target="../media/image93.png"/><Relationship Id="rId2" Type="http://schemas.openxmlformats.org/officeDocument/2006/relationships/tags" Target="../tags/tag54.xml"/><Relationship Id="rId16" Type="http://schemas.openxmlformats.org/officeDocument/2006/relationships/slideLayout" Target="../slideLayouts/slideLayout2.xml"/><Relationship Id="rId20" Type="http://schemas.openxmlformats.org/officeDocument/2006/relationships/image" Target="../media/image86.png"/><Relationship Id="rId29" Type="http://schemas.openxmlformats.org/officeDocument/2006/relationships/image" Target="../media/image97.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image" Target="../media/image830.png"/><Relationship Id="rId32" Type="http://schemas.openxmlformats.org/officeDocument/2006/relationships/image" Target="../media/image100.png"/><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image" Target="../media/image92.png"/><Relationship Id="rId28" Type="http://schemas.openxmlformats.org/officeDocument/2006/relationships/image" Target="../media/image96.png"/><Relationship Id="rId10" Type="http://schemas.openxmlformats.org/officeDocument/2006/relationships/tags" Target="../tags/tag62.xml"/><Relationship Id="rId19" Type="http://schemas.openxmlformats.org/officeDocument/2006/relationships/image" Target="../media/image89.png"/><Relationship Id="rId31" Type="http://schemas.openxmlformats.org/officeDocument/2006/relationships/image" Target="../media/image99.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image" Target="../media/image91.png"/><Relationship Id="rId27" Type="http://schemas.openxmlformats.org/officeDocument/2006/relationships/image" Target="../media/image95.png"/><Relationship Id="rId30" Type="http://schemas.openxmlformats.org/officeDocument/2006/relationships/image" Target="../media/image98.png"/></Relationships>
</file>

<file path=ppt/slides/_rels/slide1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tags" Target="../tags/tag70.xml"/><Relationship Id="rId21" Type="http://schemas.openxmlformats.org/officeDocument/2006/relationships/image" Target="../media/image109.png"/><Relationship Id="rId7" Type="http://schemas.openxmlformats.org/officeDocument/2006/relationships/tags" Target="../tags/tag74.xml"/><Relationship Id="rId12" Type="http://schemas.openxmlformats.org/officeDocument/2006/relationships/notesSlide" Target="../notesSlides/notesSlide16.xml"/><Relationship Id="rId17" Type="http://schemas.openxmlformats.org/officeDocument/2006/relationships/image" Target="../media/image105.png"/><Relationship Id="rId2" Type="http://schemas.openxmlformats.org/officeDocument/2006/relationships/tags" Target="../tags/tag69.xml"/><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Layout" Target="../slideLayouts/slideLayout2.xml"/><Relationship Id="rId5" Type="http://schemas.openxmlformats.org/officeDocument/2006/relationships/tags" Target="../tags/tag72.xml"/><Relationship Id="rId15" Type="http://schemas.openxmlformats.org/officeDocument/2006/relationships/image" Target="../media/image103.png"/><Relationship Id="rId10" Type="http://schemas.openxmlformats.org/officeDocument/2006/relationships/tags" Target="../tags/tag77.xml"/><Relationship Id="rId19" Type="http://schemas.openxmlformats.org/officeDocument/2006/relationships/image" Target="../media/image107.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10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86.png"/><Relationship Id="rId18" Type="http://schemas.openxmlformats.org/officeDocument/2006/relationships/image" Target="../media/image115.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110.png"/><Relationship Id="rId17" Type="http://schemas.openxmlformats.org/officeDocument/2006/relationships/image" Target="../media/image114.png"/><Relationship Id="rId2" Type="http://schemas.openxmlformats.org/officeDocument/2006/relationships/tags" Target="../tags/tag79.xml"/><Relationship Id="rId16" Type="http://schemas.openxmlformats.org/officeDocument/2006/relationships/image" Target="../media/image113.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notesSlide" Target="../notesSlides/notesSlide18.xml"/><Relationship Id="rId5" Type="http://schemas.openxmlformats.org/officeDocument/2006/relationships/tags" Target="../tags/tag82.xml"/><Relationship Id="rId15" Type="http://schemas.openxmlformats.org/officeDocument/2006/relationships/image" Target="../media/image112.png"/><Relationship Id="rId10"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9.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18.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17.png"/><Relationship Id="rId5" Type="http://schemas.openxmlformats.org/officeDocument/2006/relationships/tags" Target="../tags/tag91.xml"/><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tags" Target="../tags/tag90.xml"/><Relationship Id="rId9" Type="http://schemas.openxmlformats.org/officeDocument/2006/relationships/notesSlide" Target="../notesSlides/notesSlide19.xml"/><Relationship Id="rId14" Type="http://schemas.openxmlformats.org/officeDocument/2006/relationships/image" Target="../media/image120.png"/></Relationships>
</file>

<file path=ppt/slides/_rels/slide21.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notesSlide" Target="../notesSlides/notesSlide20.xml"/><Relationship Id="rId18" Type="http://schemas.openxmlformats.org/officeDocument/2006/relationships/image" Target="../media/image125.png"/><Relationship Id="rId3" Type="http://schemas.openxmlformats.org/officeDocument/2006/relationships/tags" Target="../tags/tag96.xml"/><Relationship Id="rId21" Type="http://schemas.openxmlformats.org/officeDocument/2006/relationships/image" Target="../media/image128.png"/><Relationship Id="rId7" Type="http://schemas.openxmlformats.org/officeDocument/2006/relationships/tags" Target="../tags/tag100.xml"/><Relationship Id="rId12" Type="http://schemas.openxmlformats.org/officeDocument/2006/relationships/slideLayout" Target="../slideLayouts/slideLayout2.xml"/><Relationship Id="rId17" Type="http://schemas.openxmlformats.org/officeDocument/2006/relationships/image" Target="../media/image124.png"/><Relationship Id="rId2" Type="http://schemas.openxmlformats.org/officeDocument/2006/relationships/tags" Target="../tags/tag95.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image" Target="../media/image95.png"/><Relationship Id="rId10" Type="http://schemas.openxmlformats.org/officeDocument/2006/relationships/tags" Target="../tags/tag103.xml"/><Relationship Id="rId19" Type="http://schemas.openxmlformats.org/officeDocument/2006/relationships/image" Target="../media/image126.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122.png"/><Relationship Id="rId22" Type="http://schemas.openxmlformats.org/officeDocument/2006/relationships/image" Target="../media/image129.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07.xml"/><Relationship Id="rId7" Type="http://schemas.openxmlformats.org/officeDocument/2006/relationships/image" Target="../media/image13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30.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tags" Target="../tags/tag109.xml"/><Relationship Id="rId16" Type="http://schemas.openxmlformats.org/officeDocument/2006/relationships/image" Target="../media/image136.png"/><Relationship Id="rId20" Type="http://schemas.openxmlformats.org/officeDocument/2006/relationships/image" Target="../media/image89.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notesSlide" Target="../notesSlides/notesSlide22.xml"/><Relationship Id="rId5" Type="http://schemas.openxmlformats.org/officeDocument/2006/relationships/tags" Target="../tags/tag112.xml"/><Relationship Id="rId15" Type="http://schemas.openxmlformats.org/officeDocument/2006/relationships/image" Target="../media/image135.png"/><Relationship Id="rId10" Type="http://schemas.openxmlformats.org/officeDocument/2006/relationships/slideLayout" Target="../slideLayouts/slideLayout2.xml"/><Relationship Id="rId19" Type="http://schemas.openxmlformats.org/officeDocument/2006/relationships/image" Target="../media/image139.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134.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4.png"/><Relationship Id="rId3" Type="http://schemas.openxmlformats.org/officeDocument/2006/relationships/tags" Target="../tags/tag119.xml"/><Relationship Id="rId7" Type="http://schemas.openxmlformats.org/officeDocument/2006/relationships/slideLayout" Target="../slideLayouts/slideLayout2.xml"/><Relationship Id="rId12" Type="http://schemas.openxmlformats.org/officeDocument/2006/relationships/image" Target="../media/image143.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image" Target="../media/image142.png"/><Relationship Id="rId5" Type="http://schemas.openxmlformats.org/officeDocument/2006/relationships/tags" Target="../tags/tag121.xml"/><Relationship Id="rId10" Type="http://schemas.openxmlformats.org/officeDocument/2006/relationships/image" Target="../media/image141.png"/><Relationship Id="rId4" Type="http://schemas.openxmlformats.org/officeDocument/2006/relationships/tags" Target="../tags/tag120.xml"/><Relationship Id="rId9" Type="http://schemas.openxmlformats.org/officeDocument/2006/relationships/image" Target="../media/image140.png"/><Relationship Id="rId14" Type="http://schemas.openxmlformats.org/officeDocument/2006/relationships/image" Target="../media/image145.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9.png"/><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148.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image" Target="../media/image147.png"/><Relationship Id="rId5" Type="http://schemas.openxmlformats.org/officeDocument/2006/relationships/tags" Target="../tags/tag127.xml"/><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tags" Target="../tags/tag126.xml"/><Relationship Id="rId9" Type="http://schemas.openxmlformats.org/officeDocument/2006/relationships/notesSlide" Target="../notesSlides/notesSlide24.xml"/><Relationship Id="rId14" Type="http://schemas.openxmlformats.org/officeDocument/2006/relationships/image" Target="../media/image150.png"/></Relationships>
</file>

<file path=ppt/slides/_rels/slide26.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tags" Target="../tags/tag131.xml"/><Relationship Id="rId16" Type="http://schemas.openxmlformats.org/officeDocument/2006/relationships/image" Target="../media/image158.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53.png"/><Relationship Id="rId5" Type="http://schemas.openxmlformats.org/officeDocument/2006/relationships/tags" Target="../tags/tag134.xml"/><Relationship Id="rId15" Type="http://schemas.openxmlformats.org/officeDocument/2006/relationships/image" Target="../media/image157.png"/><Relationship Id="rId10" Type="http://schemas.openxmlformats.org/officeDocument/2006/relationships/image" Target="../media/image152.png"/><Relationship Id="rId4" Type="http://schemas.openxmlformats.org/officeDocument/2006/relationships/tags" Target="../tags/tag133.xml"/><Relationship Id="rId9" Type="http://schemas.openxmlformats.org/officeDocument/2006/relationships/slideLayout" Target="../slideLayouts/slideLayout2.xml"/><Relationship Id="rId14" Type="http://schemas.openxmlformats.org/officeDocument/2006/relationships/image" Target="../media/image156.png"/></Relationships>
</file>

<file path=ppt/slides/_rels/slide2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140.xml"/><Relationship Id="rId7" Type="http://schemas.openxmlformats.org/officeDocument/2006/relationships/notesSlide" Target="../notesSlides/notesSlide25.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2.xml"/><Relationship Id="rId5" Type="http://schemas.openxmlformats.org/officeDocument/2006/relationships/tags" Target="../tags/tag142.xml"/><Relationship Id="rId10" Type="http://schemas.openxmlformats.org/officeDocument/2006/relationships/image" Target="../media/image162.png"/><Relationship Id="rId4" Type="http://schemas.openxmlformats.org/officeDocument/2006/relationships/tags" Target="../tags/tag141.xml"/><Relationship Id="rId9" Type="http://schemas.openxmlformats.org/officeDocument/2006/relationships/image" Target="../media/image16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tags" Target="../tags/tag149.xml"/><Relationship Id="rId7" Type="http://schemas.openxmlformats.org/officeDocument/2006/relationships/image" Target="../media/image168.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67.png"/><Relationship Id="rId5" Type="http://schemas.openxmlformats.org/officeDocument/2006/relationships/notesSlide" Target="../notesSlides/notesSlide28.xml"/><Relationship Id="rId10" Type="http://schemas.openxmlformats.org/officeDocument/2006/relationships/image" Target="../media/image171.jpeg"/><Relationship Id="rId4" Type="http://schemas.openxmlformats.org/officeDocument/2006/relationships/slideLayout" Target="../slideLayouts/slideLayout2.xml"/><Relationship Id="rId9" Type="http://schemas.openxmlformats.org/officeDocument/2006/relationships/image" Target="../media/image17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50.xml"/><Relationship Id="rId5" Type="http://schemas.openxmlformats.org/officeDocument/2006/relationships/image" Target="../media/image173.png"/><Relationship Id="rId4" Type="http://schemas.openxmlformats.org/officeDocument/2006/relationships/image" Target="../media/image172.png"/></Relationships>
</file>

<file path=ppt/slides/_rels/slide34.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slideLayout" Target="../slideLayouts/slideLayout2.xml"/><Relationship Id="rId18" Type="http://schemas.openxmlformats.org/officeDocument/2006/relationships/image" Target="../media/image177.png"/><Relationship Id="rId26" Type="http://schemas.openxmlformats.org/officeDocument/2006/relationships/image" Target="../media/image183.png"/><Relationship Id="rId3" Type="http://schemas.openxmlformats.org/officeDocument/2006/relationships/tags" Target="../tags/tag153.xml"/><Relationship Id="rId21" Type="http://schemas.openxmlformats.org/officeDocument/2006/relationships/image" Target="../media/image80.png"/><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image" Target="../media/image176.png"/><Relationship Id="rId25" Type="http://schemas.openxmlformats.org/officeDocument/2006/relationships/image" Target="../media/image182.png"/><Relationship Id="rId2" Type="http://schemas.openxmlformats.org/officeDocument/2006/relationships/tags" Target="../tags/tag152.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image" Target="../media/image181.jpeg"/><Relationship Id="rId5" Type="http://schemas.openxmlformats.org/officeDocument/2006/relationships/tags" Target="../tags/tag155.xml"/><Relationship Id="rId15" Type="http://schemas.openxmlformats.org/officeDocument/2006/relationships/image" Target="../media/image174.png"/><Relationship Id="rId23" Type="http://schemas.openxmlformats.org/officeDocument/2006/relationships/image" Target="../media/image162.png"/><Relationship Id="rId10" Type="http://schemas.openxmlformats.org/officeDocument/2006/relationships/tags" Target="../tags/tag160.xml"/><Relationship Id="rId19" Type="http://schemas.openxmlformats.org/officeDocument/2006/relationships/image" Target="../media/image178.png"/><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notesSlide" Target="../notesSlides/notesSlide32.xml"/><Relationship Id="rId22" Type="http://schemas.openxmlformats.org/officeDocument/2006/relationships/image" Target="../media/image180.png"/></Relationships>
</file>

<file path=ppt/slides/_rels/slide35.xml.rels><?xml version="1.0" encoding="UTF-8" standalone="yes"?>
<Relationships xmlns="http://schemas.openxmlformats.org/package/2006/relationships"><Relationship Id="rId8" Type="http://schemas.openxmlformats.org/officeDocument/2006/relationships/image" Target="../media/image185.tmp"/><Relationship Id="rId3" Type="http://schemas.openxmlformats.org/officeDocument/2006/relationships/tags" Target="../tags/tag165.xml"/><Relationship Id="rId7" Type="http://schemas.openxmlformats.org/officeDocument/2006/relationships/image" Target="../media/image184.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notesSlide" Target="../notesSlides/notesSlide33.xml"/><Relationship Id="rId11" Type="http://schemas.openxmlformats.org/officeDocument/2006/relationships/image" Target="../media/image188.png"/><Relationship Id="rId5" Type="http://schemas.openxmlformats.org/officeDocument/2006/relationships/slideLayout" Target="../slideLayouts/slideLayout2.xml"/><Relationship Id="rId10" Type="http://schemas.openxmlformats.org/officeDocument/2006/relationships/image" Target="../media/image187.png"/><Relationship Id="rId4" Type="http://schemas.openxmlformats.org/officeDocument/2006/relationships/tags" Target="../tags/tag166.xml"/><Relationship Id="rId9" Type="http://schemas.openxmlformats.org/officeDocument/2006/relationships/image" Target="../media/image186.png"/></Relationships>
</file>

<file path=ppt/slides/_rels/slide36.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tags" Target="../tags/tag169.xml"/><Relationship Id="rId7" Type="http://schemas.openxmlformats.org/officeDocument/2006/relationships/notesSlide" Target="../notesSlides/notesSlide34.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slideLayout" Target="../slideLayouts/slideLayout2.xml"/><Relationship Id="rId11" Type="http://schemas.openxmlformats.org/officeDocument/2006/relationships/image" Target="../media/image192.png"/><Relationship Id="rId5" Type="http://schemas.openxmlformats.org/officeDocument/2006/relationships/tags" Target="../tags/tag171.xml"/><Relationship Id="rId10" Type="http://schemas.openxmlformats.org/officeDocument/2006/relationships/image" Target="../media/image191.png"/><Relationship Id="rId4" Type="http://schemas.openxmlformats.org/officeDocument/2006/relationships/tags" Target="../tags/tag170.xml"/><Relationship Id="rId9" Type="http://schemas.openxmlformats.org/officeDocument/2006/relationships/image" Target="../media/image190.png"/></Relationships>
</file>

<file path=ppt/slides/_rels/slide37.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7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2.jpeg"/><Relationship Id="rId4" Type="http://schemas.openxmlformats.org/officeDocument/2006/relationships/image" Target="../media/image11.tmp"/></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71.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image" Target="../media/image201.png"/><Relationship Id="rId5" Type="http://schemas.openxmlformats.org/officeDocument/2006/relationships/tags" Target="../tags/tag177.xml"/><Relationship Id="rId10" Type="http://schemas.openxmlformats.org/officeDocument/2006/relationships/image" Target="../media/image200.png"/><Relationship Id="rId4" Type="http://schemas.openxmlformats.org/officeDocument/2006/relationships/tags" Target="../tags/tag176.xml"/><Relationship Id="rId9"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notesSlide" Target="../notesSlides/notesSlide39.xml"/><Relationship Id="rId18" Type="http://schemas.openxmlformats.org/officeDocument/2006/relationships/image" Target="../media/image206.png"/><Relationship Id="rId3" Type="http://schemas.openxmlformats.org/officeDocument/2006/relationships/tags" Target="../tags/tag182.xml"/><Relationship Id="rId21" Type="http://schemas.openxmlformats.org/officeDocument/2006/relationships/image" Target="../media/image209.png"/><Relationship Id="rId7" Type="http://schemas.openxmlformats.org/officeDocument/2006/relationships/tags" Target="../tags/tag186.xml"/><Relationship Id="rId12" Type="http://schemas.openxmlformats.org/officeDocument/2006/relationships/slideLayout" Target="../slideLayouts/slideLayout2.xml"/><Relationship Id="rId17" Type="http://schemas.openxmlformats.org/officeDocument/2006/relationships/image" Target="../media/image205.png"/><Relationship Id="rId2" Type="http://schemas.openxmlformats.org/officeDocument/2006/relationships/tags" Target="../tags/tag181.xml"/><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5" Type="http://schemas.openxmlformats.org/officeDocument/2006/relationships/tags" Target="../tags/tag184.xml"/><Relationship Id="rId15" Type="http://schemas.openxmlformats.org/officeDocument/2006/relationships/image" Target="../media/image203.png"/><Relationship Id="rId10" Type="http://schemas.openxmlformats.org/officeDocument/2006/relationships/tags" Target="../tags/tag189.xml"/><Relationship Id="rId19" Type="http://schemas.openxmlformats.org/officeDocument/2006/relationships/image" Target="../media/image207.png"/><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image" Target="../media/image20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213.png"/><Relationship Id="rId2" Type="http://schemas.openxmlformats.org/officeDocument/2006/relationships/slideLayout" Target="../slideLayouts/slideLayout2.xml"/><Relationship Id="rId1" Type="http://schemas.openxmlformats.org/officeDocument/2006/relationships/tags" Target="../tags/tag191.xml"/><Relationship Id="rId6" Type="http://schemas.openxmlformats.org/officeDocument/2006/relationships/image" Target="../media/image212.tmp"/><Relationship Id="rId5" Type="http://schemas.openxmlformats.org/officeDocument/2006/relationships/image" Target="../media/image211.tmp"/><Relationship Id="rId4" Type="http://schemas.openxmlformats.org/officeDocument/2006/relationships/image" Target="../media/image210.tmp"/></Relationships>
</file>

<file path=ppt/slides/_rels/slide4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19.svg"/><Relationship Id="rId3" Type="http://schemas.openxmlformats.org/officeDocument/2006/relationships/notesSlide" Target="../notesSlides/notesSlide41.xml"/><Relationship Id="rId7" Type="http://schemas.openxmlformats.org/officeDocument/2006/relationships/image" Target="../media/image18.svg"/><Relationship Id="rId12" Type="http://schemas.openxmlformats.org/officeDocument/2006/relationships/image" Target="../media/image218.png"/><Relationship Id="rId2" Type="http://schemas.openxmlformats.org/officeDocument/2006/relationships/slideLayout" Target="../slideLayouts/slideLayout2.xml"/><Relationship Id="rId1" Type="http://schemas.openxmlformats.org/officeDocument/2006/relationships/tags" Target="../tags/tag192.xml"/><Relationship Id="rId6" Type="http://schemas.openxmlformats.org/officeDocument/2006/relationships/image" Target="../media/image17.png"/><Relationship Id="rId11" Type="http://schemas.openxmlformats.org/officeDocument/2006/relationships/image" Target="../media/image217.svg"/><Relationship Id="rId5" Type="http://schemas.openxmlformats.org/officeDocument/2006/relationships/image" Target="../media/image215.svg"/><Relationship Id="rId10" Type="http://schemas.openxmlformats.org/officeDocument/2006/relationships/image" Target="../media/image216.png"/><Relationship Id="rId4" Type="http://schemas.openxmlformats.org/officeDocument/2006/relationships/image" Target="../media/image214.png"/><Relationship Id="rId9" Type="http://schemas.openxmlformats.org/officeDocument/2006/relationships/image" Target="../media/image20.svg"/></Relationships>
</file>

<file path=ppt/slides/_rels/slide44.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slideLayout" Target="../slideLayouts/slideLayout2.xml"/><Relationship Id="rId39" Type="http://schemas.openxmlformats.org/officeDocument/2006/relationships/image" Target="../media/image227.png"/><Relationship Id="rId21" Type="http://schemas.openxmlformats.org/officeDocument/2006/relationships/tags" Target="../tags/tag213.xml"/><Relationship Id="rId34" Type="http://schemas.openxmlformats.org/officeDocument/2006/relationships/image" Target="../media/image73.png"/><Relationship Id="rId42" Type="http://schemas.openxmlformats.org/officeDocument/2006/relationships/image" Target="../media/image230.png"/><Relationship Id="rId7" Type="http://schemas.openxmlformats.org/officeDocument/2006/relationships/tags" Target="../tags/tag199.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image" Target="../media/image82.png"/><Relationship Id="rId41" Type="http://schemas.openxmlformats.org/officeDocument/2006/relationships/image" Target="../media/image229.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image" Target="../media/image72.png"/><Relationship Id="rId37" Type="http://schemas.openxmlformats.org/officeDocument/2006/relationships/image" Target="../media/image225.png"/><Relationship Id="rId40" Type="http://schemas.openxmlformats.org/officeDocument/2006/relationships/image" Target="../media/image228.png"/><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image" Target="../media/image220.png"/><Relationship Id="rId36" Type="http://schemas.openxmlformats.org/officeDocument/2006/relationships/image" Target="../media/image224.png"/><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image" Target="../media/image80.png"/><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notesSlide" Target="../notesSlides/notesSlide42.xml"/><Relationship Id="rId30" Type="http://schemas.openxmlformats.org/officeDocument/2006/relationships/image" Target="../media/image221.png"/><Relationship Id="rId35" Type="http://schemas.openxmlformats.org/officeDocument/2006/relationships/image" Target="../media/image223.png"/><Relationship Id="rId43" Type="http://schemas.openxmlformats.org/officeDocument/2006/relationships/image" Target="../media/image231.png"/><Relationship Id="rId8" Type="http://schemas.openxmlformats.org/officeDocument/2006/relationships/tags" Target="../tags/tag200.xml"/><Relationship Id="rId3" Type="http://schemas.openxmlformats.org/officeDocument/2006/relationships/tags" Target="../tags/tag195.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image" Target="../media/image222.png"/><Relationship Id="rId38" Type="http://schemas.openxmlformats.org/officeDocument/2006/relationships/image" Target="../media/image2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18.xml"/><Relationship Id="rId5" Type="http://schemas.openxmlformats.org/officeDocument/2006/relationships/image" Target="../media/image233.tmp"/><Relationship Id="rId4" Type="http://schemas.openxmlformats.org/officeDocument/2006/relationships/image" Target="../media/image232.tmp"/></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219.xml"/><Relationship Id="rId5" Type="http://schemas.openxmlformats.org/officeDocument/2006/relationships/image" Target="../media/image235.jpg"/><Relationship Id="rId4" Type="http://schemas.openxmlformats.org/officeDocument/2006/relationships/image" Target="../media/image234.png"/></Relationships>
</file>

<file path=ppt/slides/_rels/slide4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20.xml"/><Relationship Id="rId4" Type="http://schemas.openxmlformats.org/officeDocument/2006/relationships/image" Target="../media/image237.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jpg"/><Relationship Id="rId3" Type="http://schemas.openxmlformats.org/officeDocument/2006/relationships/notesSlide" Target="../notesSlides/notesSlide4.xml"/><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2" Type="http://schemas.openxmlformats.org/officeDocument/2006/relationships/slideLayout" Target="../slideLayouts/slideLayout2.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jpeg"/></Relationships>
</file>

<file path=ppt/slides/_rels/slide5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tags" Target="../tags/tag223.xml"/><Relationship Id="rId7" Type="http://schemas.openxmlformats.org/officeDocument/2006/relationships/image" Target="../media/image239.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238.tmp"/><Relationship Id="rId5" Type="http://schemas.openxmlformats.org/officeDocument/2006/relationships/notesSlide" Target="../notesSlides/notesSlide48.xml"/><Relationship Id="rId4" Type="http://schemas.openxmlformats.org/officeDocument/2006/relationships/slideLayout" Target="../slideLayouts/slideLayout2.xml"/><Relationship Id="rId9" Type="http://schemas.openxmlformats.org/officeDocument/2006/relationships/image" Target="../media/image24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224.xml"/><Relationship Id="rId5" Type="http://schemas.openxmlformats.org/officeDocument/2006/relationships/image" Target="../media/image243.png"/><Relationship Id="rId4" Type="http://schemas.openxmlformats.org/officeDocument/2006/relationships/image" Target="../media/image242.tmp"/></Relationships>
</file>

<file path=ppt/slides/_rels/slide5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sv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9.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27.xml"/><Relationship Id="rId4" Type="http://schemas.openxmlformats.org/officeDocument/2006/relationships/image" Target="../media/image250.jp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28.xml"/></Relationships>
</file>

<file path=ppt/slides/_rels/slide57.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image" Target="../media/image251.png"/><Relationship Id="rId18" Type="http://schemas.openxmlformats.org/officeDocument/2006/relationships/image" Target="../media/image256.png"/><Relationship Id="rId3" Type="http://schemas.openxmlformats.org/officeDocument/2006/relationships/tags" Target="../tags/tag231.xml"/><Relationship Id="rId21" Type="http://schemas.openxmlformats.org/officeDocument/2006/relationships/image" Target="../media/image259.png"/><Relationship Id="rId7" Type="http://schemas.openxmlformats.org/officeDocument/2006/relationships/tags" Target="../tags/tag235.xml"/><Relationship Id="rId12" Type="http://schemas.openxmlformats.org/officeDocument/2006/relationships/notesSlide" Target="../notesSlides/notesSlide55.xml"/><Relationship Id="rId17" Type="http://schemas.openxmlformats.org/officeDocument/2006/relationships/image" Target="../media/image255.png"/><Relationship Id="rId2" Type="http://schemas.openxmlformats.org/officeDocument/2006/relationships/tags" Target="../tags/tag230.xml"/><Relationship Id="rId16" Type="http://schemas.openxmlformats.org/officeDocument/2006/relationships/image" Target="../media/image254.png"/><Relationship Id="rId20" Type="http://schemas.openxmlformats.org/officeDocument/2006/relationships/image" Target="../media/image258.png"/><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slideLayout" Target="../slideLayouts/slideLayout2.xml"/><Relationship Id="rId5" Type="http://schemas.openxmlformats.org/officeDocument/2006/relationships/tags" Target="../tags/tag233.xml"/><Relationship Id="rId15" Type="http://schemas.openxmlformats.org/officeDocument/2006/relationships/image" Target="../media/image253.png"/><Relationship Id="rId10" Type="http://schemas.openxmlformats.org/officeDocument/2006/relationships/tags" Target="../tags/tag238.xml"/><Relationship Id="rId19" Type="http://schemas.openxmlformats.org/officeDocument/2006/relationships/image" Target="../media/image257.png"/><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image" Target="../media/image25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239.xml"/><Relationship Id="rId4" Type="http://schemas.openxmlformats.org/officeDocument/2006/relationships/image" Target="../media/image260.tmp"/></Relationships>
</file>

<file path=ppt/slides/_rels/slide5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image" Target="../media/image263.png"/><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image" Target="../media/image262.png"/><Relationship Id="rId17" Type="http://schemas.openxmlformats.org/officeDocument/2006/relationships/image" Target="../media/image267.png"/><Relationship Id="rId2" Type="http://schemas.openxmlformats.org/officeDocument/2006/relationships/tags" Target="../tags/tag241.xml"/><Relationship Id="rId16" Type="http://schemas.openxmlformats.org/officeDocument/2006/relationships/image" Target="../media/image266.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image" Target="../media/image261.png"/><Relationship Id="rId5" Type="http://schemas.openxmlformats.org/officeDocument/2006/relationships/tags" Target="../tags/tag244.xml"/><Relationship Id="rId15" Type="http://schemas.openxmlformats.org/officeDocument/2006/relationships/image" Target="../media/image265.png"/><Relationship Id="rId10" Type="http://schemas.openxmlformats.org/officeDocument/2006/relationships/notesSlide" Target="../notesSlides/notesSlide57.xml"/><Relationship Id="rId4" Type="http://schemas.openxmlformats.org/officeDocument/2006/relationships/tags" Target="../tags/tag243.xml"/><Relationship Id="rId9" Type="http://schemas.openxmlformats.org/officeDocument/2006/relationships/slideLayout" Target="../slideLayouts/slideLayout2.xml"/><Relationship Id="rId14" Type="http://schemas.openxmlformats.org/officeDocument/2006/relationships/image" Target="../media/image264.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tags" Target="../tags/tag5.xml"/><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tags" Target="../tags/tag4.xml"/><Relationship Id="rId16" Type="http://schemas.openxmlformats.org/officeDocument/2006/relationships/image" Target="../media/image46.png"/><Relationship Id="rId1" Type="http://schemas.openxmlformats.org/officeDocument/2006/relationships/tags" Target="../tags/tag3.xml"/><Relationship Id="rId6" Type="http://schemas.openxmlformats.org/officeDocument/2006/relationships/notesSlide" Target="../notesSlides/notesSlide5.xml"/><Relationship Id="rId11" Type="http://schemas.openxmlformats.org/officeDocument/2006/relationships/image" Target="../media/image41.png"/><Relationship Id="rId5" Type="http://schemas.openxmlformats.org/officeDocument/2006/relationships/slideLayout" Target="../slideLayouts/slideLayout2.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6.xml"/><Relationship Id="rId9" Type="http://schemas.openxmlformats.org/officeDocument/2006/relationships/image" Target="../media/image39.png"/><Relationship Id="rId14" Type="http://schemas.openxmlformats.org/officeDocument/2006/relationships/image" Target="../media/image44.png"/></Relationships>
</file>

<file path=ppt/slides/_rels/slide60.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image" Target="../media/image268.png"/><Relationship Id="rId26" Type="http://schemas.openxmlformats.org/officeDocument/2006/relationships/image" Target="../media/image276.png"/><Relationship Id="rId3" Type="http://schemas.openxmlformats.org/officeDocument/2006/relationships/tags" Target="../tags/tag250.xml"/><Relationship Id="rId21" Type="http://schemas.openxmlformats.org/officeDocument/2006/relationships/image" Target="../media/image271.png"/><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notesSlide" Target="../notesSlides/notesSlide58.xml"/><Relationship Id="rId25" Type="http://schemas.openxmlformats.org/officeDocument/2006/relationships/image" Target="../media/image275.png"/><Relationship Id="rId2" Type="http://schemas.openxmlformats.org/officeDocument/2006/relationships/tags" Target="../tags/tag249.xml"/><Relationship Id="rId16" Type="http://schemas.openxmlformats.org/officeDocument/2006/relationships/slideLayout" Target="../slideLayouts/slideLayout2.xml"/><Relationship Id="rId20" Type="http://schemas.openxmlformats.org/officeDocument/2006/relationships/image" Target="../media/image270.png"/><Relationship Id="rId29" Type="http://schemas.openxmlformats.org/officeDocument/2006/relationships/image" Target="../media/image279.png"/><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24" Type="http://schemas.openxmlformats.org/officeDocument/2006/relationships/image" Target="../media/image274.png"/><Relationship Id="rId5" Type="http://schemas.openxmlformats.org/officeDocument/2006/relationships/tags" Target="../tags/tag252.xml"/><Relationship Id="rId15" Type="http://schemas.openxmlformats.org/officeDocument/2006/relationships/tags" Target="../tags/tag262.xml"/><Relationship Id="rId23" Type="http://schemas.openxmlformats.org/officeDocument/2006/relationships/image" Target="../media/image273.png"/><Relationship Id="rId28" Type="http://schemas.openxmlformats.org/officeDocument/2006/relationships/image" Target="../media/image278.png"/><Relationship Id="rId10" Type="http://schemas.openxmlformats.org/officeDocument/2006/relationships/tags" Target="../tags/tag257.xml"/><Relationship Id="rId19" Type="http://schemas.openxmlformats.org/officeDocument/2006/relationships/image" Target="../media/image269.png"/><Relationship Id="rId31" Type="http://schemas.openxmlformats.org/officeDocument/2006/relationships/image" Target="../media/image281.png"/><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tags" Target="../tags/tag261.xml"/><Relationship Id="rId22" Type="http://schemas.openxmlformats.org/officeDocument/2006/relationships/image" Target="../media/image272.png"/><Relationship Id="rId27" Type="http://schemas.openxmlformats.org/officeDocument/2006/relationships/image" Target="../media/image277.png"/><Relationship Id="rId30" Type="http://schemas.openxmlformats.org/officeDocument/2006/relationships/image" Target="../media/image280.png"/></Relationships>
</file>

<file path=ppt/slides/_rels/slide61.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slideLayout" Target="../slideLayouts/slideLayout2.xml"/><Relationship Id="rId18" Type="http://schemas.openxmlformats.org/officeDocument/2006/relationships/image" Target="../media/image283.png"/><Relationship Id="rId3" Type="http://schemas.openxmlformats.org/officeDocument/2006/relationships/tags" Target="../tags/tag265.xml"/><Relationship Id="rId21" Type="http://schemas.openxmlformats.org/officeDocument/2006/relationships/image" Target="../media/image286.png"/><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image" Target="../media/image279.png"/><Relationship Id="rId2" Type="http://schemas.openxmlformats.org/officeDocument/2006/relationships/tags" Target="../tags/tag264.xml"/><Relationship Id="rId16" Type="http://schemas.openxmlformats.org/officeDocument/2006/relationships/image" Target="../media/image282.png"/><Relationship Id="rId20" Type="http://schemas.openxmlformats.org/officeDocument/2006/relationships/image" Target="../media/image285.png"/><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5" Type="http://schemas.openxmlformats.org/officeDocument/2006/relationships/tags" Target="../tags/tag267.xml"/><Relationship Id="rId15" Type="http://schemas.openxmlformats.org/officeDocument/2006/relationships/image" Target="../media/image253.png"/><Relationship Id="rId23" Type="http://schemas.openxmlformats.org/officeDocument/2006/relationships/image" Target="../media/image69.png"/><Relationship Id="rId10" Type="http://schemas.openxmlformats.org/officeDocument/2006/relationships/tags" Target="../tags/tag272.xml"/><Relationship Id="rId19" Type="http://schemas.openxmlformats.org/officeDocument/2006/relationships/image" Target="../media/image284.png"/><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notesSlide" Target="../notesSlides/notesSlide59.xml"/><Relationship Id="rId22" Type="http://schemas.openxmlformats.org/officeDocument/2006/relationships/image" Target="../media/image287.png"/></Relationships>
</file>

<file path=ppt/slides/_rels/slide62.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image" Target="../media/image288.png"/><Relationship Id="rId18" Type="http://schemas.openxmlformats.org/officeDocument/2006/relationships/image" Target="../media/image293.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notesSlide" Target="../notesSlides/notesSlide60.xml"/><Relationship Id="rId17" Type="http://schemas.openxmlformats.org/officeDocument/2006/relationships/image" Target="../media/image292.png"/><Relationship Id="rId2" Type="http://schemas.openxmlformats.org/officeDocument/2006/relationships/tags" Target="../tags/tag276.xml"/><Relationship Id="rId16" Type="http://schemas.openxmlformats.org/officeDocument/2006/relationships/image" Target="../media/image291.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slideLayout" Target="../slideLayouts/slideLayout2.xml"/><Relationship Id="rId5" Type="http://schemas.openxmlformats.org/officeDocument/2006/relationships/tags" Target="../tags/tag279.xml"/><Relationship Id="rId15" Type="http://schemas.openxmlformats.org/officeDocument/2006/relationships/image" Target="../media/image290.png"/><Relationship Id="rId10" Type="http://schemas.openxmlformats.org/officeDocument/2006/relationships/tags" Target="../tags/tag284.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image" Target="../media/image289.png"/></Relationships>
</file>

<file path=ppt/slides/_rels/slide63.xml.rels><?xml version="1.0" encoding="UTF-8" standalone="yes"?>
<Relationships xmlns="http://schemas.openxmlformats.org/package/2006/relationships"><Relationship Id="rId13" Type="http://schemas.openxmlformats.org/officeDocument/2006/relationships/tags" Target="../tags/tag297.xml"/><Relationship Id="rId18" Type="http://schemas.openxmlformats.org/officeDocument/2006/relationships/tags" Target="../tags/tag302.xml"/><Relationship Id="rId26" Type="http://schemas.openxmlformats.org/officeDocument/2006/relationships/image" Target="../media/image297.png"/><Relationship Id="rId39" Type="http://schemas.openxmlformats.org/officeDocument/2006/relationships/image" Target="../media/image307.png"/><Relationship Id="rId21" Type="http://schemas.openxmlformats.org/officeDocument/2006/relationships/slideLayout" Target="../slideLayouts/slideLayout2.xml"/><Relationship Id="rId34" Type="http://schemas.openxmlformats.org/officeDocument/2006/relationships/image" Target="../media/image305.png"/><Relationship Id="rId7" Type="http://schemas.openxmlformats.org/officeDocument/2006/relationships/tags" Target="../tags/tag291.xml"/><Relationship Id="rId12" Type="http://schemas.openxmlformats.org/officeDocument/2006/relationships/tags" Target="../tags/tag296.xml"/><Relationship Id="rId17" Type="http://schemas.openxmlformats.org/officeDocument/2006/relationships/tags" Target="../tags/tag301.xml"/><Relationship Id="rId25" Type="http://schemas.openxmlformats.org/officeDocument/2006/relationships/image" Target="../media/image296.png"/><Relationship Id="rId33" Type="http://schemas.openxmlformats.org/officeDocument/2006/relationships/image" Target="../media/image304.png"/><Relationship Id="rId38" Type="http://schemas.openxmlformats.org/officeDocument/2006/relationships/image" Target="../media/image236.png"/><Relationship Id="rId2" Type="http://schemas.openxmlformats.org/officeDocument/2006/relationships/tags" Target="../tags/tag286.xml"/><Relationship Id="rId16" Type="http://schemas.openxmlformats.org/officeDocument/2006/relationships/tags" Target="../tags/tag300.xml"/><Relationship Id="rId20" Type="http://schemas.openxmlformats.org/officeDocument/2006/relationships/tags" Target="../tags/tag304.xml"/><Relationship Id="rId29" Type="http://schemas.openxmlformats.org/officeDocument/2006/relationships/image" Target="../media/image300.png"/><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tags" Target="../tags/tag295.xml"/><Relationship Id="rId24" Type="http://schemas.openxmlformats.org/officeDocument/2006/relationships/image" Target="../media/image295.png"/><Relationship Id="rId32" Type="http://schemas.openxmlformats.org/officeDocument/2006/relationships/image" Target="../media/image303.png"/><Relationship Id="rId37" Type="http://schemas.openxmlformats.org/officeDocument/2006/relationships/image" Target="../media/image289.png"/><Relationship Id="rId40" Type="http://schemas.openxmlformats.org/officeDocument/2006/relationships/image" Target="../media/image308.png"/><Relationship Id="rId5" Type="http://schemas.openxmlformats.org/officeDocument/2006/relationships/tags" Target="../tags/tag289.xml"/><Relationship Id="rId15" Type="http://schemas.openxmlformats.org/officeDocument/2006/relationships/tags" Target="../tags/tag299.xml"/><Relationship Id="rId23" Type="http://schemas.openxmlformats.org/officeDocument/2006/relationships/image" Target="../media/image294.png"/><Relationship Id="rId28" Type="http://schemas.openxmlformats.org/officeDocument/2006/relationships/image" Target="../media/image299.png"/><Relationship Id="rId36" Type="http://schemas.openxmlformats.org/officeDocument/2006/relationships/image" Target="../media/image288.png"/><Relationship Id="rId10" Type="http://schemas.openxmlformats.org/officeDocument/2006/relationships/tags" Target="../tags/tag294.xml"/><Relationship Id="rId19" Type="http://schemas.openxmlformats.org/officeDocument/2006/relationships/tags" Target="../tags/tag303.xml"/><Relationship Id="rId31" Type="http://schemas.openxmlformats.org/officeDocument/2006/relationships/image" Target="../media/image302.png"/><Relationship Id="rId4" Type="http://schemas.openxmlformats.org/officeDocument/2006/relationships/tags" Target="../tags/tag288.xml"/><Relationship Id="rId9" Type="http://schemas.openxmlformats.org/officeDocument/2006/relationships/tags" Target="../tags/tag293.xml"/><Relationship Id="rId14" Type="http://schemas.openxmlformats.org/officeDocument/2006/relationships/tags" Target="../tags/tag298.xml"/><Relationship Id="rId22" Type="http://schemas.openxmlformats.org/officeDocument/2006/relationships/notesSlide" Target="../notesSlides/notesSlide61.xml"/><Relationship Id="rId27" Type="http://schemas.openxmlformats.org/officeDocument/2006/relationships/image" Target="../media/image298.png"/><Relationship Id="rId30" Type="http://schemas.openxmlformats.org/officeDocument/2006/relationships/image" Target="../media/image301.png"/><Relationship Id="rId35" Type="http://schemas.openxmlformats.org/officeDocument/2006/relationships/image" Target="../media/image306.png"/><Relationship Id="rId8" Type="http://schemas.openxmlformats.org/officeDocument/2006/relationships/tags" Target="../tags/tag292.xml"/><Relationship Id="rId3" Type="http://schemas.openxmlformats.org/officeDocument/2006/relationships/tags" Target="../tags/tag287.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2.xml"/><Relationship Id="rId3" Type="http://schemas.openxmlformats.org/officeDocument/2006/relationships/tags" Target="../tags/tag307.xml"/><Relationship Id="rId7" Type="http://schemas.openxmlformats.org/officeDocument/2006/relationships/slideLayout" Target="../slideLayouts/slideLayout2.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image" Target="../media/image311.png"/><Relationship Id="rId5" Type="http://schemas.openxmlformats.org/officeDocument/2006/relationships/tags" Target="../tags/tag309.xml"/><Relationship Id="rId10" Type="http://schemas.openxmlformats.org/officeDocument/2006/relationships/image" Target="../media/image310.png"/><Relationship Id="rId4" Type="http://schemas.openxmlformats.org/officeDocument/2006/relationships/tags" Target="../tags/tag308.xml"/><Relationship Id="rId9" Type="http://schemas.openxmlformats.org/officeDocument/2006/relationships/image" Target="../media/image309.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jpeg"/><Relationship Id="rId3" Type="http://schemas.openxmlformats.org/officeDocument/2006/relationships/tags" Target="../tags/tag9.xml"/><Relationship Id="rId21" Type="http://schemas.openxmlformats.org/officeDocument/2006/relationships/image" Target="../media/image39.png"/><Relationship Id="rId7" Type="http://schemas.openxmlformats.org/officeDocument/2006/relationships/notesSlide" Target="../notesSlides/notesSlide6.xml"/><Relationship Id="rId12" Type="http://schemas.openxmlformats.org/officeDocument/2006/relationships/image" Target="../media/image45.svg"/><Relationship Id="rId17" Type="http://schemas.openxmlformats.org/officeDocument/2006/relationships/image" Target="../media/image50.jpeg"/><Relationship Id="rId2" Type="http://schemas.openxmlformats.org/officeDocument/2006/relationships/tags" Target="../tags/tag8.xml"/><Relationship Id="rId16" Type="http://schemas.openxmlformats.org/officeDocument/2006/relationships/hyperlink" Target="https://www.psdgraphics.com/psd-icons/group-of-people-icon-psd/" TargetMode="External"/><Relationship Id="rId20" Type="http://schemas.openxmlformats.org/officeDocument/2006/relationships/image" Target="../media/image53.jpeg"/><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11.xml"/><Relationship Id="rId15" Type="http://schemas.openxmlformats.org/officeDocument/2006/relationships/image" Target="../media/image49.jpeg"/><Relationship Id="rId23" Type="http://schemas.openxmlformats.org/officeDocument/2006/relationships/image" Target="../media/image55.png"/><Relationship Id="rId10" Type="http://schemas.openxmlformats.org/officeDocument/2006/relationships/image" Target="../media/image48.png"/><Relationship Id="rId19" Type="http://schemas.openxmlformats.org/officeDocument/2006/relationships/image" Target="../media/image52.jpeg"/><Relationship Id="rId4" Type="http://schemas.openxmlformats.org/officeDocument/2006/relationships/tags" Target="../tags/tag10.xml"/><Relationship Id="rId9" Type="http://schemas.openxmlformats.org/officeDocument/2006/relationships/image" Target="../media/image42.png"/><Relationship Id="rId14" Type="http://schemas.openxmlformats.org/officeDocument/2006/relationships/image" Target="../media/image47.svg"/><Relationship Id="rId22"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jpeg"/><Relationship Id="rId3" Type="http://schemas.openxmlformats.org/officeDocument/2006/relationships/tags" Target="../tags/tag14.xml"/><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jpeg"/><Relationship Id="rId2" Type="http://schemas.openxmlformats.org/officeDocument/2006/relationships/tags" Target="../tags/tag13.xml"/><Relationship Id="rId16" Type="http://schemas.openxmlformats.org/officeDocument/2006/relationships/image" Target="../media/image50.jpeg"/><Relationship Id="rId20" Type="http://schemas.openxmlformats.org/officeDocument/2006/relationships/image" Target="../media/image39.png"/><Relationship Id="rId1" Type="http://schemas.openxmlformats.org/officeDocument/2006/relationships/tags" Target="../tags/tag12.xml"/><Relationship Id="rId6" Type="http://schemas.openxmlformats.org/officeDocument/2006/relationships/notesSlide" Target="../notesSlides/notesSlide7.xml"/><Relationship Id="rId11" Type="http://schemas.openxmlformats.org/officeDocument/2006/relationships/image" Target="../media/image45.svg"/><Relationship Id="rId5" Type="http://schemas.openxmlformats.org/officeDocument/2006/relationships/slideLayout" Target="../slideLayouts/slideLayout2.xml"/><Relationship Id="rId15" Type="http://schemas.openxmlformats.org/officeDocument/2006/relationships/hyperlink" Target="https://www.psdgraphics.com/psd-icons/group-of-people-icon-psd/" TargetMode="External"/><Relationship Id="rId10" Type="http://schemas.openxmlformats.org/officeDocument/2006/relationships/image" Target="../media/image44.png"/><Relationship Id="rId19" Type="http://schemas.openxmlformats.org/officeDocument/2006/relationships/image" Target="../media/image53.jpeg"/><Relationship Id="rId4" Type="http://schemas.openxmlformats.org/officeDocument/2006/relationships/tags" Target="../tags/tag15.xml"/><Relationship Id="rId9" Type="http://schemas.openxmlformats.org/officeDocument/2006/relationships/image" Target="../media/image56.png"/><Relationship Id="rId14"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8.xml"/><Relationship Id="rId7"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9"/>
          <p:cNvSpPr txBox="1">
            <a:spLocks noChangeArrowheads="1"/>
          </p:cNvSpPr>
          <p:nvPr/>
        </p:nvSpPr>
        <p:spPr bwMode="auto">
          <a:xfrm>
            <a:off x="2319358" y="5726113"/>
            <a:ext cx="184150" cy="366712"/>
          </a:xfrm>
          <a:prstGeom prst="rect">
            <a:avLst/>
          </a:prstGeom>
          <a:noFill/>
          <a:ln w="19050" algn="ctr">
            <a:noFill/>
            <a:miter lim="800000"/>
            <a:headEnd/>
            <a:tailEnd/>
          </a:ln>
        </p:spPr>
        <p:txBody>
          <a:bodyPr wrap="none">
            <a:spAutoFit/>
          </a:bodyPr>
          <a:lstStyle/>
          <a:p>
            <a:pPr algn="ctr"/>
            <a:endParaRPr lang="en-US" dirty="0">
              <a:latin typeface="Arial" pitchFamily="34" charset="0"/>
            </a:endParaRPr>
          </a:p>
        </p:txBody>
      </p:sp>
      <p:pic>
        <p:nvPicPr>
          <p:cNvPr id="27653" name="Picture 12"/>
          <p:cNvPicPr>
            <a:picLocks noChangeAspect="1" noChangeArrowheads="1"/>
          </p:cNvPicPr>
          <p:nvPr/>
        </p:nvPicPr>
        <p:blipFill>
          <a:blip r:embed="rId3" cstate="print"/>
          <a:srcRect t="-1205" r="9756"/>
          <a:stretch>
            <a:fillRect/>
          </a:stretch>
        </p:blipFill>
        <p:spPr bwMode="auto">
          <a:xfrm>
            <a:off x="6412158" y="6223029"/>
            <a:ext cx="2731841" cy="646331"/>
          </a:xfrm>
          <a:prstGeom prst="rect">
            <a:avLst/>
          </a:prstGeom>
          <a:noFill/>
          <a:ln w="9525">
            <a:noFill/>
            <a:miter lim="800000"/>
            <a:headEnd/>
            <a:tailEnd/>
          </a:ln>
        </p:spPr>
      </p:pic>
      <p:sp>
        <p:nvSpPr>
          <p:cNvPr id="10" name="Rectangle 2"/>
          <p:cNvSpPr>
            <a:spLocks noGrp="1" noChangeArrowheads="1"/>
          </p:cNvSpPr>
          <p:nvPr>
            <p:ph type="ctrTitle"/>
          </p:nvPr>
        </p:nvSpPr>
        <p:spPr>
          <a:xfrm>
            <a:off x="611846" y="965873"/>
            <a:ext cx="8206404" cy="1307069"/>
          </a:xfrm>
        </p:spPr>
        <p:txBody>
          <a:bodyPr/>
          <a:lstStyle/>
          <a:p>
            <a:pPr eaLnBrk="1" hangingPunct="1"/>
            <a:r>
              <a:rPr lang="en-US" sz="3200" b="1" dirty="0">
                <a:latin typeface="Arial" charset="0"/>
                <a:cs typeface="Arial" charset="0"/>
              </a:rPr>
              <a:t>End-to-End Learning from Crowdsourced Labels: A Signal Processing perspective</a:t>
            </a:r>
          </a:p>
        </p:txBody>
      </p:sp>
      <p:sp>
        <p:nvSpPr>
          <p:cNvPr id="17" name="TextBox 16">
            <a:extLst>
              <a:ext uri="{FF2B5EF4-FFF2-40B4-BE49-F238E27FC236}">
                <a16:creationId xmlns:a16="http://schemas.microsoft.com/office/drawing/2014/main" id="{9E7A0B1A-AD69-4188-A6F5-6306619B889E}"/>
              </a:ext>
            </a:extLst>
          </p:cNvPr>
          <p:cNvSpPr txBox="1"/>
          <p:nvPr/>
        </p:nvSpPr>
        <p:spPr>
          <a:xfrm>
            <a:off x="46554" y="5394424"/>
            <a:ext cx="8800903" cy="3942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mbx10" pitchFamily="34" charset="0"/>
                <a:ea typeface="+mn-ea"/>
                <a:cs typeface="Arial" charset="0"/>
              </a:defRPr>
            </a:lvl1pPr>
            <a:lvl2pPr marL="457200" algn="l" rtl="0" fontAlgn="base">
              <a:spcBef>
                <a:spcPct val="0"/>
              </a:spcBef>
              <a:spcAft>
                <a:spcPct val="0"/>
              </a:spcAft>
              <a:defRPr kern="1200">
                <a:solidFill>
                  <a:schemeClr val="tx1"/>
                </a:solidFill>
                <a:latin typeface="cmbx10" pitchFamily="34" charset="0"/>
                <a:ea typeface="+mn-ea"/>
                <a:cs typeface="Arial" charset="0"/>
              </a:defRPr>
            </a:lvl2pPr>
            <a:lvl3pPr marL="914400" algn="l" rtl="0" fontAlgn="base">
              <a:spcBef>
                <a:spcPct val="0"/>
              </a:spcBef>
              <a:spcAft>
                <a:spcPct val="0"/>
              </a:spcAft>
              <a:defRPr kern="1200">
                <a:solidFill>
                  <a:schemeClr val="tx1"/>
                </a:solidFill>
                <a:latin typeface="cmbx10" pitchFamily="34" charset="0"/>
                <a:ea typeface="+mn-ea"/>
                <a:cs typeface="Arial" charset="0"/>
              </a:defRPr>
            </a:lvl3pPr>
            <a:lvl4pPr marL="1371600" algn="l" rtl="0" fontAlgn="base">
              <a:spcBef>
                <a:spcPct val="0"/>
              </a:spcBef>
              <a:spcAft>
                <a:spcPct val="0"/>
              </a:spcAft>
              <a:defRPr kern="1200">
                <a:solidFill>
                  <a:schemeClr val="tx1"/>
                </a:solidFill>
                <a:latin typeface="cmbx10" pitchFamily="34" charset="0"/>
                <a:ea typeface="+mn-ea"/>
                <a:cs typeface="Arial" charset="0"/>
              </a:defRPr>
            </a:lvl4pPr>
            <a:lvl5pPr marL="1828800" algn="l" rtl="0" fontAlgn="base">
              <a:spcBef>
                <a:spcPct val="0"/>
              </a:spcBef>
              <a:spcAft>
                <a:spcPct val="0"/>
              </a:spcAft>
              <a:defRPr kern="1200">
                <a:solidFill>
                  <a:schemeClr val="tx1"/>
                </a:solidFill>
                <a:latin typeface="cmbx10" pitchFamily="34" charset="0"/>
                <a:ea typeface="+mn-ea"/>
                <a:cs typeface="Arial" charset="0"/>
              </a:defRPr>
            </a:lvl5pPr>
            <a:lvl6pPr marL="2286000" algn="l" defTabSz="914400" rtl="0" eaLnBrk="1" latinLnBrk="0" hangingPunct="1">
              <a:defRPr kern="1200">
                <a:solidFill>
                  <a:schemeClr val="tx1"/>
                </a:solidFill>
                <a:latin typeface="cmbx10" pitchFamily="34" charset="0"/>
                <a:ea typeface="+mn-ea"/>
                <a:cs typeface="Arial" charset="0"/>
              </a:defRPr>
            </a:lvl6pPr>
            <a:lvl7pPr marL="2743200" algn="l" defTabSz="914400" rtl="0" eaLnBrk="1" latinLnBrk="0" hangingPunct="1">
              <a:defRPr kern="1200">
                <a:solidFill>
                  <a:schemeClr val="tx1"/>
                </a:solidFill>
                <a:latin typeface="cmbx10" pitchFamily="34" charset="0"/>
                <a:ea typeface="+mn-ea"/>
                <a:cs typeface="Arial" charset="0"/>
              </a:defRPr>
            </a:lvl7pPr>
            <a:lvl8pPr marL="3200400" algn="l" defTabSz="914400" rtl="0" eaLnBrk="1" latinLnBrk="0" hangingPunct="1">
              <a:defRPr kern="1200">
                <a:solidFill>
                  <a:schemeClr val="tx1"/>
                </a:solidFill>
                <a:latin typeface="cmbx10" pitchFamily="34" charset="0"/>
                <a:ea typeface="+mn-ea"/>
                <a:cs typeface="Arial" charset="0"/>
              </a:defRPr>
            </a:lvl8pPr>
            <a:lvl9pPr marL="3657600" algn="l" defTabSz="914400" rtl="0" eaLnBrk="1" latinLnBrk="0" hangingPunct="1">
              <a:defRPr kern="1200">
                <a:solidFill>
                  <a:schemeClr val="tx1"/>
                </a:solidFill>
                <a:latin typeface="cmbx10" pitchFamily="34" charset="0"/>
                <a:ea typeface="+mn-ea"/>
                <a:cs typeface="Arial" charset="0"/>
              </a:defRPr>
            </a:lvl9pPr>
          </a:lstStyle>
          <a:p>
            <a:pPr>
              <a:lnSpc>
                <a:spcPct val="120000"/>
              </a:lnSpc>
            </a:pPr>
            <a:r>
              <a:rPr lang="en-US" dirty="0">
                <a:solidFill>
                  <a:srgbClr val="0000FF"/>
                </a:solidFill>
                <a:latin typeface="Arial" panose="020B0604020202020204" pitchFamily="34" charset="0"/>
                <a:cs typeface="Arial" panose="020B0604020202020204" pitchFamily="34" charset="0"/>
              </a:rPr>
              <a:t>Acknowledgements: </a:t>
            </a:r>
            <a:r>
              <a:rPr lang="en-US" dirty="0">
                <a:latin typeface="+mn-lt"/>
                <a:cs typeface="Arial" panose="020B0604020202020204" pitchFamily="34" charset="0"/>
              </a:rPr>
              <a:t>NSF </a:t>
            </a:r>
            <a:r>
              <a:rPr lang="en-US" dirty="0">
                <a:latin typeface="+mn-lt"/>
              </a:rPr>
              <a:t>2128593, 2212318, 2312546</a:t>
            </a:r>
            <a:r>
              <a:rPr lang="en-US" dirty="0">
                <a:latin typeface="+mn-lt"/>
                <a:cs typeface="Arial" panose="020B0604020202020204" pitchFamily="34" charset="0"/>
              </a:rPr>
              <a:t>         </a:t>
            </a:r>
          </a:p>
        </p:txBody>
      </p:sp>
      <p:sp>
        <p:nvSpPr>
          <p:cNvPr id="9" name="TextBox 8"/>
          <p:cNvSpPr txBox="1"/>
          <p:nvPr/>
        </p:nvSpPr>
        <p:spPr>
          <a:xfrm>
            <a:off x="2970315" y="4090952"/>
            <a:ext cx="4634602" cy="1200329"/>
          </a:xfrm>
          <a:prstGeom prst="rect">
            <a:avLst/>
          </a:prstGeom>
          <a:noFill/>
        </p:spPr>
        <p:txBody>
          <a:bodyPr wrap="none" rtlCol="0">
            <a:spAutoFit/>
          </a:bodyPr>
          <a:lstStyle/>
          <a:p>
            <a:r>
              <a:rPr lang="en-US" baseline="30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Dept. of ECE, University of Central Florida</a:t>
            </a:r>
          </a:p>
          <a:p>
            <a:r>
              <a:rPr lang="en-US" baseline="30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Dept. of ECE, Michigan State University</a:t>
            </a:r>
          </a:p>
          <a:p>
            <a:r>
              <a:rPr lang="en-US" baseline="30000" dirty="0">
                <a:solidFill>
                  <a:srgbClr val="000000"/>
                </a:solidFill>
                <a:latin typeface="Arial" charset="0"/>
                <a:ea typeface="Arial" charset="0"/>
                <a:cs typeface="Arial" charset="0"/>
              </a:rPr>
              <a:t>3</a:t>
            </a:r>
            <a:r>
              <a:rPr lang="en-US" dirty="0">
                <a:solidFill>
                  <a:srgbClr val="000000"/>
                </a:solidFill>
                <a:latin typeface="Arial" charset="0"/>
                <a:ea typeface="Arial" charset="0"/>
                <a:cs typeface="Arial" charset="0"/>
              </a:rPr>
              <a:t>Dept. of ECE, Oregon State University</a:t>
            </a:r>
          </a:p>
          <a:p>
            <a:r>
              <a:rPr lang="en-US" baseline="30000" dirty="0">
                <a:solidFill>
                  <a:srgbClr val="000000"/>
                </a:solidFill>
                <a:latin typeface="Arial" charset="0"/>
                <a:ea typeface="Arial" charset="0"/>
                <a:cs typeface="Arial" charset="0"/>
              </a:rPr>
              <a:t>4</a:t>
            </a:r>
            <a:r>
              <a:rPr lang="en-US" dirty="0">
                <a:solidFill>
                  <a:srgbClr val="000000"/>
                </a:solidFill>
                <a:latin typeface="Arial" charset="0"/>
                <a:ea typeface="Arial" charset="0"/>
                <a:cs typeface="Arial" charset="0"/>
              </a:rPr>
              <a:t>Dept. of ECE, University of Minnesota </a:t>
            </a:r>
          </a:p>
        </p:txBody>
      </p:sp>
      <p:sp>
        <p:nvSpPr>
          <p:cNvPr id="11" name="TextBox 10">
            <a:extLst>
              <a:ext uri="{FF2B5EF4-FFF2-40B4-BE49-F238E27FC236}">
                <a16:creationId xmlns:a16="http://schemas.microsoft.com/office/drawing/2014/main" id="{EEB5F8E1-8D5D-4E4B-9291-B7342DF4AA99}"/>
              </a:ext>
            </a:extLst>
          </p:cNvPr>
          <p:cNvSpPr txBox="1">
            <a:spLocks noChangeArrowheads="1"/>
          </p:cNvSpPr>
          <p:nvPr/>
        </p:nvSpPr>
        <p:spPr bwMode="auto">
          <a:xfrm>
            <a:off x="1291229" y="3212059"/>
            <a:ext cx="9361519" cy="369332"/>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cmbx10" pitchFamily="34" charset="0"/>
                <a:ea typeface="+mn-ea"/>
                <a:cs typeface="Arial" charset="0"/>
              </a:defRPr>
            </a:lvl1pPr>
            <a:lvl2pPr marL="457200" algn="l" rtl="0" fontAlgn="base">
              <a:spcBef>
                <a:spcPct val="0"/>
              </a:spcBef>
              <a:spcAft>
                <a:spcPct val="0"/>
              </a:spcAft>
              <a:defRPr kern="1200">
                <a:solidFill>
                  <a:schemeClr val="tx1"/>
                </a:solidFill>
                <a:latin typeface="cmbx10" pitchFamily="34" charset="0"/>
                <a:ea typeface="+mn-ea"/>
                <a:cs typeface="Arial" charset="0"/>
              </a:defRPr>
            </a:lvl2pPr>
            <a:lvl3pPr marL="914400" algn="l" rtl="0" fontAlgn="base">
              <a:spcBef>
                <a:spcPct val="0"/>
              </a:spcBef>
              <a:spcAft>
                <a:spcPct val="0"/>
              </a:spcAft>
              <a:defRPr kern="1200">
                <a:solidFill>
                  <a:schemeClr val="tx1"/>
                </a:solidFill>
                <a:latin typeface="cmbx10" pitchFamily="34" charset="0"/>
                <a:ea typeface="+mn-ea"/>
                <a:cs typeface="Arial" charset="0"/>
              </a:defRPr>
            </a:lvl3pPr>
            <a:lvl4pPr marL="1371600" algn="l" rtl="0" fontAlgn="base">
              <a:spcBef>
                <a:spcPct val="0"/>
              </a:spcBef>
              <a:spcAft>
                <a:spcPct val="0"/>
              </a:spcAft>
              <a:defRPr kern="1200">
                <a:solidFill>
                  <a:schemeClr val="tx1"/>
                </a:solidFill>
                <a:latin typeface="cmbx10" pitchFamily="34" charset="0"/>
                <a:ea typeface="+mn-ea"/>
                <a:cs typeface="Arial" charset="0"/>
              </a:defRPr>
            </a:lvl4pPr>
            <a:lvl5pPr marL="1828800" algn="l" rtl="0" fontAlgn="base">
              <a:spcBef>
                <a:spcPct val="0"/>
              </a:spcBef>
              <a:spcAft>
                <a:spcPct val="0"/>
              </a:spcAft>
              <a:defRPr kern="1200">
                <a:solidFill>
                  <a:schemeClr val="tx1"/>
                </a:solidFill>
                <a:latin typeface="cmbx10" pitchFamily="34" charset="0"/>
                <a:ea typeface="+mn-ea"/>
                <a:cs typeface="Arial" charset="0"/>
              </a:defRPr>
            </a:lvl5pPr>
            <a:lvl6pPr marL="2286000" algn="l" defTabSz="914400" rtl="0" eaLnBrk="1" latinLnBrk="0" hangingPunct="1">
              <a:defRPr kern="1200">
                <a:solidFill>
                  <a:schemeClr val="tx1"/>
                </a:solidFill>
                <a:latin typeface="cmbx10" pitchFamily="34" charset="0"/>
                <a:ea typeface="+mn-ea"/>
                <a:cs typeface="Arial" charset="0"/>
              </a:defRPr>
            </a:lvl6pPr>
            <a:lvl7pPr marL="2743200" algn="l" defTabSz="914400" rtl="0" eaLnBrk="1" latinLnBrk="0" hangingPunct="1">
              <a:defRPr kern="1200">
                <a:solidFill>
                  <a:schemeClr val="tx1"/>
                </a:solidFill>
                <a:latin typeface="cmbx10" pitchFamily="34" charset="0"/>
                <a:ea typeface="+mn-ea"/>
                <a:cs typeface="Arial" charset="0"/>
              </a:defRPr>
            </a:lvl7pPr>
            <a:lvl8pPr marL="3200400" algn="l" defTabSz="914400" rtl="0" eaLnBrk="1" latinLnBrk="0" hangingPunct="1">
              <a:defRPr kern="1200">
                <a:solidFill>
                  <a:schemeClr val="tx1"/>
                </a:solidFill>
                <a:latin typeface="cmbx10" pitchFamily="34" charset="0"/>
                <a:ea typeface="+mn-ea"/>
                <a:cs typeface="Arial" charset="0"/>
              </a:defRPr>
            </a:lvl8pPr>
            <a:lvl9pPr marL="3657600" algn="l" defTabSz="914400" rtl="0" eaLnBrk="1" latinLnBrk="0" hangingPunct="1">
              <a:defRPr kern="1200">
                <a:solidFill>
                  <a:schemeClr val="tx1"/>
                </a:solidFill>
                <a:latin typeface="cmbx10" pitchFamily="34" charset="0"/>
                <a:ea typeface="+mn-ea"/>
                <a:cs typeface="Arial" charset="0"/>
              </a:defRPr>
            </a:lvl9pPr>
          </a:lstStyle>
          <a:p>
            <a:pPr eaLnBrk="0" hangingPunct="0">
              <a:lnSpc>
                <a:spcPct val="80000"/>
              </a:lnSpc>
              <a:spcBef>
                <a:spcPct val="20000"/>
              </a:spcBef>
              <a:buClr>
                <a:srgbClr val="0000CC"/>
              </a:buClr>
              <a:buFont typeface="Wingdings" pitchFamily="2" charset="2"/>
              <a:buNone/>
            </a:pPr>
            <a:r>
              <a:rPr lang="en-US" sz="2400" b="1" i="1" dirty="0">
                <a:solidFill>
                  <a:srgbClr val="0000CC"/>
                </a:solidFill>
                <a:latin typeface="Arial" charset="0"/>
              </a:rPr>
              <a:t>Shahana Ibrahim</a:t>
            </a:r>
            <a:r>
              <a:rPr lang="en-US" sz="2400" b="1" i="1" baseline="30000" dirty="0">
                <a:solidFill>
                  <a:srgbClr val="0000CC"/>
                </a:solidFill>
                <a:latin typeface="Arial" charset="0"/>
              </a:rPr>
              <a:t>1</a:t>
            </a:r>
            <a:r>
              <a:rPr lang="en-US" sz="2400" b="1" i="1" dirty="0">
                <a:solidFill>
                  <a:srgbClr val="0000CC"/>
                </a:solidFill>
                <a:latin typeface="Arial" charset="0"/>
              </a:rPr>
              <a:t>, Panagiotis A. Traganitis</a:t>
            </a:r>
            <a:r>
              <a:rPr lang="en-US" sz="2400" b="1" i="1" baseline="30000" dirty="0">
                <a:solidFill>
                  <a:srgbClr val="0000CC"/>
                </a:solidFill>
                <a:latin typeface="Arial" charset="0"/>
              </a:rPr>
              <a:t>2</a:t>
            </a:r>
            <a:r>
              <a:rPr lang="en-US" sz="2400" b="1" i="1" dirty="0">
                <a:solidFill>
                  <a:srgbClr val="0000CC"/>
                </a:solidFill>
                <a:latin typeface="Arial" charset="0"/>
              </a:rPr>
              <a:t>, </a:t>
            </a:r>
            <a:br>
              <a:rPr lang="en-US" sz="2400" b="1" i="1" dirty="0">
                <a:solidFill>
                  <a:srgbClr val="0000CC"/>
                </a:solidFill>
                <a:latin typeface="Arial" charset="0"/>
              </a:rPr>
            </a:br>
            <a:r>
              <a:rPr lang="en-US" sz="2400" b="1" i="1" dirty="0">
                <a:solidFill>
                  <a:srgbClr val="0000CC"/>
                </a:solidFill>
                <a:latin typeface="Arial" charset="0"/>
              </a:rPr>
              <a:t>Xiao Fu</a:t>
            </a:r>
            <a:r>
              <a:rPr lang="en-US" sz="2400" b="1" i="1" baseline="30000" dirty="0">
                <a:solidFill>
                  <a:srgbClr val="0000CC"/>
                </a:solidFill>
                <a:latin typeface="Arial" charset="0"/>
              </a:rPr>
              <a:t>3</a:t>
            </a:r>
            <a:r>
              <a:rPr lang="en-US" sz="2400" b="1" i="1" dirty="0">
                <a:solidFill>
                  <a:srgbClr val="0000CC"/>
                </a:solidFill>
                <a:latin typeface="Arial" charset="0"/>
              </a:rPr>
              <a:t>, Georgios B. Giannakis</a:t>
            </a:r>
            <a:r>
              <a:rPr lang="en-US" sz="2400" b="1" i="1" baseline="30000" dirty="0">
                <a:solidFill>
                  <a:srgbClr val="0000CC"/>
                </a:solidFill>
                <a:latin typeface="Arial" charset="0"/>
              </a:rPr>
              <a:t>4</a:t>
            </a:r>
          </a:p>
          <a:p>
            <a:pPr eaLnBrk="0" hangingPunct="0">
              <a:lnSpc>
                <a:spcPct val="80000"/>
              </a:lnSpc>
              <a:spcBef>
                <a:spcPct val="20000"/>
              </a:spcBef>
              <a:buClr>
                <a:srgbClr val="0000CC"/>
              </a:buClr>
              <a:buFont typeface="Wingdings" pitchFamily="2" charset="2"/>
              <a:buNone/>
            </a:pPr>
            <a:endParaRPr lang="en-US" sz="2000" dirty="0">
              <a:solidFill>
                <a:srgbClr val="0000CC"/>
              </a:solidFill>
              <a:latin typeface="Arial" charset="0"/>
            </a:endParaRPr>
          </a:p>
          <a:p>
            <a:pPr eaLnBrk="0" hangingPunct="0">
              <a:lnSpc>
                <a:spcPct val="80000"/>
              </a:lnSpc>
              <a:spcBef>
                <a:spcPct val="20000"/>
              </a:spcBef>
              <a:buClr>
                <a:srgbClr val="0000CC"/>
              </a:buClr>
              <a:buFont typeface="Wingdings" pitchFamily="2" charset="2"/>
              <a:buNone/>
            </a:pPr>
            <a:endParaRPr lang="en-US" sz="900" dirty="0">
              <a:solidFill>
                <a:srgbClr val="0000CC"/>
              </a:solidFill>
              <a:latin typeface="Arial" charset="0"/>
            </a:endParaRPr>
          </a:p>
          <a:p>
            <a:pPr eaLnBrk="0" hangingPunct="0">
              <a:lnSpc>
                <a:spcPct val="80000"/>
              </a:lnSpc>
              <a:spcBef>
                <a:spcPct val="20000"/>
              </a:spcBef>
              <a:buClr>
                <a:srgbClr val="0000CC"/>
              </a:buClr>
              <a:buFont typeface="Wingdings" pitchFamily="2" charset="2"/>
              <a:buNone/>
            </a:pPr>
            <a:endParaRPr lang="en-US" sz="1600" b="1" dirty="0">
              <a:solidFill>
                <a:srgbClr val="0000CC"/>
              </a:solidFill>
              <a:latin typeface="Arial" charset="0"/>
            </a:endParaRPr>
          </a:p>
        </p:txBody>
      </p:sp>
      <p:sp>
        <p:nvSpPr>
          <p:cNvPr id="4" name="TextBox 3">
            <a:extLst>
              <a:ext uri="{FF2B5EF4-FFF2-40B4-BE49-F238E27FC236}">
                <a16:creationId xmlns:a16="http://schemas.microsoft.com/office/drawing/2014/main" id="{3F512C30-3921-9109-5DF8-EDF8A6E5542F}"/>
              </a:ext>
            </a:extLst>
          </p:cNvPr>
          <p:cNvSpPr txBox="1"/>
          <p:nvPr/>
        </p:nvSpPr>
        <p:spPr>
          <a:xfrm>
            <a:off x="495735" y="415948"/>
            <a:ext cx="2713184" cy="584775"/>
          </a:xfrm>
          <a:prstGeom prst="rect">
            <a:avLst/>
          </a:prstGeom>
          <a:noFill/>
        </p:spPr>
        <p:txBody>
          <a:bodyPr wrap="square" rtlCol="0">
            <a:spAutoFit/>
          </a:bodyPr>
          <a:lstStyle/>
          <a:p>
            <a:r>
              <a:rPr lang="en-US" sz="1600" i="1" dirty="0">
                <a:solidFill>
                  <a:srgbClr val="0000CC"/>
                </a:solidFill>
              </a:rPr>
              <a:t>Hyderabad, India</a:t>
            </a:r>
          </a:p>
          <a:p>
            <a:r>
              <a:rPr lang="en-US" sz="1600" i="1" dirty="0">
                <a:solidFill>
                  <a:srgbClr val="0000CC"/>
                </a:solidFill>
              </a:rPr>
              <a:t>April 7, 2025</a:t>
            </a:r>
          </a:p>
        </p:txBody>
      </p:sp>
      <p:pic>
        <p:nvPicPr>
          <p:cNvPr id="5" name="Picture 4" descr="A black and orange text&#10;&#10;AI-generated content may be incorrect.">
            <a:extLst>
              <a:ext uri="{FF2B5EF4-FFF2-40B4-BE49-F238E27FC236}">
                <a16:creationId xmlns:a16="http://schemas.microsoft.com/office/drawing/2014/main" id="{6EB02552-04F7-C0E6-BAC5-4339263A7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3075" y="6211668"/>
            <a:ext cx="2249083" cy="646331"/>
          </a:xfrm>
          <a:prstGeom prst="rect">
            <a:avLst/>
          </a:prstGeom>
        </p:spPr>
      </p:pic>
      <p:pic>
        <p:nvPicPr>
          <p:cNvPr id="7" name="Picture 6" descr="A black and green logo&#10;&#10;AI-generated content may be incorrect.">
            <a:extLst>
              <a:ext uri="{FF2B5EF4-FFF2-40B4-BE49-F238E27FC236}">
                <a16:creationId xmlns:a16="http://schemas.microsoft.com/office/drawing/2014/main" id="{8D82E2E4-50E1-777A-92C0-EA66031C74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4763" y="5981555"/>
            <a:ext cx="1908312" cy="1129278"/>
          </a:xfrm>
          <a:prstGeom prst="rect">
            <a:avLst/>
          </a:prstGeom>
        </p:spPr>
      </p:pic>
      <p:pic>
        <p:nvPicPr>
          <p:cNvPr id="12" name="Picture 11" descr="A close-up of a logo&#10;&#10;AI-generated content may be incorrect.">
            <a:extLst>
              <a:ext uri="{FF2B5EF4-FFF2-40B4-BE49-F238E27FC236}">
                <a16:creationId xmlns:a16="http://schemas.microsoft.com/office/drawing/2014/main" id="{623C6918-BD7B-D4BF-666E-AAFD105412A8}"/>
              </a:ext>
            </a:extLst>
          </p:cNvPr>
          <p:cNvPicPr>
            <a:picLocks noChangeAspect="1"/>
          </p:cNvPicPr>
          <p:nvPr/>
        </p:nvPicPr>
        <p:blipFill>
          <a:blip r:embed="rId6">
            <a:extLst>
              <a:ext uri="{28A0092B-C50C-407E-A947-70E740481C1C}">
                <a14:useLocalDpi xmlns:a14="http://schemas.microsoft.com/office/drawing/2010/main" val="0"/>
              </a:ext>
            </a:extLst>
          </a:blip>
          <a:srcRect t="25620" b="25619"/>
          <a:stretch/>
        </p:blipFill>
        <p:spPr>
          <a:xfrm>
            <a:off x="0" y="6211668"/>
            <a:ext cx="2112775" cy="646331"/>
          </a:xfrm>
          <a:prstGeom prst="rect">
            <a:avLst/>
          </a:prstGeom>
        </p:spPr>
      </p:pic>
      <p:pic>
        <p:nvPicPr>
          <p:cNvPr id="3" name="Picture 2" descr="A logo with a peacock and text&#10;&#10;AI-generated content may be incorrect.">
            <a:extLst>
              <a:ext uri="{FF2B5EF4-FFF2-40B4-BE49-F238E27FC236}">
                <a16:creationId xmlns:a16="http://schemas.microsoft.com/office/drawing/2014/main" id="{6EB68062-1A79-BCCB-C30D-9A70B76919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85989" y="-456306"/>
            <a:ext cx="2186609" cy="2186609"/>
          </a:xfrm>
          <a:prstGeom prst="rect">
            <a:avLst/>
          </a:prstGeom>
        </p:spPr>
      </p:pic>
    </p:spTree>
    <p:extLst>
      <p:ext uri="{BB962C8B-B14F-4D97-AF65-F5344CB8AC3E}">
        <p14:creationId xmlns:p14="http://schemas.microsoft.com/office/powerpoint/2010/main" val="181026444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52" y="148197"/>
            <a:ext cx="8229600" cy="531892"/>
          </a:xfrm>
        </p:spPr>
        <p:txBody>
          <a:bodyPr/>
          <a:lstStyle/>
          <a:p>
            <a:r>
              <a:rPr lang="en-US" sz="2800" dirty="0"/>
              <a:t>Crowdsourcing: “Hidden” catalyst behind AI tools</a:t>
            </a:r>
          </a:p>
        </p:txBody>
      </p:sp>
      <p:sp>
        <p:nvSpPr>
          <p:cNvPr id="5" name="Slide Number Placeholder 4"/>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10</a:t>
            </a:fld>
            <a:endParaRPr lang="en-US">
              <a:solidFill>
                <a:srgbClr val="000000"/>
              </a:solidFill>
              <a:ea typeface="ＭＳ Ｐゴシック"/>
            </a:endParaRPr>
          </a:p>
        </p:txBody>
      </p:sp>
      <p:pic>
        <p:nvPicPr>
          <p:cNvPr id="4" name="Picture 3">
            <a:extLst>
              <a:ext uri="{FF2B5EF4-FFF2-40B4-BE49-F238E27FC236}">
                <a16:creationId xmlns:a16="http://schemas.microsoft.com/office/drawing/2014/main" id="{3DC8E5F8-1D3D-41E2-A21A-4F1817EEF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16138"/>
            <a:ext cx="7773981" cy="2830002"/>
          </a:xfrm>
          <a:prstGeom prst="rect">
            <a:avLst/>
          </a:prstGeom>
        </p:spPr>
      </p:pic>
      <p:sp>
        <p:nvSpPr>
          <p:cNvPr id="6" name="TextBox 5">
            <a:extLst>
              <a:ext uri="{FF2B5EF4-FFF2-40B4-BE49-F238E27FC236}">
                <a16:creationId xmlns:a16="http://schemas.microsoft.com/office/drawing/2014/main" id="{6DBF7CF5-8B41-5D71-98CD-35503EE9F1D8}"/>
              </a:ext>
            </a:extLst>
          </p:cNvPr>
          <p:cNvSpPr txBox="1"/>
          <p:nvPr/>
        </p:nvSpPr>
        <p:spPr>
          <a:xfrm>
            <a:off x="520635" y="5074359"/>
            <a:ext cx="5267647" cy="646331"/>
          </a:xfrm>
          <a:prstGeom prst="rect">
            <a:avLst/>
          </a:prstGeom>
          <a:noFill/>
        </p:spPr>
        <p:txBody>
          <a:bodyPr wrap="square">
            <a:spAutoFit/>
          </a:bodyPr>
          <a:lstStyle/>
          <a:p>
            <a:pPr marL="285750" indent="-285750" algn="l" fontAlgn="base">
              <a:buClr>
                <a:srgbClr val="0000FF"/>
              </a:buClr>
              <a:buFont typeface="Wingdings" panose="05000000000000000000" pitchFamily="2" charset="2"/>
              <a:buChar char="q"/>
            </a:pPr>
            <a:r>
              <a:rPr lang="en-US" b="0" i="0" dirty="0">
                <a:solidFill>
                  <a:srgbClr val="121212"/>
                </a:solidFill>
                <a:effectLst/>
              </a:rPr>
              <a:t>Ukrainians used cell phone app to spot deadly</a:t>
            </a:r>
          </a:p>
          <a:p>
            <a:pPr algn="l" fontAlgn="base">
              <a:buClr>
                <a:srgbClr val="0000FF"/>
              </a:buClr>
            </a:pPr>
            <a:r>
              <a:rPr lang="en-US" dirty="0">
                <a:solidFill>
                  <a:srgbClr val="121212"/>
                </a:solidFill>
              </a:rPr>
              <a:t>     </a:t>
            </a:r>
            <a:r>
              <a:rPr lang="en-US" b="0" i="0" dirty="0">
                <a:solidFill>
                  <a:srgbClr val="121212"/>
                </a:solidFill>
                <a:effectLst/>
              </a:rPr>
              <a:t>Russian drones and missiles in Crimea </a:t>
            </a:r>
          </a:p>
        </p:txBody>
      </p:sp>
      <p:pic>
        <p:nvPicPr>
          <p:cNvPr id="1026" name="Picture 2" descr="A drone approaches for an attack in Kyiv on 17 October.">
            <a:extLst>
              <a:ext uri="{FF2B5EF4-FFF2-40B4-BE49-F238E27FC236}">
                <a16:creationId xmlns:a16="http://schemas.microsoft.com/office/drawing/2014/main" id="{0A099968-AF9F-DEF9-932F-509E087F9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4156" y="4354328"/>
            <a:ext cx="2798253" cy="16789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1619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0" y="96260"/>
            <a:ext cx="5630779" cy="628491"/>
          </a:xfrm>
        </p:spPr>
        <p:txBody>
          <a:bodyPr/>
          <a:lstStyle/>
          <a:p>
            <a:r>
              <a:rPr lang="en-US" sz="3200" dirty="0"/>
              <a:t>Opportunities and challenges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11</a:t>
            </a:fld>
            <a:endParaRPr lang="en-US">
              <a:solidFill>
                <a:srgbClr val="000000"/>
              </a:solidFill>
              <a:ea typeface="ＭＳ Ｐゴシック"/>
            </a:endParaRPr>
          </a:p>
        </p:txBody>
      </p:sp>
      <p:sp>
        <p:nvSpPr>
          <p:cNvPr id="22" name="TextBox 21">
            <a:extLst>
              <a:ext uri="{FF2B5EF4-FFF2-40B4-BE49-F238E27FC236}">
                <a16:creationId xmlns:a16="http://schemas.microsoft.com/office/drawing/2014/main" id="{BB40DB42-7555-4E15-936E-1F4ED8E9DA24}"/>
              </a:ext>
            </a:extLst>
          </p:cNvPr>
          <p:cNvSpPr txBox="1"/>
          <p:nvPr/>
        </p:nvSpPr>
        <p:spPr>
          <a:xfrm>
            <a:off x="361521" y="3116167"/>
            <a:ext cx="423686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Challenges</a:t>
            </a:r>
          </a:p>
        </p:txBody>
      </p:sp>
      <p:sp>
        <p:nvSpPr>
          <p:cNvPr id="14" name="TextBox 13">
            <a:extLst>
              <a:ext uri="{FF2B5EF4-FFF2-40B4-BE49-F238E27FC236}">
                <a16:creationId xmlns:a16="http://schemas.microsoft.com/office/drawing/2014/main" id="{9BF5E019-6400-4DF0-83BA-CCBE0DAB738A}"/>
              </a:ext>
            </a:extLst>
          </p:cNvPr>
          <p:cNvSpPr txBox="1"/>
          <p:nvPr/>
        </p:nvSpPr>
        <p:spPr>
          <a:xfrm>
            <a:off x="641953" y="3587997"/>
            <a:ext cx="5630779" cy="95923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Lack of ground-truth labels</a:t>
            </a:r>
          </a:p>
          <a:p>
            <a:pPr marL="285750" indent="-285750">
              <a:spcBef>
                <a:spcPts val="450"/>
              </a:spcBef>
              <a:buFont typeface="Wingdings" panose="05000000000000000000" pitchFamily="2" charset="2"/>
              <a:buChar char="Ø"/>
            </a:pPr>
            <a:r>
              <a:rPr lang="en-US" sz="1600" dirty="0">
                <a:solidFill>
                  <a:srgbClr val="000000"/>
                </a:solidFill>
                <a:ea typeface="宋体" charset="-122"/>
              </a:rPr>
              <a:t>Annotators can be unreliable and even adversarial</a:t>
            </a:r>
          </a:p>
          <a:p>
            <a:pPr marL="285750" indent="-285750">
              <a:spcBef>
                <a:spcPts val="450"/>
              </a:spcBef>
              <a:buFont typeface="Wingdings" panose="05000000000000000000" pitchFamily="2" charset="2"/>
              <a:buChar char="Ø"/>
            </a:pPr>
            <a:r>
              <a:rPr lang="en-US" sz="1600" dirty="0">
                <a:solidFill>
                  <a:srgbClr val="000000"/>
                </a:solidFill>
                <a:ea typeface="宋体" charset="-122"/>
              </a:rPr>
              <a:t>Sparsity of responses per annotator</a:t>
            </a:r>
          </a:p>
        </p:txBody>
      </p:sp>
      <p:sp>
        <p:nvSpPr>
          <p:cNvPr id="20" name="TextBox 19">
            <a:extLst>
              <a:ext uri="{FF2B5EF4-FFF2-40B4-BE49-F238E27FC236}">
                <a16:creationId xmlns:a16="http://schemas.microsoft.com/office/drawing/2014/main" id="{FA3E320B-1E9E-4C5F-95BD-E7C7CE803BE9}"/>
              </a:ext>
            </a:extLst>
          </p:cNvPr>
          <p:cNvSpPr txBox="1"/>
          <p:nvPr/>
        </p:nvSpPr>
        <p:spPr>
          <a:xfrm>
            <a:off x="359058" y="877864"/>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Opportunities</a:t>
            </a:r>
          </a:p>
        </p:txBody>
      </p:sp>
      <p:sp>
        <p:nvSpPr>
          <p:cNvPr id="21" name="TextBox 20">
            <a:extLst>
              <a:ext uri="{FF2B5EF4-FFF2-40B4-BE49-F238E27FC236}">
                <a16:creationId xmlns:a16="http://schemas.microsoft.com/office/drawing/2014/main" id="{BAE31CE9-26AD-4944-8204-25CB21AC570A}"/>
              </a:ext>
            </a:extLst>
          </p:cNvPr>
          <p:cNvSpPr txBox="1"/>
          <p:nvPr/>
        </p:nvSpPr>
        <p:spPr>
          <a:xfrm>
            <a:off x="641953" y="1390295"/>
            <a:ext cx="3676006" cy="1269578"/>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From unlabeled to labeled datasets</a:t>
            </a:r>
          </a:p>
          <a:p>
            <a:pPr marL="285750" indent="-285750">
              <a:spcBef>
                <a:spcPts val="450"/>
              </a:spcBef>
              <a:buFont typeface="Wingdings" panose="05000000000000000000" pitchFamily="2" charset="2"/>
              <a:buChar char="Ø"/>
            </a:pPr>
            <a:r>
              <a:rPr lang="en-US" sz="1600" dirty="0">
                <a:solidFill>
                  <a:srgbClr val="000000"/>
                </a:solidFill>
                <a:ea typeface="宋体" charset="-122"/>
              </a:rPr>
              <a:t>No expert supervision needed</a:t>
            </a:r>
          </a:p>
          <a:p>
            <a:pPr marL="285750" indent="-285750">
              <a:spcBef>
                <a:spcPts val="450"/>
              </a:spcBef>
              <a:buFont typeface="Wingdings" panose="05000000000000000000" pitchFamily="2" charset="2"/>
              <a:buChar char="Ø"/>
            </a:pPr>
            <a:r>
              <a:rPr lang="en-US" sz="1600" dirty="0">
                <a:solidFill>
                  <a:srgbClr val="000000"/>
                </a:solidFill>
                <a:ea typeface="宋体" charset="-122"/>
              </a:rPr>
              <a:t>Low-cost and efficient learning</a:t>
            </a:r>
          </a:p>
          <a:p>
            <a:pPr marL="285750" indent="-285750">
              <a:spcBef>
                <a:spcPts val="450"/>
              </a:spcBef>
              <a:buFont typeface="Wingdings" panose="05000000000000000000" pitchFamily="2" charset="2"/>
              <a:buChar char="Ø"/>
            </a:pPr>
            <a:r>
              <a:rPr lang="en-US" sz="1600" dirty="0">
                <a:solidFill>
                  <a:srgbClr val="000000"/>
                </a:solidFill>
                <a:ea typeface="宋体" charset="-122"/>
              </a:rPr>
              <a:t>LLM alignment</a:t>
            </a:r>
          </a:p>
        </p:txBody>
      </p:sp>
      <p:sp>
        <p:nvSpPr>
          <p:cNvPr id="3" name="TextBox 2">
            <a:extLst>
              <a:ext uri="{FF2B5EF4-FFF2-40B4-BE49-F238E27FC236}">
                <a16:creationId xmlns:a16="http://schemas.microsoft.com/office/drawing/2014/main" id="{AAB3D04E-8CE5-6AA5-8A4D-89EC37E09BE7}"/>
              </a:ext>
            </a:extLst>
          </p:cNvPr>
          <p:cNvSpPr txBox="1"/>
          <p:nvPr/>
        </p:nvSpPr>
        <p:spPr>
          <a:xfrm>
            <a:off x="359058" y="5237065"/>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This tutorial: </a:t>
            </a:r>
          </a:p>
        </p:txBody>
      </p:sp>
      <p:sp>
        <p:nvSpPr>
          <p:cNvPr id="4" name="TextBox 3">
            <a:extLst>
              <a:ext uri="{FF2B5EF4-FFF2-40B4-BE49-F238E27FC236}">
                <a16:creationId xmlns:a16="http://schemas.microsoft.com/office/drawing/2014/main" id="{6E964CB1-565A-57EB-3436-5929098AF8A3}"/>
              </a:ext>
            </a:extLst>
          </p:cNvPr>
          <p:cNvSpPr txBox="1"/>
          <p:nvPr/>
        </p:nvSpPr>
        <p:spPr>
          <a:xfrm>
            <a:off x="996415" y="5571830"/>
            <a:ext cx="7571688" cy="648896"/>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Crowdsourcing from a signal processing, and machine learning points of view</a:t>
            </a:r>
          </a:p>
          <a:p>
            <a:pPr marL="285750" indent="-285750">
              <a:spcBef>
                <a:spcPts val="450"/>
              </a:spcBef>
              <a:buFont typeface="Wingdings" panose="05000000000000000000" pitchFamily="2" charset="2"/>
              <a:buChar char="Ø"/>
            </a:pPr>
            <a:r>
              <a:rPr lang="en-US" sz="1600" dirty="0">
                <a:solidFill>
                  <a:srgbClr val="000000"/>
                </a:solidFill>
                <a:ea typeface="宋体" charset="-122"/>
              </a:rPr>
              <a:t>Statistical learning framework</a:t>
            </a:r>
          </a:p>
        </p:txBody>
      </p:sp>
      <p:pic>
        <p:nvPicPr>
          <p:cNvPr id="8" name="Picture 7" descr="A collage of different animals&#10;&#10;AI-generated content may be incorrect.">
            <a:extLst>
              <a:ext uri="{FF2B5EF4-FFF2-40B4-BE49-F238E27FC236}">
                <a16:creationId xmlns:a16="http://schemas.microsoft.com/office/drawing/2014/main" id="{B9081426-FCCE-98C0-F87A-6CCDB768DAB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30623" y="907588"/>
            <a:ext cx="3888884" cy="1752285"/>
          </a:xfrm>
          <a:prstGeom prst="rect">
            <a:avLst/>
          </a:prstGeom>
        </p:spPr>
      </p:pic>
      <p:sp>
        <p:nvSpPr>
          <p:cNvPr id="9" name="TextBox 8">
            <a:extLst>
              <a:ext uri="{FF2B5EF4-FFF2-40B4-BE49-F238E27FC236}">
                <a16:creationId xmlns:a16="http://schemas.microsoft.com/office/drawing/2014/main" id="{E592B20D-2146-A53A-46EF-A85B7E5CBF12}"/>
              </a:ext>
            </a:extLst>
          </p:cNvPr>
          <p:cNvSpPr txBox="1"/>
          <p:nvPr/>
        </p:nvSpPr>
        <p:spPr>
          <a:xfrm>
            <a:off x="5974835" y="2750377"/>
            <a:ext cx="2307002" cy="184666"/>
          </a:xfrm>
          <a:prstGeom prst="rect">
            <a:avLst/>
          </a:prstGeom>
          <a:noFill/>
        </p:spPr>
        <p:txBody>
          <a:bodyPr wrap="square" rtlCol="0">
            <a:spAutoFit/>
          </a:bodyPr>
          <a:lstStyle/>
          <a:p>
            <a:r>
              <a:rPr lang="en-US" sz="600" dirty="0">
                <a:hlinkClick r:id="rId5" tooltip="https://devopedia.org/imagenet"/>
              </a:rPr>
              <a:t>This Photo</a:t>
            </a:r>
            <a:r>
              <a:rPr lang="en-US" sz="600" dirty="0"/>
              <a:t> by Unknown Author is licensed under </a:t>
            </a:r>
            <a:r>
              <a:rPr lang="en-US" sz="600" dirty="0">
                <a:hlinkClick r:id="rId6" tooltip="https://creativecommons.org/licenses/by-sa/3.0/"/>
              </a:rPr>
              <a:t>CC BY-SA</a:t>
            </a:r>
            <a:endParaRPr lang="en-US" sz="600" dirty="0"/>
          </a:p>
        </p:txBody>
      </p:sp>
    </p:spTree>
    <p:custDataLst>
      <p:tags r:id="rId1"/>
    </p:custDataLst>
    <p:extLst>
      <p:ext uri="{BB962C8B-B14F-4D97-AF65-F5344CB8AC3E}">
        <p14:creationId xmlns:p14="http://schemas.microsoft.com/office/powerpoint/2010/main" val="362483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991" y="128444"/>
            <a:ext cx="7646399" cy="573335"/>
          </a:xfrm>
        </p:spPr>
        <p:txBody>
          <a:bodyPr/>
          <a:lstStyle/>
          <a:p>
            <a:r>
              <a:rPr lang="en-US" sz="2800" dirty="0"/>
              <a:t>Crowdsourcing for classification</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12</a:t>
            </a:fld>
            <a:endParaRPr lang="en-US">
              <a:solidFill>
                <a:srgbClr val="000000"/>
              </a:solidFill>
              <a:ea typeface="ＭＳ Ｐゴシック"/>
            </a:endParaRPr>
          </a:p>
        </p:txBody>
      </p:sp>
      <p:grpSp>
        <p:nvGrpSpPr>
          <p:cNvPr id="8" name="Group 7">
            <a:extLst>
              <a:ext uri="{FF2B5EF4-FFF2-40B4-BE49-F238E27FC236}">
                <a16:creationId xmlns:a16="http://schemas.microsoft.com/office/drawing/2014/main" id="{A20C6F65-7C16-44F6-AB14-5864A4EB28E7}"/>
              </a:ext>
            </a:extLst>
          </p:cNvPr>
          <p:cNvGrpSpPr/>
          <p:nvPr/>
        </p:nvGrpSpPr>
        <p:grpSpPr>
          <a:xfrm>
            <a:off x="304141" y="1264553"/>
            <a:ext cx="3863878" cy="369332"/>
            <a:chOff x="187266" y="1498231"/>
            <a:chExt cx="3863878" cy="369332"/>
          </a:xfrm>
        </p:grpSpPr>
        <p:sp>
          <p:nvSpPr>
            <p:cNvPr id="62" name="TextBox 61"/>
            <p:cNvSpPr txBox="1"/>
            <p:nvPr/>
          </p:nvSpPr>
          <p:spPr>
            <a:xfrm>
              <a:off x="187266" y="1498231"/>
              <a:ext cx="3863878"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i="1" dirty="0">
                  <a:solidFill>
                    <a:srgbClr val="000000"/>
                  </a:solidFill>
                  <a:latin typeface="Arial" panose="020B0604020202020204"/>
                  <a:ea typeface="宋体" charset="-122"/>
                </a:rPr>
                <a:t> N</a:t>
              </a:r>
              <a:r>
                <a:rPr lang="en-US" dirty="0">
                  <a:solidFill>
                    <a:srgbClr val="000000"/>
                  </a:solidFill>
                  <a:latin typeface="Arial" panose="020B0604020202020204"/>
                  <a:ea typeface="宋体" charset="-122"/>
                </a:rPr>
                <a:t> data                        , </a:t>
              </a:r>
              <a:r>
                <a:rPr lang="en-US" i="1" dirty="0">
                  <a:solidFill>
                    <a:srgbClr val="000000"/>
                  </a:solidFill>
                  <a:latin typeface="Arial" panose="020B0604020202020204"/>
                  <a:ea typeface="宋体" charset="-122"/>
                </a:rPr>
                <a:t>K</a:t>
              </a:r>
              <a:r>
                <a:rPr lang="en-US" dirty="0">
                  <a:solidFill>
                    <a:srgbClr val="000000"/>
                  </a:solidFill>
                  <a:latin typeface="Arial" panose="020B0604020202020204"/>
                  <a:ea typeface="宋体" charset="-122"/>
                </a:rPr>
                <a:t> classes</a:t>
              </a:r>
              <a:endParaRPr lang="en-US" i="1" dirty="0">
                <a:solidFill>
                  <a:srgbClr val="000000"/>
                </a:solidFill>
                <a:latin typeface="Arial" panose="020B0604020202020204"/>
                <a:ea typeface="宋体" charset="-122"/>
              </a:endParaRPr>
            </a:p>
          </p:txBody>
        </p:sp>
        <p:pic>
          <p:nvPicPr>
            <p:cNvPr id="7" name="Picture 6">
              <a:extLst>
                <a:ext uri="{FF2B5EF4-FFF2-40B4-BE49-F238E27FC236}">
                  <a16:creationId xmlns:a16="http://schemas.microsoft.com/office/drawing/2014/main" id="{59EE9EE0-F394-49C8-8A0C-20A7B65396BC}"/>
                </a:ext>
              </a:extLst>
            </p:cNvPr>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a:xfrm>
              <a:off x="1287166" y="1531086"/>
              <a:ext cx="1364644" cy="267577"/>
            </a:xfrm>
            <a:prstGeom prst="rect">
              <a:avLst/>
            </a:prstGeom>
          </p:spPr>
        </p:pic>
      </p:grpSp>
      <p:sp>
        <p:nvSpPr>
          <p:cNvPr id="33" name="TextBox 32">
            <a:extLst>
              <a:ext uri="{FF2B5EF4-FFF2-40B4-BE49-F238E27FC236}">
                <a16:creationId xmlns:a16="http://schemas.microsoft.com/office/drawing/2014/main" id="{FCB6D345-0A83-4D5D-958E-993E264B8538}"/>
              </a:ext>
            </a:extLst>
          </p:cNvPr>
          <p:cNvSpPr txBox="1"/>
          <p:nvPr/>
        </p:nvSpPr>
        <p:spPr>
          <a:xfrm>
            <a:off x="308333" y="5180342"/>
            <a:ext cx="8739415" cy="369332"/>
          </a:xfrm>
          <a:prstGeom prst="rect">
            <a:avLst/>
          </a:prstGeom>
          <a:noFill/>
        </p:spPr>
        <p:txBody>
          <a:bodyPr wrap="square" rtlCol="0">
            <a:spAutoFit/>
          </a:bodyPr>
          <a:lstStyle/>
          <a:p>
            <a:pPr>
              <a:spcBef>
                <a:spcPts val="450"/>
              </a:spcBef>
            </a:pPr>
            <a:r>
              <a:rPr lang="en-US" b="1" dirty="0">
                <a:solidFill>
                  <a:srgbClr val="C00000"/>
                </a:solidFill>
                <a:ea typeface="宋体" charset="-122"/>
              </a:rPr>
              <a:t>Q1. </a:t>
            </a:r>
            <a:r>
              <a:rPr lang="en-US" dirty="0">
                <a:ea typeface="宋体" charset="-122"/>
              </a:rPr>
              <a:t>Which annotators are reliable? </a:t>
            </a:r>
            <a:r>
              <a:rPr lang="en-US" b="1" dirty="0">
                <a:solidFill>
                  <a:srgbClr val="C00000"/>
                </a:solidFill>
                <a:latin typeface="Arial" panose="020B0604020202020204"/>
                <a:ea typeface="宋体" charset="-122"/>
              </a:rPr>
              <a:t>Q2. </a:t>
            </a:r>
            <a:r>
              <a:rPr lang="en-US" dirty="0">
                <a:latin typeface="Arial" panose="020B0604020202020204"/>
                <a:ea typeface="宋体" charset="-122"/>
              </a:rPr>
              <a:t>How can we combine (un)reliable answers? </a:t>
            </a:r>
            <a:endParaRPr lang="el-GR" dirty="0">
              <a:latin typeface="Arial" panose="020B0604020202020204"/>
              <a:ea typeface="宋体" charset="-122"/>
            </a:endParaRPr>
          </a:p>
        </p:txBody>
      </p:sp>
      <p:grpSp>
        <p:nvGrpSpPr>
          <p:cNvPr id="25" name="Group 24"/>
          <p:cNvGrpSpPr/>
          <p:nvPr/>
        </p:nvGrpSpPr>
        <p:grpSpPr>
          <a:xfrm>
            <a:off x="290391" y="4224029"/>
            <a:ext cx="4236787" cy="369332"/>
            <a:chOff x="290391" y="4403911"/>
            <a:chExt cx="4236787" cy="369332"/>
          </a:xfrm>
        </p:grpSpPr>
        <p:grpSp>
          <p:nvGrpSpPr>
            <p:cNvPr id="24" name="Group 23"/>
            <p:cNvGrpSpPr/>
            <p:nvPr>
              <p:custDataLst>
                <p:tags r:id="rId9"/>
              </p:custDataLst>
            </p:nvPr>
          </p:nvGrpSpPr>
          <p:grpSpPr>
            <a:xfrm>
              <a:off x="290391" y="4403911"/>
              <a:ext cx="3672800" cy="369332"/>
              <a:chOff x="290391" y="4403911"/>
              <a:chExt cx="3672800" cy="369332"/>
            </a:xfrm>
          </p:grpSpPr>
          <p:sp>
            <p:nvSpPr>
              <p:cNvPr id="69" name="TextBox 68"/>
              <p:cNvSpPr txBox="1"/>
              <p:nvPr/>
            </p:nvSpPr>
            <p:spPr>
              <a:xfrm>
                <a:off x="290391" y="4403911"/>
                <a:ext cx="3672800"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Goal:</a:t>
                </a:r>
                <a:r>
                  <a:rPr lang="en-US" b="1" dirty="0">
                    <a:latin typeface="Arial" panose="020B0604020202020204"/>
                    <a:ea typeface="宋体" charset="-122"/>
                  </a:rPr>
                  <a:t> </a:t>
                </a:r>
                <a:r>
                  <a:rPr lang="en-US" dirty="0">
                    <a:solidFill>
                      <a:srgbClr val="000000"/>
                    </a:solidFill>
                    <a:latin typeface="Arial" panose="020B0604020202020204"/>
                    <a:ea typeface="宋体" charset="-122"/>
                  </a:rPr>
                  <a:t>Given                     ,  find   </a:t>
                </a:r>
                <a:endParaRPr lang="en-US" dirty="0">
                  <a:solidFill>
                    <a:srgbClr val="C00000"/>
                  </a:solidFill>
                  <a:latin typeface="Arial" panose="020B0604020202020204"/>
                  <a:ea typeface="宋体" charset="-122"/>
                </a:endParaRPr>
              </a:p>
            </p:txBody>
          </p:sp>
          <p:pic>
            <p:nvPicPr>
              <p:cNvPr id="22" name="Picture 21" descr="\documentclass{article}&#10;\usepackage{amsmath,bm,amsfonts}&#10;\DeclareMathOperator{\prob}{Pr}&#10;\newcommand{\Expect}{{\rm I\kern-.3em E}}&#10;\pagestyle{empty}&#10;\begin{document}&#10;&#10;&#10;\begin{equation*}&#10;\{\check{y}_n^{(m)}\}_{n,m=1}^{N,M}&#10;\end{equation*}&#10;&#10;\end{document}" title="IguanaTex Bitmap Display"/>
              <p:cNvPicPr>
                <a:picLocks noChangeAspect="1"/>
              </p:cNvPicPr>
              <p:nvPr>
                <p:custDataLst>
                  <p:tags r:id="rId11"/>
                </p:custDataLst>
              </p:nvPr>
            </p:nvPicPr>
            <p:blipFill>
              <a:blip r:embed="rId16" cstate="print">
                <a:extLst>
                  <a:ext uri="{28A0092B-C50C-407E-A947-70E740481C1C}">
                    <a14:useLocalDpi xmlns:a14="http://schemas.microsoft.com/office/drawing/2010/main" val="0"/>
                  </a:ext>
                </a:extLst>
              </a:blip>
              <a:stretch>
                <a:fillRect/>
              </a:stretch>
            </p:blipFill>
            <p:spPr>
              <a:xfrm>
                <a:off x="1744407" y="4445361"/>
                <a:ext cx="1130563" cy="291732"/>
              </a:xfrm>
              <a:prstGeom prst="rect">
                <a:avLst/>
              </a:prstGeom>
            </p:spPr>
          </p:pic>
        </p:grpSp>
        <p:pic>
          <p:nvPicPr>
            <p:cNvPr id="71" name="Picture 70">
              <a:extLst>
                <a:ext uri="{FF2B5EF4-FFF2-40B4-BE49-F238E27FC236}">
                  <a16:creationId xmlns:a16="http://schemas.microsoft.com/office/drawing/2014/main" id="{44DA99D7-23CB-47ED-85E1-C64FA542966B}"/>
                </a:ext>
              </a:extLst>
            </p:cNvPr>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3695975" y="4433515"/>
              <a:ext cx="831203" cy="277021"/>
            </a:xfrm>
            <a:prstGeom prst="rect">
              <a:avLst/>
            </a:prstGeom>
          </p:spPr>
        </p:pic>
      </p:grpSp>
      <p:sp>
        <p:nvSpPr>
          <p:cNvPr id="64" name="TextBox 63"/>
          <p:cNvSpPr txBox="1"/>
          <p:nvPr/>
        </p:nvSpPr>
        <p:spPr>
          <a:xfrm>
            <a:off x="269766" y="2905457"/>
            <a:ext cx="3774175"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 Annotators provide </a:t>
            </a:r>
            <a:r>
              <a:rPr lang="en-US" dirty="0">
                <a:solidFill>
                  <a:srgbClr val="0000FF"/>
                </a:solidFill>
                <a:latin typeface="Arial" panose="020B0604020202020204"/>
                <a:ea typeface="宋体" charset="-122"/>
              </a:rPr>
              <a:t>noisy labels</a:t>
            </a:r>
            <a:endParaRPr lang="en-US" i="1" dirty="0">
              <a:solidFill>
                <a:srgbClr val="0000FF"/>
              </a:solidFill>
              <a:latin typeface="Arial" panose="020B0604020202020204"/>
              <a:ea typeface="宋体" charset="-122"/>
            </a:endParaRPr>
          </a:p>
        </p:txBody>
      </p:sp>
      <p:pic>
        <p:nvPicPr>
          <p:cNvPr id="19" name="Picture 18" descr="\documentclass{article}&#10;\usepackage{amsmath,bm,amsfonts}&#10;\DeclareMathOperator{\prob}{Pr}&#10;\newcommand{\Expect}{{\rm I\kern-.3em E}}&#10;\pagestyle{empty}&#10;\begin{document}&#10;&#10;&#10;\begin{equation*}&#10;\{\check{y}_n^{(m)}\}_{n,m=1}^{N,M}&#10;\end{equation*}&#10;&#10;\end{document}" title="IguanaTex Bitmap Display"/>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742489" y="3497301"/>
            <a:ext cx="1255862" cy="326987"/>
          </a:xfrm>
          <a:prstGeom prst="rect">
            <a:avLst/>
          </a:prstGeom>
        </p:spPr>
      </p:pic>
      <p:grpSp>
        <p:nvGrpSpPr>
          <p:cNvPr id="15" name="Group 14">
            <a:extLst>
              <a:ext uri="{FF2B5EF4-FFF2-40B4-BE49-F238E27FC236}">
                <a16:creationId xmlns:a16="http://schemas.microsoft.com/office/drawing/2014/main" id="{95DEE82F-B19A-4ADB-A471-A86AEC355B59}"/>
              </a:ext>
            </a:extLst>
          </p:cNvPr>
          <p:cNvGrpSpPr/>
          <p:nvPr/>
        </p:nvGrpSpPr>
        <p:grpSpPr>
          <a:xfrm>
            <a:off x="269766" y="2116452"/>
            <a:ext cx="4653703" cy="369332"/>
            <a:chOff x="187266" y="2350130"/>
            <a:chExt cx="4653703" cy="369332"/>
          </a:xfrm>
        </p:grpSpPr>
        <p:sp>
          <p:nvSpPr>
            <p:cNvPr id="42" name="TextBox 41"/>
            <p:cNvSpPr txBox="1"/>
            <p:nvPr/>
          </p:nvSpPr>
          <p:spPr>
            <a:xfrm>
              <a:off x="187266" y="2350130"/>
              <a:ext cx="3889526"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i="1" dirty="0">
                  <a:solidFill>
                    <a:srgbClr val="000000"/>
                  </a:solidFill>
                  <a:latin typeface="Arial" panose="020B0604020202020204"/>
                  <a:ea typeface="宋体" charset="-122"/>
                </a:rPr>
                <a:t> M </a:t>
              </a:r>
              <a:r>
                <a:rPr lang="en-US" dirty="0">
                  <a:solidFill>
                    <a:srgbClr val="000000"/>
                  </a:solidFill>
                  <a:latin typeface="Arial" panose="020B0604020202020204"/>
                  <a:ea typeface="宋体" charset="-122"/>
                </a:rPr>
                <a:t>annotators observe </a:t>
              </a:r>
              <a:r>
                <a:rPr lang="en-US" b="1" dirty="0">
                  <a:solidFill>
                    <a:srgbClr val="000000"/>
                  </a:solidFill>
                  <a:latin typeface="Arial" panose="020B0604020202020204"/>
                  <a:ea typeface="宋体" charset="-122"/>
                </a:rPr>
                <a:t>subsets </a:t>
              </a:r>
              <a:r>
                <a:rPr lang="en-US" dirty="0">
                  <a:solidFill>
                    <a:srgbClr val="000000"/>
                  </a:solidFill>
                  <a:latin typeface="Arial" panose="020B0604020202020204"/>
                  <a:ea typeface="宋体" charset="-122"/>
                </a:rPr>
                <a:t>of</a:t>
              </a:r>
              <a:endParaRPr lang="en-US" i="1" dirty="0">
                <a:solidFill>
                  <a:srgbClr val="000000"/>
                </a:solidFill>
                <a:latin typeface="Arial" panose="020B0604020202020204"/>
                <a:ea typeface="宋体" charset="-122"/>
              </a:endParaRPr>
            </a:p>
          </p:txBody>
        </p:sp>
        <p:pic>
          <p:nvPicPr>
            <p:cNvPr id="14" name="Picture 13">
              <a:extLst>
                <a:ext uri="{FF2B5EF4-FFF2-40B4-BE49-F238E27FC236}">
                  <a16:creationId xmlns:a16="http://schemas.microsoft.com/office/drawing/2014/main" id="{495218C7-DDAF-4F0D-B6DE-2A1FB4A2B7F5}"/>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005846" y="2382911"/>
              <a:ext cx="835123" cy="267577"/>
            </a:xfrm>
            <a:prstGeom prst="rect">
              <a:avLst/>
            </a:prstGeom>
          </p:spPr>
        </p:pic>
      </p:grpSp>
      <p:grpSp>
        <p:nvGrpSpPr>
          <p:cNvPr id="44" name="Group 43">
            <a:extLst>
              <a:ext uri="{FF2B5EF4-FFF2-40B4-BE49-F238E27FC236}">
                <a16:creationId xmlns:a16="http://schemas.microsoft.com/office/drawing/2014/main" id="{845CB2A6-C3AE-4472-A463-DBBC45CB49DA}"/>
              </a:ext>
            </a:extLst>
          </p:cNvPr>
          <p:cNvGrpSpPr/>
          <p:nvPr/>
        </p:nvGrpSpPr>
        <p:grpSpPr>
          <a:xfrm>
            <a:off x="4853766" y="1101520"/>
            <a:ext cx="4290234" cy="3826124"/>
            <a:chOff x="4830732" y="297664"/>
            <a:chExt cx="4290234" cy="3826124"/>
          </a:xfrm>
        </p:grpSpPr>
        <p:pic>
          <p:nvPicPr>
            <p:cNvPr id="41" name="Picture 40" descr="Graphical user interface, website&#10;&#10;Description automatically generated">
              <a:extLst>
                <a:ext uri="{FF2B5EF4-FFF2-40B4-BE49-F238E27FC236}">
                  <a16:creationId xmlns:a16="http://schemas.microsoft.com/office/drawing/2014/main" id="{EAC72835-13F9-4C06-94CC-1A0F60E6DB94}"/>
                </a:ext>
              </a:extLst>
            </p:cNvPr>
            <p:cNvPicPr>
              <a:picLocks noChangeAspect="1"/>
            </p:cNvPicPr>
            <p:nvPr/>
          </p:nvPicPr>
          <p:blipFill rotWithShape="1">
            <a:blip r:embed="rId19">
              <a:extLst>
                <a:ext uri="{28A0092B-C50C-407E-A947-70E740481C1C}">
                  <a14:useLocalDpi xmlns:a14="http://schemas.microsoft.com/office/drawing/2010/main" val="0"/>
                </a:ext>
              </a:extLst>
            </a:blip>
            <a:srcRect l="40234" t="43170" r="37396" b="42572"/>
            <a:stretch/>
          </p:blipFill>
          <p:spPr>
            <a:xfrm>
              <a:off x="7458780" y="498772"/>
              <a:ext cx="1031719" cy="657579"/>
            </a:xfrm>
            <a:prstGeom prst="rect">
              <a:avLst/>
            </a:prstGeom>
          </p:spPr>
        </p:pic>
        <p:pic>
          <p:nvPicPr>
            <p:cNvPr id="38" name="Picture 37" descr="Graphical user interface, website&#10;&#10;Description automatically generated">
              <a:extLst>
                <a:ext uri="{FF2B5EF4-FFF2-40B4-BE49-F238E27FC236}">
                  <a16:creationId xmlns:a16="http://schemas.microsoft.com/office/drawing/2014/main" id="{9F461437-D75C-4EF6-83C4-64C9A829D098}"/>
                </a:ext>
              </a:extLst>
            </p:cNvPr>
            <p:cNvPicPr>
              <a:picLocks noChangeAspect="1"/>
            </p:cNvPicPr>
            <p:nvPr/>
          </p:nvPicPr>
          <p:blipFill rotWithShape="1">
            <a:blip r:embed="rId19">
              <a:extLst>
                <a:ext uri="{28A0092B-C50C-407E-A947-70E740481C1C}">
                  <a14:useLocalDpi xmlns:a14="http://schemas.microsoft.com/office/drawing/2010/main" val="0"/>
                </a:ext>
              </a:extLst>
            </a:blip>
            <a:srcRect l="12016" t="42554" r="65581" b="41168"/>
            <a:stretch/>
          </p:blipFill>
          <p:spPr>
            <a:xfrm>
              <a:off x="7122685" y="714405"/>
              <a:ext cx="930452" cy="676072"/>
            </a:xfrm>
            <a:prstGeom prst="rect">
              <a:avLst/>
            </a:prstGeom>
          </p:spPr>
        </p:pic>
        <p:pic>
          <p:nvPicPr>
            <p:cNvPr id="31" name="Picture 30" descr="Graphical user interface, website&#10;&#10;Description automatically generated">
              <a:extLst>
                <a:ext uri="{FF2B5EF4-FFF2-40B4-BE49-F238E27FC236}">
                  <a16:creationId xmlns:a16="http://schemas.microsoft.com/office/drawing/2014/main" id="{DE1DCF90-A77C-4D3D-B24A-E11D5AFE6957}"/>
                </a:ext>
              </a:extLst>
            </p:cNvPr>
            <p:cNvPicPr>
              <a:picLocks noChangeAspect="1"/>
            </p:cNvPicPr>
            <p:nvPr/>
          </p:nvPicPr>
          <p:blipFill rotWithShape="1">
            <a:blip r:embed="rId19">
              <a:extLst>
                <a:ext uri="{28A0092B-C50C-407E-A947-70E740481C1C}">
                  <a14:useLocalDpi xmlns:a14="http://schemas.microsoft.com/office/drawing/2010/main" val="0"/>
                </a:ext>
              </a:extLst>
            </a:blip>
            <a:srcRect l="42611" t="67582" r="40183" b="10327"/>
            <a:stretch/>
          </p:blipFill>
          <p:spPr>
            <a:xfrm>
              <a:off x="6704039" y="297664"/>
              <a:ext cx="652868" cy="838229"/>
            </a:xfrm>
            <a:prstGeom prst="rect">
              <a:avLst/>
            </a:prstGeom>
          </p:spPr>
        </p:pic>
        <p:pic>
          <p:nvPicPr>
            <p:cNvPr id="29" name="Picture 28" descr="Graphical user interface, website&#10;&#10;Description automatically generated">
              <a:extLst>
                <a:ext uri="{FF2B5EF4-FFF2-40B4-BE49-F238E27FC236}">
                  <a16:creationId xmlns:a16="http://schemas.microsoft.com/office/drawing/2014/main" id="{4074B0E9-26AC-48E2-ABB8-A9F92A1C40D2}"/>
                </a:ext>
              </a:extLst>
            </p:cNvPr>
            <p:cNvPicPr>
              <a:picLocks noChangeAspect="1"/>
            </p:cNvPicPr>
            <p:nvPr/>
          </p:nvPicPr>
          <p:blipFill rotWithShape="1">
            <a:blip r:embed="rId19">
              <a:extLst>
                <a:ext uri="{28A0092B-C50C-407E-A947-70E740481C1C}">
                  <a14:useLocalDpi xmlns:a14="http://schemas.microsoft.com/office/drawing/2010/main" val="0"/>
                </a:ext>
              </a:extLst>
            </a:blip>
            <a:srcRect l="39704" t="13852" r="37868" b="69228"/>
            <a:stretch/>
          </p:blipFill>
          <p:spPr>
            <a:xfrm>
              <a:off x="6053581" y="497114"/>
              <a:ext cx="1047753" cy="790454"/>
            </a:xfrm>
            <a:prstGeom prst="rect">
              <a:avLst/>
            </a:prstGeom>
          </p:spPr>
        </p:pic>
        <p:grpSp>
          <p:nvGrpSpPr>
            <p:cNvPr id="18" name="Group 17">
              <a:extLst>
                <a:ext uri="{FF2B5EF4-FFF2-40B4-BE49-F238E27FC236}">
                  <a16:creationId xmlns:a16="http://schemas.microsoft.com/office/drawing/2014/main" id="{B1FB2A4D-C525-471C-8126-785E619F1D47}"/>
                </a:ext>
              </a:extLst>
            </p:cNvPr>
            <p:cNvGrpSpPr/>
            <p:nvPr/>
          </p:nvGrpSpPr>
          <p:grpSpPr>
            <a:xfrm>
              <a:off x="4830732" y="1369360"/>
              <a:ext cx="4290234" cy="2754428"/>
              <a:chOff x="4830732" y="688040"/>
              <a:chExt cx="4290234" cy="2754428"/>
            </a:xfrm>
          </p:grpSpPr>
          <p:sp>
            <p:nvSpPr>
              <p:cNvPr id="9" name="Rectangle 8">
                <a:extLst>
                  <a:ext uri="{FF2B5EF4-FFF2-40B4-BE49-F238E27FC236}">
                    <a16:creationId xmlns:a16="http://schemas.microsoft.com/office/drawing/2014/main" id="{1805EA91-92CD-4CC4-888E-62B62E61AAD9}"/>
                  </a:ext>
                </a:extLst>
              </p:cNvPr>
              <p:cNvSpPr/>
              <p:nvPr/>
            </p:nvSpPr>
            <p:spPr bwMode="auto">
              <a:xfrm>
                <a:off x="5413011" y="1596963"/>
                <a:ext cx="1197586" cy="369332"/>
              </a:xfrm>
              <a:prstGeom prst="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52" name="Rectangle 51">
                <a:extLst>
                  <a:ext uri="{FF2B5EF4-FFF2-40B4-BE49-F238E27FC236}">
                    <a16:creationId xmlns:a16="http://schemas.microsoft.com/office/drawing/2014/main" id="{08BA8A32-91EF-4006-B599-3ADE4DF64CAB}"/>
                  </a:ext>
                </a:extLst>
              </p:cNvPr>
              <p:cNvSpPr/>
              <p:nvPr/>
            </p:nvSpPr>
            <p:spPr bwMode="auto">
              <a:xfrm>
                <a:off x="7403978" y="1594287"/>
                <a:ext cx="1197586" cy="369332"/>
              </a:xfrm>
              <a:prstGeom prst="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17" name="Group 16">
                <a:extLst>
                  <a:ext uri="{FF2B5EF4-FFF2-40B4-BE49-F238E27FC236}">
                    <a16:creationId xmlns:a16="http://schemas.microsoft.com/office/drawing/2014/main" id="{73CEFE52-1376-4FAA-99AD-30C368F0EE49}"/>
                  </a:ext>
                </a:extLst>
              </p:cNvPr>
              <p:cNvGrpSpPr/>
              <p:nvPr/>
            </p:nvGrpSpPr>
            <p:grpSpPr>
              <a:xfrm>
                <a:off x="4830732" y="688040"/>
                <a:ext cx="4290234" cy="2754428"/>
                <a:chOff x="4830732" y="688040"/>
                <a:chExt cx="4290234" cy="2754428"/>
              </a:xfrm>
            </p:grpSpPr>
            <p:pic>
              <p:nvPicPr>
                <p:cNvPr id="13" name="Picture 12" descr="Programmer male outline">
                  <a:extLst>
                    <a:ext uri="{FF2B5EF4-FFF2-40B4-BE49-F238E27FC236}">
                      <a16:creationId xmlns:a16="http://schemas.microsoft.com/office/drawing/2014/main" id="{119C9258-F90E-4B1B-9625-1A2E5BD6515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608620" y="1484406"/>
                  <a:ext cx="512346" cy="512346"/>
                </a:xfrm>
                <a:prstGeom prst="rect">
                  <a:avLst/>
                </a:prstGeom>
              </p:spPr>
            </p:pic>
            <p:grpSp>
              <p:nvGrpSpPr>
                <p:cNvPr id="16" name="Group 15">
                  <a:extLst>
                    <a:ext uri="{FF2B5EF4-FFF2-40B4-BE49-F238E27FC236}">
                      <a16:creationId xmlns:a16="http://schemas.microsoft.com/office/drawing/2014/main" id="{641CBCA3-DDFD-4733-B93E-2594661411DB}"/>
                    </a:ext>
                  </a:extLst>
                </p:cNvPr>
                <p:cNvGrpSpPr/>
                <p:nvPr/>
              </p:nvGrpSpPr>
              <p:grpSpPr>
                <a:xfrm>
                  <a:off x="4830732" y="688040"/>
                  <a:ext cx="3846718" cy="2754428"/>
                  <a:chOff x="4830732" y="688040"/>
                  <a:chExt cx="3846718" cy="2754428"/>
                </a:xfrm>
              </p:grpSpPr>
              <p:grpSp>
                <p:nvGrpSpPr>
                  <p:cNvPr id="78" name="Group 77">
                    <a:extLst>
                      <a:ext uri="{FF2B5EF4-FFF2-40B4-BE49-F238E27FC236}">
                        <a16:creationId xmlns:a16="http://schemas.microsoft.com/office/drawing/2014/main" id="{406CA29A-B6E9-4130-BCB1-57CD7968110D}"/>
                      </a:ext>
                    </a:extLst>
                  </p:cNvPr>
                  <p:cNvGrpSpPr/>
                  <p:nvPr/>
                </p:nvGrpSpPr>
                <p:grpSpPr>
                  <a:xfrm>
                    <a:off x="5398925" y="688040"/>
                    <a:ext cx="3278525" cy="2754428"/>
                    <a:chOff x="5387223" y="698041"/>
                    <a:chExt cx="3278525" cy="2754428"/>
                  </a:xfrm>
                </p:grpSpPr>
                <p:grpSp>
                  <p:nvGrpSpPr>
                    <p:cNvPr id="77" name="Group 76">
                      <a:extLst>
                        <a:ext uri="{FF2B5EF4-FFF2-40B4-BE49-F238E27FC236}">
                          <a16:creationId xmlns:a16="http://schemas.microsoft.com/office/drawing/2014/main" id="{0F4C1306-09A6-44E0-9FAE-02EDBEB556DC}"/>
                        </a:ext>
                      </a:extLst>
                    </p:cNvPr>
                    <p:cNvGrpSpPr/>
                    <p:nvPr>
                      <p:custDataLst>
                        <p:tags r:id="rId3"/>
                      </p:custDataLst>
                    </p:nvPr>
                  </p:nvGrpSpPr>
                  <p:grpSpPr>
                    <a:xfrm>
                      <a:off x="6356247" y="698041"/>
                      <a:ext cx="1203742" cy="369332"/>
                      <a:chOff x="6356247" y="698041"/>
                      <a:chExt cx="1203742" cy="369332"/>
                    </a:xfrm>
                  </p:grpSpPr>
                  <p:sp>
                    <p:nvSpPr>
                      <p:cNvPr id="3" name="Oval 2">
                        <a:extLst>
                          <a:ext uri="{FF2B5EF4-FFF2-40B4-BE49-F238E27FC236}">
                            <a16:creationId xmlns:a16="http://schemas.microsoft.com/office/drawing/2014/main" id="{BA6756D6-57D7-4F63-B857-63CD92F1D63E}"/>
                          </a:ext>
                        </a:extLst>
                      </p:cNvPr>
                      <p:cNvSpPr/>
                      <p:nvPr/>
                    </p:nvSpPr>
                    <p:spPr bwMode="auto">
                      <a:xfrm>
                        <a:off x="6356247" y="725184"/>
                        <a:ext cx="1203742" cy="336477"/>
                      </a:xfrm>
                      <a:prstGeom prst="ellips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23" name="TextBox 22">
                        <a:extLst>
                          <a:ext uri="{FF2B5EF4-FFF2-40B4-BE49-F238E27FC236}">
                            <a16:creationId xmlns:a16="http://schemas.microsoft.com/office/drawing/2014/main" id="{B69102EF-A51A-4336-A689-2F844B85EC95}"/>
                          </a:ext>
                        </a:extLst>
                      </p:cNvPr>
                      <p:cNvSpPr txBox="1"/>
                      <p:nvPr/>
                    </p:nvSpPr>
                    <p:spPr>
                      <a:xfrm>
                        <a:off x="6493250" y="698041"/>
                        <a:ext cx="671979" cy="369332"/>
                      </a:xfrm>
                      <a:prstGeom prst="rect">
                        <a:avLst/>
                      </a:prstGeom>
                      <a:noFill/>
                    </p:spPr>
                    <p:txBody>
                      <a:bodyPr wrap="none" rtlCol="0">
                        <a:spAutoFit/>
                      </a:bodyPr>
                      <a:lstStyle/>
                      <a:p>
                        <a:pPr>
                          <a:spcBef>
                            <a:spcPts val="450"/>
                          </a:spcBef>
                        </a:pPr>
                        <a:r>
                          <a:rPr lang="en-US" dirty="0">
                            <a:solidFill>
                              <a:srgbClr val="000000"/>
                            </a:solidFill>
                            <a:latin typeface="Arial" panose="020B0604020202020204"/>
                            <a:ea typeface="宋体" charset="-122"/>
                          </a:rPr>
                          <a:t>Data</a:t>
                        </a:r>
                      </a:p>
                    </p:txBody>
                  </p:sp>
                  <p:pic>
                    <p:nvPicPr>
                      <p:cNvPr id="76" name="Picture 75">
                        <a:extLst>
                          <a:ext uri="{FF2B5EF4-FFF2-40B4-BE49-F238E27FC236}">
                            <a16:creationId xmlns:a16="http://schemas.microsoft.com/office/drawing/2014/main" id="{7A5A259E-7841-4EC8-945F-628FC31E6D03}"/>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7150805" y="840535"/>
                        <a:ext cx="253495" cy="142239"/>
                      </a:xfrm>
                      <a:prstGeom prst="rect">
                        <a:avLst/>
                      </a:prstGeom>
                    </p:spPr>
                  </p:pic>
                </p:grpSp>
                <p:sp>
                  <p:nvSpPr>
                    <p:cNvPr id="28" name="TextBox 27">
                      <a:extLst>
                        <a:ext uri="{FF2B5EF4-FFF2-40B4-BE49-F238E27FC236}">
                          <a16:creationId xmlns:a16="http://schemas.microsoft.com/office/drawing/2014/main" id="{EB75591D-11B9-468C-AA07-E9D2902B7BCC}"/>
                        </a:ext>
                      </a:extLst>
                    </p:cNvPr>
                    <p:cNvSpPr txBox="1"/>
                    <p:nvPr/>
                  </p:nvSpPr>
                  <p:spPr>
                    <a:xfrm>
                      <a:off x="5387223" y="1616318"/>
                      <a:ext cx="1245854"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Annotator </a:t>
                      </a:r>
                      <a:r>
                        <a:rPr lang="en-US" sz="1600" i="1" dirty="0">
                          <a:solidFill>
                            <a:srgbClr val="000000"/>
                          </a:solidFill>
                          <a:latin typeface="Arial" panose="020B0604020202020204"/>
                          <a:ea typeface="宋体" charset="-122"/>
                        </a:rPr>
                        <a:t>1</a:t>
                      </a:r>
                      <a:endParaRPr lang="en-US" sz="1600" dirty="0">
                        <a:solidFill>
                          <a:srgbClr val="000000"/>
                        </a:solidFill>
                        <a:latin typeface="Arial" panose="020B0604020202020204"/>
                        <a:ea typeface="宋体" charset="-122"/>
                      </a:endParaRPr>
                    </a:p>
                  </p:txBody>
                </p:sp>
                <p:sp>
                  <p:nvSpPr>
                    <p:cNvPr id="32" name="TextBox 31">
                      <a:extLst>
                        <a:ext uri="{FF2B5EF4-FFF2-40B4-BE49-F238E27FC236}">
                          <a16:creationId xmlns:a16="http://schemas.microsoft.com/office/drawing/2014/main" id="{5498745E-603D-40E8-9997-CB53BED3FF32}"/>
                        </a:ext>
                      </a:extLst>
                    </p:cNvPr>
                    <p:cNvSpPr txBox="1"/>
                    <p:nvPr/>
                  </p:nvSpPr>
                  <p:spPr>
                    <a:xfrm>
                      <a:off x="7362186" y="1603142"/>
                      <a:ext cx="1303562"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Annotator </a:t>
                      </a:r>
                      <a:r>
                        <a:rPr lang="en-US" sz="1600" i="1" dirty="0">
                          <a:solidFill>
                            <a:srgbClr val="000000"/>
                          </a:solidFill>
                          <a:latin typeface="Arial" panose="020B0604020202020204"/>
                          <a:ea typeface="宋体" charset="-122"/>
                        </a:rPr>
                        <a:t>M</a:t>
                      </a:r>
                      <a:endParaRPr lang="en-US" sz="1600" dirty="0">
                        <a:solidFill>
                          <a:srgbClr val="000000"/>
                        </a:solidFill>
                        <a:latin typeface="Arial" panose="020B0604020202020204"/>
                        <a:ea typeface="宋体" charset="-122"/>
                      </a:endParaRPr>
                    </a:p>
                  </p:txBody>
                </p:sp>
                <p:cxnSp>
                  <p:nvCxnSpPr>
                    <p:cNvPr id="12" name="Straight Arrow Connector 11">
                      <a:extLst>
                        <a:ext uri="{FF2B5EF4-FFF2-40B4-BE49-F238E27FC236}">
                          <a16:creationId xmlns:a16="http://schemas.microsoft.com/office/drawing/2014/main" id="{BCADBC52-962B-454F-BA4F-B2F9CFD484D4}"/>
                        </a:ext>
                      </a:extLst>
                    </p:cNvPr>
                    <p:cNvCxnSpPr>
                      <a:cxnSpLocks/>
                      <a:stCxn id="23" idx="2"/>
                      <a:endCxn id="9" idx="0"/>
                    </p:cNvCxnSpPr>
                    <p:nvPr/>
                  </p:nvCxnSpPr>
                  <p:spPr bwMode="auto">
                    <a:xfrm flipH="1">
                      <a:off x="6011804" y="1067373"/>
                      <a:ext cx="817436" cy="52959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5" name="Straight Arrow Connector 34">
                      <a:extLst>
                        <a:ext uri="{FF2B5EF4-FFF2-40B4-BE49-F238E27FC236}">
                          <a16:creationId xmlns:a16="http://schemas.microsoft.com/office/drawing/2014/main" id="{C14143FE-33AB-4D27-AB1E-A64DB7F39DF6}"/>
                        </a:ext>
                      </a:extLst>
                    </p:cNvPr>
                    <p:cNvCxnSpPr>
                      <a:endCxn id="32" idx="0"/>
                    </p:cNvCxnSpPr>
                    <p:nvPr/>
                  </p:nvCxnSpPr>
                  <p:spPr bwMode="auto">
                    <a:xfrm>
                      <a:off x="7195620" y="1053622"/>
                      <a:ext cx="818347" cy="54952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nvGrpSpPr>
                    <p:cNvPr id="45" name="Group 44">
                      <a:extLst>
                        <a:ext uri="{FF2B5EF4-FFF2-40B4-BE49-F238E27FC236}">
                          <a16:creationId xmlns:a16="http://schemas.microsoft.com/office/drawing/2014/main" id="{1584B515-7A33-4EEE-809A-DE579894BE1D}"/>
                        </a:ext>
                      </a:extLst>
                    </p:cNvPr>
                    <p:cNvGrpSpPr/>
                    <p:nvPr/>
                  </p:nvGrpSpPr>
                  <p:grpSpPr>
                    <a:xfrm>
                      <a:off x="6286093" y="2614240"/>
                      <a:ext cx="1344050" cy="345855"/>
                      <a:chOff x="5152610" y="2028221"/>
                      <a:chExt cx="1344050" cy="345855"/>
                    </a:xfrm>
                  </p:grpSpPr>
                  <p:sp>
                    <p:nvSpPr>
                      <p:cNvPr id="46" name="Oval 45">
                        <a:extLst>
                          <a:ext uri="{FF2B5EF4-FFF2-40B4-BE49-F238E27FC236}">
                            <a16:creationId xmlns:a16="http://schemas.microsoft.com/office/drawing/2014/main" id="{17E85692-1ABF-4578-A753-2903E738B11F}"/>
                          </a:ext>
                        </a:extLst>
                      </p:cNvPr>
                      <p:cNvSpPr/>
                      <p:nvPr/>
                    </p:nvSpPr>
                    <p:spPr bwMode="auto">
                      <a:xfrm>
                        <a:off x="5152610" y="2037599"/>
                        <a:ext cx="1344050" cy="336477"/>
                      </a:xfrm>
                      <a:prstGeom prst="ellipse">
                        <a:avLst/>
                      </a:prstGeom>
                      <a:noFill/>
                      <a:ln w="19050" cap="flat" cmpd="sng" algn="ctr">
                        <a:solidFill>
                          <a:schemeClr val="accent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47" name="TextBox 46">
                        <a:extLst>
                          <a:ext uri="{FF2B5EF4-FFF2-40B4-BE49-F238E27FC236}">
                            <a16:creationId xmlns:a16="http://schemas.microsoft.com/office/drawing/2014/main" id="{14E89B98-1B5B-40F8-A92F-EFA6261DA5A8}"/>
                          </a:ext>
                        </a:extLst>
                      </p:cNvPr>
                      <p:cNvSpPr txBox="1"/>
                      <p:nvPr/>
                    </p:nvSpPr>
                    <p:spPr>
                      <a:xfrm>
                        <a:off x="5187281" y="2028221"/>
                        <a:ext cx="1289135"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Label fusion</a:t>
                        </a:r>
                      </a:p>
                    </p:txBody>
                  </p:sp>
                </p:grpSp>
                <p:cxnSp>
                  <p:nvCxnSpPr>
                    <p:cNvPr id="36" name="Straight Arrow Connector 35">
                      <a:extLst>
                        <a:ext uri="{FF2B5EF4-FFF2-40B4-BE49-F238E27FC236}">
                          <a16:creationId xmlns:a16="http://schemas.microsoft.com/office/drawing/2014/main" id="{61C40BB7-155C-4267-A884-C83B8A75EBC9}"/>
                        </a:ext>
                      </a:extLst>
                    </p:cNvPr>
                    <p:cNvCxnSpPr>
                      <a:cxnSpLocks/>
                      <a:stCxn id="9" idx="2"/>
                      <a:endCxn id="47" idx="0"/>
                    </p:cNvCxnSpPr>
                    <p:nvPr/>
                  </p:nvCxnSpPr>
                  <p:spPr bwMode="auto">
                    <a:xfrm>
                      <a:off x="6011804" y="1966295"/>
                      <a:ext cx="953528" cy="64794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0" name="Straight Arrow Connector 49">
                      <a:extLst>
                        <a:ext uri="{FF2B5EF4-FFF2-40B4-BE49-F238E27FC236}">
                          <a16:creationId xmlns:a16="http://schemas.microsoft.com/office/drawing/2014/main" id="{576966AD-D714-4B0D-8996-DCB85CC30649}"/>
                        </a:ext>
                      </a:extLst>
                    </p:cNvPr>
                    <p:cNvCxnSpPr>
                      <a:stCxn id="52" idx="2"/>
                      <a:endCxn id="47" idx="0"/>
                    </p:cNvCxnSpPr>
                    <p:nvPr/>
                  </p:nvCxnSpPr>
                  <p:spPr bwMode="auto">
                    <a:xfrm flipH="1">
                      <a:off x="6965332" y="1963619"/>
                      <a:ext cx="1037439" cy="65062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40" name="Picture 39">
                      <a:extLst>
                        <a:ext uri="{FF2B5EF4-FFF2-40B4-BE49-F238E27FC236}">
                          <a16:creationId xmlns:a16="http://schemas.microsoft.com/office/drawing/2014/main" id="{675C2503-975A-41B5-A482-4647C7E033B3}"/>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5697552" y="2109973"/>
                      <a:ext cx="312598" cy="255588"/>
                    </a:xfrm>
                    <a:prstGeom prst="rect">
                      <a:avLst/>
                    </a:prstGeom>
                  </p:spPr>
                </p:pic>
                <p:pic>
                  <p:nvPicPr>
                    <p:cNvPr id="43" name="Picture 42">
                      <a:extLst>
                        <a:ext uri="{FF2B5EF4-FFF2-40B4-BE49-F238E27FC236}">
                          <a16:creationId xmlns:a16="http://schemas.microsoft.com/office/drawing/2014/main" id="{3F680A20-6414-41BB-AA26-B32EE14BE585}"/>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7798280" y="2104565"/>
                      <a:ext cx="408982" cy="255588"/>
                    </a:xfrm>
                    <a:prstGeom prst="rect">
                      <a:avLst/>
                    </a:prstGeom>
                  </p:spPr>
                </p:pic>
                <p:cxnSp>
                  <p:nvCxnSpPr>
                    <p:cNvPr id="59" name="Straight Arrow Connector 58">
                      <a:extLst>
                        <a:ext uri="{FF2B5EF4-FFF2-40B4-BE49-F238E27FC236}">
                          <a16:creationId xmlns:a16="http://schemas.microsoft.com/office/drawing/2014/main" id="{6D8C5CD7-BB21-4017-9424-ED90BADD36BB}"/>
                        </a:ext>
                      </a:extLst>
                    </p:cNvPr>
                    <p:cNvCxnSpPr>
                      <a:stCxn id="47" idx="2"/>
                    </p:cNvCxnSpPr>
                    <p:nvPr/>
                  </p:nvCxnSpPr>
                  <p:spPr bwMode="auto">
                    <a:xfrm>
                      <a:off x="6965332" y="2952794"/>
                      <a:ext cx="0" cy="28272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51" name="Picture 50">
                      <a:extLst>
                        <a:ext uri="{FF2B5EF4-FFF2-40B4-BE49-F238E27FC236}">
                          <a16:creationId xmlns:a16="http://schemas.microsoft.com/office/drawing/2014/main" id="{572CC7C3-71DB-48F9-93EC-F0CA80C2D9BD}"/>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6886583" y="3260132"/>
                      <a:ext cx="200584" cy="192337"/>
                    </a:xfrm>
                    <a:prstGeom prst="rect">
                      <a:avLst/>
                    </a:prstGeom>
                  </p:spPr>
                </p:pic>
                <p:sp>
                  <p:nvSpPr>
                    <p:cNvPr id="66" name="TextBox 65">
                      <a:extLst>
                        <a:ext uri="{FF2B5EF4-FFF2-40B4-BE49-F238E27FC236}">
                          <a16:creationId xmlns:a16="http://schemas.microsoft.com/office/drawing/2014/main" id="{714E37E5-82AE-4C6B-B609-32B73FD1EDAA}"/>
                        </a:ext>
                      </a:extLst>
                    </p:cNvPr>
                    <p:cNvSpPr txBox="1"/>
                    <p:nvPr/>
                  </p:nvSpPr>
                  <p:spPr>
                    <a:xfrm>
                      <a:off x="6759116" y="1582880"/>
                      <a:ext cx="479618" cy="369332"/>
                    </a:xfrm>
                    <a:prstGeom prst="rect">
                      <a:avLst/>
                    </a:prstGeom>
                    <a:noFill/>
                  </p:spPr>
                  <p:txBody>
                    <a:bodyPr wrap="none" rtlCol="0">
                      <a:spAutoFit/>
                    </a:bodyPr>
                    <a:lstStyle/>
                    <a:p>
                      <a:pPr>
                        <a:spcBef>
                          <a:spcPts val="450"/>
                        </a:spcBef>
                      </a:pPr>
                      <a:r>
                        <a:rPr lang="en-US" dirty="0">
                          <a:solidFill>
                            <a:srgbClr val="000000"/>
                          </a:solidFill>
                          <a:latin typeface="Arial" panose="020B0604020202020204"/>
                          <a:ea typeface="宋体" charset="-122"/>
                        </a:rPr>
                        <a:t>….</a:t>
                      </a:r>
                    </a:p>
                  </p:txBody>
                </p:sp>
              </p:grpSp>
              <p:pic>
                <p:nvPicPr>
                  <p:cNvPr id="48" name="Picture 47" descr="Programmer female with solid fill">
                    <a:extLst>
                      <a:ext uri="{FF2B5EF4-FFF2-40B4-BE49-F238E27FC236}">
                        <a16:creationId xmlns:a16="http://schemas.microsoft.com/office/drawing/2014/main" id="{5A3BE6FC-769B-4721-BFF4-3FC3FE4EBD7E}"/>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4830732" y="1470366"/>
                    <a:ext cx="506467" cy="506467"/>
                  </a:xfrm>
                  <a:prstGeom prst="rect">
                    <a:avLst/>
                  </a:prstGeom>
                </p:spPr>
              </p:pic>
            </p:grpSp>
          </p:grpSp>
        </p:grpSp>
        <p:pic>
          <p:nvPicPr>
            <p:cNvPr id="26" name="Picture 25" descr="Graphical user interface, website&#10;&#10;Description automatically generated">
              <a:extLst>
                <a:ext uri="{FF2B5EF4-FFF2-40B4-BE49-F238E27FC236}">
                  <a16:creationId xmlns:a16="http://schemas.microsoft.com/office/drawing/2014/main" id="{3D83CEBD-A340-4B5E-8FEF-3D05E7F45255}"/>
                </a:ext>
              </a:extLst>
            </p:cNvPr>
            <p:cNvPicPr>
              <a:picLocks noChangeAspect="1"/>
            </p:cNvPicPr>
            <p:nvPr/>
          </p:nvPicPr>
          <p:blipFill rotWithShape="1">
            <a:blip r:embed="rId19">
              <a:extLst>
                <a:ext uri="{28A0092B-C50C-407E-A947-70E740481C1C}">
                  <a14:useLocalDpi xmlns:a14="http://schemas.microsoft.com/office/drawing/2010/main" val="0"/>
                </a:ext>
              </a:extLst>
            </a:blip>
            <a:srcRect l="12016" t="13733" r="65555" b="69347"/>
            <a:stretch/>
          </p:blipFill>
          <p:spPr>
            <a:xfrm>
              <a:off x="5581229" y="707898"/>
              <a:ext cx="919041" cy="693350"/>
            </a:xfrm>
            <a:prstGeom prst="rect">
              <a:avLst/>
            </a:prstGeom>
          </p:spPr>
        </p:pic>
      </p:grpSp>
      <p:sp>
        <p:nvSpPr>
          <p:cNvPr id="53" name="TextBox 52">
            <a:extLst>
              <a:ext uri="{FF2B5EF4-FFF2-40B4-BE49-F238E27FC236}">
                <a16:creationId xmlns:a16="http://schemas.microsoft.com/office/drawing/2014/main" id="{EBA3AE2F-7B38-4C4E-99AB-0AB047D2980B}"/>
              </a:ext>
            </a:extLst>
          </p:cNvPr>
          <p:cNvSpPr txBox="1"/>
          <p:nvPr/>
        </p:nvSpPr>
        <p:spPr>
          <a:xfrm>
            <a:off x="325016" y="5799502"/>
            <a:ext cx="8361784"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dirty="0">
                <a:latin typeface="Arial" panose="020B0604020202020204"/>
                <a:ea typeface="宋体" charset="-122"/>
              </a:rPr>
              <a:t>Inference of labels is sought in a </a:t>
            </a:r>
            <a:r>
              <a:rPr lang="en-US" dirty="0">
                <a:solidFill>
                  <a:srgbClr val="0000FF"/>
                </a:solidFill>
                <a:latin typeface="Arial" panose="020B0604020202020204"/>
                <a:ea typeface="宋体" charset="-122"/>
              </a:rPr>
              <a:t>“noisy”</a:t>
            </a:r>
            <a:r>
              <a:rPr lang="en-US" dirty="0">
                <a:latin typeface="Arial" panose="020B0604020202020204"/>
                <a:ea typeface="宋体" charset="-122"/>
              </a:rPr>
              <a:t> unsupervised setting!</a:t>
            </a:r>
          </a:p>
        </p:txBody>
      </p:sp>
    </p:spTree>
    <p:custDataLst>
      <p:tags r:id="rId1"/>
    </p:custDataLst>
    <p:extLst>
      <p:ext uri="{BB962C8B-B14F-4D97-AF65-F5344CB8AC3E}">
        <p14:creationId xmlns:p14="http://schemas.microsoft.com/office/powerpoint/2010/main" val="228057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54505-57F8-0143-A5CC-13E2BF9D6B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C5BAC-A0BE-7176-6C3E-D6F8E5C8FFE7}"/>
              </a:ext>
            </a:extLst>
          </p:cNvPr>
          <p:cNvSpPr>
            <a:spLocks noGrp="1"/>
          </p:cNvSpPr>
          <p:nvPr>
            <p:ph type="title"/>
          </p:nvPr>
        </p:nvSpPr>
        <p:spPr/>
        <p:txBody>
          <a:bodyPr>
            <a:normAutofit/>
          </a:bodyPr>
          <a:lstStyle/>
          <a:p>
            <a:r>
              <a:rPr lang="en-US" sz="4400" dirty="0"/>
              <a:t>Outline</a:t>
            </a:r>
          </a:p>
        </p:txBody>
      </p:sp>
      <p:sp>
        <p:nvSpPr>
          <p:cNvPr id="3" name="Content Placeholder 2">
            <a:extLst>
              <a:ext uri="{FF2B5EF4-FFF2-40B4-BE49-F238E27FC236}">
                <a16:creationId xmlns:a16="http://schemas.microsoft.com/office/drawing/2014/main" id="{5BE0EFCE-9574-B223-8F7B-BB5E91D172C6}"/>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9752083-99E1-C1E5-E9B0-6AD4817A52CB}"/>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13</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5D8B051C-0BE9-C61A-FFCA-5474B5982209}"/>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Part I: Combining crowdsourced labels</a:t>
            </a:r>
          </a:p>
          <a:p>
            <a:pPr marL="0" indent="0">
              <a:buNone/>
            </a:pPr>
            <a:endParaRPr lang="en-US" kern="0" dirty="0"/>
          </a:p>
          <a:p>
            <a:endParaRPr lang="en-US" kern="0" dirty="0"/>
          </a:p>
        </p:txBody>
      </p:sp>
      <p:sp>
        <p:nvSpPr>
          <p:cNvPr id="8" name="Content Placeholder 2">
            <a:extLst>
              <a:ext uri="{FF2B5EF4-FFF2-40B4-BE49-F238E27FC236}">
                <a16:creationId xmlns:a16="http://schemas.microsoft.com/office/drawing/2014/main" id="{91C98F73-F7E9-F028-CC41-7CF0B09DE49E}"/>
              </a:ext>
            </a:extLst>
          </p:cNvPr>
          <p:cNvSpPr txBox="1">
            <a:spLocks/>
          </p:cNvSpPr>
          <p:nvPr/>
        </p:nvSpPr>
        <p:spPr bwMode="auto">
          <a:xfrm>
            <a:off x="445194" y="3956877"/>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A731494F-6347-A86C-8FA7-92219092822F}"/>
              </a:ext>
            </a:extLst>
          </p:cNvPr>
          <p:cNvSpPr txBox="1">
            <a:spLocks/>
          </p:cNvSpPr>
          <p:nvPr/>
        </p:nvSpPr>
        <p:spPr bwMode="auto">
          <a:xfrm>
            <a:off x="423320" y="4587633"/>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III: Other aspects of crowdsourcing</a:t>
            </a:r>
          </a:p>
        </p:txBody>
      </p:sp>
      <p:sp>
        <p:nvSpPr>
          <p:cNvPr id="10" name="Content Placeholder 2">
            <a:extLst>
              <a:ext uri="{FF2B5EF4-FFF2-40B4-BE49-F238E27FC236}">
                <a16:creationId xmlns:a16="http://schemas.microsoft.com/office/drawing/2014/main" id="{7F3C23D4-F248-6E10-A74C-4EEBAB2B7407}"/>
              </a:ext>
            </a:extLst>
          </p:cNvPr>
          <p:cNvSpPr txBox="1">
            <a:spLocks/>
          </p:cNvSpPr>
          <p:nvPr/>
        </p:nvSpPr>
        <p:spPr bwMode="auto">
          <a:xfrm>
            <a:off x="428133" y="526104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
        <p:nvSpPr>
          <p:cNvPr id="4" name="TextBox 3">
            <a:extLst>
              <a:ext uri="{FF2B5EF4-FFF2-40B4-BE49-F238E27FC236}">
                <a16:creationId xmlns:a16="http://schemas.microsoft.com/office/drawing/2014/main" id="{5C3910CD-A5B7-2CBC-FDFB-C9C0D4431A1D}"/>
              </a:ext>
            </a:extLst>
          </p:cNvPr>
          <p:cNvSpPr txBox="1"/>
          <p:nvPr/>
        </p:nvSpPr>
        <p:spPr>
          <a:xfrm>
            <a:off x="1209734" y="2314629"/>
            <a:ext cx="7641836" cy="923330"/>
          </a:xfrm>
          <a:prstGeom prst="rect">
            <a:avLst/>
          </a:prstGeom>
          <a:noFill/>
        </p:spPr>
        <p:txBody>
          <a:bodyPr wrap="none" rtlCol="0">
            <a:spAutoFit/>
          </a:bodyPr>
          <a:lstStyle/>
          <a:p>
            <a:pPr marL="285750" indent="-285750">
              <a:buFont typeface="Wingdings" panose="05000000000000000000" pitchFamily="2" charset="2"/>
              <a:buChar char="§"/>
            </a:pPr>
            <a:r>
              <a:rPr lang="en-US" dirty="0"/>
              <a:t>Majority voting, annotator models, and Expectation-Maximization (EM)</a:t>
            </a:r>
          </a:p>
          <a:p>
            <a:pPr marL="285750" indent="-285750">
              <a:buFont typeface="Wingdings" panose="05000000000000000000" pitchFamily="2" charset="2"/>
              <a:buChar char="§"/>
            </a:pPr>
            <a:r>
              <a:rPr lang="en-US" dirty="0"/>
              <a:t>Moment matching methods</a:t>
            </a:r>
          </a:p>
          <a:p>
            <a:pPr marL="285750" indent="-285750">
              <a:buFont typeface="Wingdings" panose="05000000000000000000" pitchFamily="2" charset="2"/>
              <a:buChar char="§"/>
            </a:pPr>
            <a:r>
              <a:rPr lang="en-US" dirty="0"/>
              <a:t>Identifiability</a:t>
            </a:r>
          </a:p>
        </p:txBody>
      </p:sp>
    </p:spTree>
    <p:extLst>
      <p:ext uri="{BB962C8B-B14F-4D97-AF65-F5344CB8AC3E}">
        <p14:creationId xmlns:p14="http://schemas.microsoft.com/office/powerpoint/2010/main" val="103207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DC3AA-F754-B48D-29BE-17572DEEE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255D9-15AA-19EC-158A-D660ED5A961A}"/>
              </a:ext>
            </a:extLst>
          </p:cNvPr>
          <p:cNvSpPr>
            <a:spLocks noGrp="1"/>
          </p:cNvSpPr>
          <p:nvPr>
            <p:ph type="title"/>
          </p:nvPr>
        </p:nvSpPr>
        <p:spPr>
          <a:xfrm>
            <a:off x="90771" y="188382"/>
            <a:ext cx="4807129" cy="479687"/>
          </a:xfrm>
        </p:spPr>
        <p:txBody>
          <a:bodyPr/>
          <a:lstStyle/>
          <a:p>
            <a:r>
              <a:rPr lang="en-US" sz="2800" dirty="0"/>
              <a:t>Majority voting or averaging</a:t>
            </a:r>
          </a:p>
        </p:txBody>
      </p:sp>
      <p:sp>
        <p:nvSpPr>
          <p:cNvPr id="5" name="Slide Number Placeholder 4">
            <a:extLst>
              <a:ext uri="{FF2B5EF4-FFF2-40B4-BE49-F238E27FC236}">
                <a16:creationId xmlns:a16="http://schemas.microsoft.com/office/drawing/2014/main" id="{861FA8C4-9EDC-65BF-9A40-6462202727C6}"/>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14</a:t>
            </a:fld>
            <a:endParaRPr lang="en-US" dirty="0">
              <a:solidFill>
                <a:srgbClr val="000000"/>
              </a:solidFill>
              <a:ea typeface="ＭＳ Ｐゴシック"/>
            </a:endParaRPr>
          </a:p>
        </p:txBody>
      </p:sp>
      <p:sp>
        <p:nvSpPr>
          <p:cNvPr id="39" name="TextBox 38">
            <a:extLst>
              <a:ext uri="{FF2B5EF4-FFF2-40B4-BE49-F238E27FC236}">
                <a16:creationId xmlns:a16="http://schemas.microsoft.com/office/drawing/2014/main" id="{18426463-EA96-511B-19EC-3940364DC89B}"/>
              </a:ext>
            </a:extLst>
          </p:cNvPr>
          <p:cNvSpPr txBox="1"/>
          <p:nvPr/>
        </p:nvSpPr>
        <p:spPr>
          <a:xfrm>
            <a:off x="136552" y="1115312"/>
            <a:ext cx="4025461" cy="369332"/>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dirty="0">
                <a:solidFill>
                  <a:srgbClr val="000000"/>
                </a:solidFill>
                <a:latin typeface="Arial" panose="020B0604020202020204"/>
                <a:ea typeface="宋体" charset="-122"/>
              </a:rPr>
              <a:t>Simplest solution to crowdsourcing</a:t>
            </a:r>
          </a:p>
        </p:txBody>
      </p:sp>
      <p:sp>
        <p:nvSpPr>
          <p:cNvPr id="6" name="Rounded Rectangle 22 2 1">
            <a:extLst>
              <a:ext uri="{FF2B5EF4-FFF2-40B4-BE49-F238E27FC236}">
                <a16:creationId xmlns:a16="http://schemas.microsoft.com/office/drawing/2014/main" id="{5C094FD2-5B96-3E13-DBC1-4DF3F54C9904}"/>
              </a:ext>
            </a:extLst>
          </p:cNvPr>
          <p:cNvSpPr/>
          <p:nvPr/>
        </p:nvSpPr>
        <p:spPr bwMode="auto">
          <a:xfrm>
            <a:off x="1061363" y="2155097"/>
            <a:ext cx="3590149" cy="967174"/>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30" name="Picture 29" descr="\documentclass{article}&#10;\usepackage{amsmath,bm,amsfonts,dsfont}&#10;\DeclareMathOperator{\prob}{Pr}&#10;\newcommand{\Expect}{{\rm I\kern-.3em E}}&#10;\pagestyle{empty}&#10;\begin{document}&#10;&#10;&#10;\begin{equation*}&#10;\hat{y}_n = &#10;\underset{{k \in \{1,\ldots, K\}}}{\arg\max}&#10;\sum_{m=1}^{M}\mathbb{I}(\check{y}_n^{(m)} = k)&#10;\end{equation*}&#10;\end{document}" title="IguanaTex Bitmap Display">
            <a:extLst>
              <a:ext uri="{FF2B5EF4-FFF2-40B4-BE49-F238E27FC236}">
                <a16:creationId xmlns:a16="http://schemas.microsoft.com/office/drawing/2014/main" id="{30CA717D-1231-7A07-1038-2A74346298F6}"/>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37558" y="2210487"/>
            <a:ext cx="3331690" cy="841024"/>
          </a:xfrm>
          <a:prstGeom prst="rect">
            <a:avLst/>
          </a:prstGeom>
        </p:spPr>
      </p:pic>
      <p:sp>
        <p:nvSpPr>
          <p:cNvPr id="56" name="TextBox 55">
            <a:extLst>
              <a:ext uri="{FF2B5EF4-FFF2-40B4-BE49-F238E27FC236}">
                <a16:creationId xmlns:a16="http://schemas.microsoft.com/office/drawing/2014/main" id="{AB4112A3-9639-BCAC-7A92-2FAE1B1F865B}"/>
              </a:ext>
            </a:extLst>
          </p:cNvPr>
          <p:cNvSpPr txBox="1"/>
          <p:nvPr/>
        </p:nvSpPr>
        <p:spPr>
          <a:xfrm>
            <a:off x="517013" y="1598208"/>
            <a:ext cx="4589718" cy="369332"/>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dirty="0">
                <a:solidFill>
                  <a:srgbClr val="0000FF"/>
                </a:solidFill>
                <a:latin typeface="Arial" panose="020B0604020202020204"/>
                <a:ea typeface="宋体" charset="-122"/>
              </a:rPr>
              <a:t>Per datum </a:t>
            </a:r>
            <a:r>
              <a:rPr lang="en-US" i="1" dirty="0">
                <a:solidFill>
                  <a:srgbClr val="0000FF"/>
                </a:solidFill>
                <a:latin typeface="Arial" panose="020B0604020202020204"/>
                <a:ea typeface="宋体" charset="-122"/>
              </a:rPr>
              <a:t>n,</a:t>
            </a:r>
            <a:r>
              <a:rPr lang="en-US" dirty="0">
                <a:solidFill>
                  <a:srgbClr val="0000FF"/>
                </a:solidFill>
                <a:latin typeface="Arial" panose="020B0604020202020204"/>
                <a:ea typeface="宋体" charset="-122"/>
              </a:rPr>
              <a:t> pick most common answer</a:t>
            </a:r>
          </a:p>
        </p:txBody>
      </p:sp>
      <p:sp>
        <p:nvSpPr>
          <p:cNvPr id="57" name="TextBox 56">
            <a:extLst>
              <a:ext uri="{FF2B5EF4-FFF2-40B4-BE49-F238E27FC236}">
                <a16:creationId xmlns:a16="http://schemas.microsoft.com/office/drawing/2014/main" id="{594F3869-1801-14F5-4BCE-07F32F3E8ACF}"/>
              </a:ext>
            </a:extLst>
          </p:cNvPr>
          <p:cNvSpPr txBox="1"/>
          <p:nvPr/>
        </p:nvSpPr>
        <p:spPr>
          <a:xfrm>
            <a:off x="82102" y="3605167"/>
            <a:ext cx="9076524" cy="369332"/>
          </a:xfrm>
          <a:prstGeom prst="rect">
            <a:avLst/>
          </a:prstGeom>
          <a:noFill/>
        </p:spPr>
        <p:txBody>
          <a:bodyPr wrap="none" rtlCol="0">
            <a:spAutoFit/>
          </a:bodyPr>
          <a:lstStyle/>
          <a:p>
            <a:pPr>
              <a:spcBef>
                <a:spcPts val="450"/>
              </a:spcBef>
            </a:pPr>
            <a:r>
              <a:rPr lang="en-US" b="1" dirty="0">
                <a:solidFill>
                  <a:srgbClr val="0000FF"/>
                </a:solidFill>
                <a:latin typeface="Arial" panose="020B0604020202020204"/>
                <a:ea typeface="宋体" charset="-122"/>
              </a:rPr>
              <a:t>Caveat:</a:t>
            </a:r>
            <a:r>
              <a:rPr lang="en-US" b="1" dirty="0">
                <a:solidFill>
                  <a:srgbClr val="C00000"/>
                </a:solidFill>
                <a:latin typeface="Arial" panose="020B0604020202020204"/>
                <a:ea typeface="宋体" charset="-122"/>
              </a:rPr>
              <a:t> </a:t>
            </a:r>
            <a:r>
              <a:rPr lang="en-US" dirty="0">
                <a:ea typeface="宋体" charset="-122"/>
              </a:rPr>
              <a:t>Majority voting (MV) a</a:t>
            </a:r>
            <a:r>
              <a:rPr lang="en-US" dirty="0">
                <a:latin typeface="Arial" panose="020B0604020202020204"/>
                <a:ea typeface="宋体" charset="-122"/>
              </a:rPr>
              <a:t>ssumes all annotators are “the same” and “independent”</a:t>
            </a:r>
            <a:endParaRPr lang="en-US" b="1" dirty="0">
              <a:latin typeface="Arial" panose="020B0604020202020204"/>
              <a:ea typeface="宋体" charset="-122"/>
            </a:endParaRPr>
          </a:p>
        </p:txBody>
      </p:sp>
      <p:sp>
        <p:nvSpPr>
          <p:cNvPr id="8" name="TextBox 7">
            <a:extLst>
              <a:ext uri="{FF2B5EF4-FFF2-40B4-BE49-F238E27FC236}">
                <a16:creationId xmlns:a16="http://schemas.microsoft.com/office/drawing/2014/main" id="{4F4A4367-6633-26EE-BF60-F66C3316669E}"/>
              </a:ext>
            </a:extLst>
          </p:cNvPr>
          <p:cNvSpPr txBox="1"/>
          <p:nvPr/>
        </p:nvSpPr>
        <p:spPr>
          <a:xfrm>
            <a:off x="407376" y="4189589"/>
            <a:ext cx="3365024"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Q.</a:t>
            </a:r>
            <a:r>
              <a:rPr lang="en-US" b="1" dirty="0">
                <a:solidFill>
                  <a:srgbClr val="0000FF"/>
                </a:solidFill>
                <a:latin typeface="Arial" panose="020B0604020202020204"/>
                <a:ea typeface="宋体" charset="-122"/>
              </a:rPr>
              <a:t>  </a:t>
            </a:r>
            <a:r>
              <a:rPr lang="en-US" dirty="0">
                <a:latin typeface="Arial" panose="020B0604020202020204"/>
                <a:ea typeface="宋体" charset="-122"/>
              </a:rPr>
              <a:t>Can we do better than MV?</a:t>
            </a:r>
            <a:endParaRPr lang="en-US" b="1" dirty="0">
              <a:latin typeface="Arial" panose="020B0604020202020204"/>
              <a:ea typeface="宋体" charset="-122"/>
            </a:endParaRPr>
          </a:p>
        </p:txBody>
      </p:sp>
      <p:sp>
        <p:nvSpPr>
          <p:cNvPr id="3" name="TextBox 2">
            <a:extLst>
              <a:ext uri="{FF2B5EF4-FFF2-40B4-BE49-F238E27FC236}">
                <a16:creationId xmlns:a16="http://schemas.microsoft.com/office/drawing/2014/main" id="{ADE7AC1B-7D82-F971-A2D8-9DC803B7F506}"/>
              </a:ext>
            </a:extLst>
          </p:cNvPr>
          <p:cNvSpPr txBox="1"/>
          <p:nvPr/>
        </p:nvSpPr>
        <p:spPr>
          <a:xfrm>
            <a:off x="4184043" y="4197114"/>
            <a:ext cx="4408258"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A.  </a:t>
            </a:r>
            <a:r>
              <a:rPr lang="en-US" dirty="0">
                <a:latin typeface="Arial" panose="020B0604020202020204"/>
                <a:ea typeface="宋体" charset="-122"/>
              </a:rPr>
              <a:t>Yes, by modeling annotator behavior! </a:t>
            </a:r>
            <a:endParaRPr lang="en-US" b="1" dirty="0">
              <a:latin typeface="Arial" panose="020B0604020202020204"/>
              <a:ea typeface="宋体" charset="-122"/>
            </a:endParaRPr>
          </a:p>
        </p:txBody>
      </p:sp>
      <p:pic>
        <p:nvPicPr>
          <p:cNvPr id="18" name="Picture 17">
            <a:extLst>
              <a:ext uri="{FF2B5EF4-FFF2-40B4-BE49-F238E27FC236}">
                <a16:creationId xmlns:a16="http://schemas.microsoft.com/office/drawing/2014/main" id="{C1FD539E-21FA-9ECC-098E-917006731EB0}"/>
              </a:ext>
            </a:extLst>
          </p:cNvPr>
          <p:cNvPicPr>
            <a:picLocks noChangeAspect="1"/>
          </p:cNvPicPr>
          <p:nvPr/>
        </p:nvPicPr>
        <p:blipFill>
          <a:blip r:embed="rId7"/>
          <a:stretch>
            <a:fillRect/>
          </a:stretch>
        </p:blipFill>
        <p:spPr>
          <a:xfrm>
            <a:off x="5009063" y="1131916"/>
            <a:ext cx="4279763" cy="2408129"/>
          </a:xfrm>
          <a:prstGeom prst="rect">
            <a:avLst/>
          </a:prstGeom>
        </p:spPr>
      </p:pic>
      <p:sp>
        <p:nvSpPr>
          <p:cNvPr id="7" name="TextBox 6">
            <a:extLst>
              <a:ext uri="{FF2B5EF4-FFF2-40B4-BE49-F238E27FC236}">
                <a16:creationId xmlns:a16="http://schemas.microsoft.com/office/drawing/2014/main" id="{6790C9FB-2D5D-7CAD-4E4A-B6A8E0B1E830}"/>
              </a:ext>
            </a:extLst>
          </p:cNvPr>
          <p:cNvSpPr txBox="1"/>
          <p:nvPr/>
        </p:nvSpPr>
        <p:spPr>
          <a:xfrm>
            <a:off x="136552" y="4774011"/>
            <a:ext cx="3768980" cy="369332"/>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dirty="0">
                <a:latin typeface="Arial" panose="020B0604020202020204"/>
                <a:ea typeface="宋体" charset="-122"/>
              </a:rPr>
              <a:t>Simple extension: </a:t>
            </a:r>
            <a:r>
              <a:rPr lang="en-US" b="1" dirty="0">
                <a:solidFill>
                  <a:srgbClr val="0000FF"/>
                </a:solidFill>
                <a:latin typeface="Arial" panose="020B0604020202020204"/>
                <a:ea typeface="宋体" charset="-122"/>
              </a:rPr>
              <a:t>weighted</a:t>
            </a:r>
            <a:r>
              <a:rPr lang="en-US" dirty="0">
                <a:latin typeface="Arial" panose="020B0604020202020204"/>
                <a:ea typeface="宋体" charset="-122"/>
              </a:rPr>
              <a:t> MV</a:t>
            </a:r>
          </a:p>
        </p:txBody>
      </p:sp>
      <p:grpSp>
        <p:nvGrpSpPr>
          <p:cNvPr id="34" name="Group 33">
            <a:extLst>
              <a:ext uri="{FF2B5EF4-FFF2-40B4-BE49-F238E27FC236}">
                <a16:creationId xmlns:a16="http://schemas.microsoft.com/office/drawing/2014/main" id="{C2AD728B-0DB2-421E-B9A6-DB16775452B5}"/>
              </a:ext>
            </a:extLst>
          </p:cNvPr>
          <p:cNvGrpSpPr/>
          <p:nvPr/>
        </p:nvGrpSpPr>
        <p:grpSpPr>
          <a:xfrm>
            <a:off x="838049" y="5204970"/>
            <a:ext cx="4059852" cy="967174"/>
            <a:chOff x="838049" y="5204970"/>
            <a:chExt cx="4059852" cy="967174"/>
          </a:xfrm>
        </p:grpSpPr>
        <p:sp>
          <p:nvSpPr>
            <p:cNvPr id="23" name="Rounded Rectangle 22 2 2">
              <a:extLst>
                <a:ext uri="{FF2B5EF4-FFF2-40B4-BE49-F238E27FC236}">
                  <a16:creationId xmlns:a16="http://schemas.microsoft.com/office/drawing/2014/main" id="{3E7D0D75-6948-1AD2-AF35-D9E1E8F69295}"/>
                </a:ext>
              </a:extLst>
            </p:cNvPr>
            <p:cNvSpPr/>
            <p:nvPr/>
          </p:nvSpPr>
          <p:spPr bwMode="auto">
            <a:xfrm>
              <a:off x="838049" y="5204970"/>
              <a:ext cx="4059852" cy="967174"/>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33" name="Picture 32" descr="\documentclass{article}&#10;\usepackage{amsmath,bm,amsfonts,dsfont}&#10;\DeclareMathOperator{\prob}{Pr}&#10;\newcommand{\Expect}{{\rm I\kern-.3em E}}&#10;\pagestyle{empty}&#10;\begin{document}&#10;&#10;&#10;\begin{equation*}&#10;\hat{y}_n = &#10;\underset{{k \in \{1,\ldots, K\}}}{\arg\max}&#10;\sum_{m=1}^{M}w^{(m)}\mathbb{I}(\check{y}_n^{(m)} = k)&#10;\end{equation*}&#10;\end{document}" title="IguanaTex Bitmap Display">
              <a:extLst>
                <a:ext uri="{FF2B5EF4-FFF2-40B4-BE49-F238E27FC236}">
                  <a16:creationId xmlns:a16="http://schemas.microsoft.com/office/drawing/2014/main" id="{DE64A91D-CE95-D43A-1E3E-0DA413AD0EF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14243" y="5260358"/>
              <a:ext cx="3863200" cy="841024"/>
            </a:xfrm>
            <a:prstGeom prst="rect">
              <a:avLst/>
            </a:prstGeom>
          </p:spPr>
        </p:pic>
      </p:grpSp>
      <p:sp>
        <p:nvSpPr>
          <p:cNvPr id="28" name="TextBox 27">
            <a:extLst>
              <a:ext uri="{FF2B5EF4-FFF2-40B4-BE49-F238E27FC236}">
                <a16:creationId xmlns:a16="http://schemas.microsoft.com/office/drawing/2014/main" id="{C6436309-2D8C-826F-B601-2DDCD8C7A944}"/>
              </a:ext>
            </a:extLst>
          </p:cNvPr>
          <p:cNvSpPr txBox="1"/>
          <p:nvPr/>
        </p:nvSpPr>
        <p:spPr>
          <a:xfrm>
            <a:off x="5329231" y="5427460"/>
            <a:ext cx="2685351"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Q.</a:t>
            </a:r>
            <a:r>
              <a:rPr lang="en-US" b="1" dirty="0">
                <a:solidFill>
                  <a:srgbClr val="0000FF"/>
                </a:solidFill>
                <a:latin typeface="Arial" panose="020B0604020202020204"/>
                <a:ea typeface="宋体" charset="-122"/>
              </a:rPr>
              <a:t>  </a:t>
            </a:r>
            <a:r>
              <a:rPr lang="en-US" dirty="0">
                <a:latin typeface="Arial" panose="020B0604020202020204"/>
                <a:ea typeface="宋体" charset="-122"/>
              </a:rPr>
              <a:t>How to find weights?</a:t>
            </a:r>
            <a:endParaRPr lang="en-US" b="1" dirty="0">
              <a:latin typeface="Arial" panose="020B0604020202020204"/>
              <a:ea typeface="宋体" charset="-122"/>
            </a:endParaRPr>
          </a:p>
        </p:txBody>
      </p:sp>
    </p:spTree>
    <p:custDataLst>
      <p:tags r:id="rId1"/>
    </p:custDataLst>
    <p:extLst>
      <p:ext uri="{BB962C8B-B14F-4D97-AF65-F5344CB8AC3E}">
        <p14:creationId xmlns:p14="http://schemas.microsoft.com/office/powerpoint/2010/main" val="20078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01" y="228961"/>
            <a:ext cx="7862777" cy="479687"/>
          </a:xfrm>
        </p:spPr>
        <p:txBody>
          <a:bodyPr/>
          <a:lstStyle/>
          <a:p>
            <a:r>
              <a:rPr lang="en-US" sz="2800" dirty="0"/>
              <a:t>Annotator model with independent responses</a:t>
            </a:r>
          </a:p>
        </p:txBody>
      </p:sp>
      <p:sp>
        <p:nvSpPr>
          <p:cNvPr id="4" name="Footer Placeholder 3"/>
          <p:cNvSpPr>
            <a:spLocks noGrp="1"/>
          </p:cNvSpPr>
          <p:nvPr>
            <p:ph type="ftr" sz="quarter" idx="11"/>
          </p:nvPr>
        </p:nvSpPr>
        <p:spPr>
          <a:xfrm>
            <a:off x="0" y="6319586"/>
            <a:ext cx="9036284" cy="654143"/>
          </a:xfrm>
        </p:spPr>
        <p:txBody>
          <a:bodyPr/>
          <a:lstStyle/>
          <a:p>
            <a:r>
              <a:rPr lang="en-US" sz="1200" dirty="0">
                <a:solidFill>
                  <a:schemeClr val="tx1"/>
                </a:solidFill>
                <a:latin typeface="+mn-lt"/>
              </a:rPr>
              <a:t>A. P. </a:t>
            </a:r>
            <a:r>
              <a:rPr lang="en-US" sz="1200" dirty="0" err="1">
                <a:solidFill>
                  <a:schemeClr val="tx1"/>
                </a:solidFill>
                <a:latin typeface="+mn-lt"/>
              </a:rPr>
              <a:t>Dawid</a:t>
            </a:r>
            <a:r>
              <a:rPr lang="en-US" sz="1200" dirty="0">
                <a:solidFill>
                  <a:schemeClr val="tx1"/>
                </a:solidFill>
                <a:latin typeface="+mn-lt"/>
              </a:rPr>
              <a:t> and A. M. Skene, “Maximum likelihood estimation of observer error-rates using the EM algorithm,”  </a:t>
            </a:r>
            <a:r>
              <a:rPr lang="en-US" sz="1200" i="1" dirty="0">
                <a:solidFill>
                  <a:schemeClr val="tx1"/>
                </a:solidFill>
                <a:latin typeface="+mn-lt"/>
              </a:rPr>
              <a:t>Applied Stats.</a:t>
            </a:r>
            <a:r>
              <a:rPr lang="en-US" sz="1200" dirty="0">
                <a:solidFill>
                  <a:schemeClr val="tx1"/>
                </a:solidFill>
                <a:latin typeface="+mn-lt"/>
              </a:rPr>
              <a:t>,1979.</a:t>
            </a:r>
            <a:br>
              <a:rPr lang="en-US" sz="1200" dirty="0">
                <a:solidFill>
                  <a:schemeClr val="tx1"/>
                </a:solidFill>
                <a:latin typeface="+mn-lt"/>
              </a:rPr>
            </a:br>
            <a:r>
              <a:rPr lang="en-US" sz="1200" dirty="0">
                <a:solidFill>
                  <a:schemeClr val="tx1"/>
                </a:solidFill>
                <a:latin typeface="+mj-lt"/>
              </a:rPr>
              <a:t>P. A. Traganitis, A. Pages-Zamora, and G. B. Giannakis, "Blind Multiclass Ensemble Classification," </a:t>
            </a:r>
            <a:br>
              <a:rPr lang="en-US" sz="1200" dirty="0">
                <a:solidFill>
                  <a:schemeClr val="tx1"/>
                </a:solidFill>
                <a:latin typeface="+mj-lt"/>
              </a:rPr>
            </a:br>
            <a:r>
              <a:rPr lang="en-US" sz="1200" i="1" dirty="0">
                <a:solidFill>
                  <a:schemeClr val="tx1"/>
                </a:solidFill>
                <a:latin typeface="+mj-lt"/>
              </a:rPr>
              <a:t>IEEE Transactions on Signal Processing</a:t>
            </a:r>
            <a:r>
              <a:rPr lang="en-US" sz="1200" dirty="0">
                <a:solidFill>
                  <a:schemeClr val="tx1"/>
                </a:solidFill>
                <a:latin typeface="+mj-lt"/>
              </a:rPr>
              <a:t>, vol. 66, no. 18, pp. 4737-4752, September 2018.</a:t>
            </a:r>
          </a:p>
          <a:p>
            <a:pPr algn="l"/>
            <a:endParaRPr lang="en-US" sz="1200" dirty="0">
              <a:solidFill>
                <a:srgbClr val="000000"/>
              </a:solidFill>
              <a:latin typeface="+mn-lt"/>
            </a:endParaRP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15</a:t>
            </a:fld>
            <a:endParaRPr lang="en-US" dirty="0">
              <a:solidFill>
                <a:srgbClr val="000000"/>
              </a:solidFill>
              <a:ea typeface="ＭＳ Ｐゴシック"/>
            </a:endParaRPr>
          </a:p>
        </p:txBody>
      </p:sp>
      <p:grpSp>
        <p:nvGrpSpPr>
          <p:cNvPr id="13" name="Group 12">
            <a:extLst>
              <a:ext uri="{FF2B5EF4-FFF2-40B4-BE49-F238E27FC236}">
                <a16:creationId xmlns:a16="http://schemas.microsoft.com/office/drawing/2014/main" id="{F522F840-9C9C-4380-A8E2-83A74D2DFECC}"/>
              </a:ext>
            </a:extLst>
          </p:cNvPr>
          <p:cNvGrpSpPr/>
          <p:nvPr/>
        </p:nvGrpSpPr>
        <p:grpSpPr>
          <a:xfrm>
            <a:off x="335333" y="927959"/>
            <a:ext cx="5168469" cy="343024"/>
            <a:chOff x="240272" y="1114305"/>
            <a:chExt cx="5168469" cy="343024"/>
          </a:xfrm>
        </p:grpSpPr>
        <p:sp>
          <p:nvSpPr>
            <p:cNvPr id="39" name="TextBox 38"/>
            <p:cNvSpPr txBox="1"/>
            <p:nvPr/>
          </p:nvSpPr>
          <p:spPr>
            <a:xfrm>
              <a:off x="240272" y="1118775"/>
              <a:ext cx="3238707"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r>
                <a:rPr lang="en-US" sz="1600" dirty="0" err="1">
                  <a:solidFill>
                    <a:srgbClr val="000000"/>
                  </a:solidFill>
                  <a:latin typeface="Arial" panose="020B0604020202020204"/>
                  <a:ea typeface="宋体" charset="-122"/>
                </a:rPr>
                <a:t>Dawid</a:t>
              </a:r>
              <a:r>
                <a:rPr lang="en-US" sz="1600" dirty="0">
                  <a:solidFill>
                    <a:srgbClr val="000000"/>
                  </a:solidFill>
                  <a:latin typeface="Arial" panose="020B0604020202020204"/>
                  <a:ea typeface="宋体" charset="-122"/>
                </a:rPr>
                <a:t>-Skene (DS) data model</a:t>
              </a:r>
            </a:p>
          </p:txBody>
        </p:sp>
        <p:pic>
          <p:nvPicPr>
            <p:cNvPr id="7" name="Picture 6"/>
            <p:cNvPicPr>
              <a:picLocks noChangeAspect="1"/>
            </p:cNvPicPr>
            <p:nvPr>
              <p:custDataLst>
                <p:tags r:id="rId19"/>
              </p:custDataLst>
            </p:nvPr>
          </p:nvPicPr>
          <p:blipFill>
            <a:blip r:embed="rId22" cstate="print">
              <a:extLst>
                <a:ext uri="{28A0092B-C50C-407E-A947-70E740481C1C}">
                  <a14:useLocalDpi xmlns:a14="http://schemas.microsoft.com/office/drawing/2010/main" val="0"/>
                </a:ext>
              </a:extLst>
            </a:blip>
            <a:stretch>
              <a:fillRect/>
            </a:stretch>
          </p:blipFill>
          <p:spPr>
            <a:xfrm>
              <a:off x="3548324" y="1114305"/>
              <a:ext cx="1860417" cy="275947"/>
            </a:xfrm>
            <a:prstGeom prst="rect">
              <a:avLst/>
            </a:prstGeom>
          </p:spPr>
        </p:pic>
      </p:grpSp>
      <p:pic>
        <p:nvPicPr>
          <p:cNvPr id="55" name="Picture 54">
            <a:extLst>
              <a:ext uri="{FF2B5EF4-FFF2-40B4-BE49-F238E27FC236}">
                <a16:creationId xmlns:a16="http://schemas.microsoft.com/office/drawing/2014/main" id="{140334C2-0B29-4A77-9EA4-E1988B3E4310}"/>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734428" y="3366524"/>
            <a:ext cx="5558044" cy="543403"/>
          </a:xfrm>
          <a:prstGeom prst="rect">
            <a:avLst/>
          </a:prstGeom>
        </p:spPr>
      </p:pic>
      <p:grpSp>
        <p:nvGrpSpPr>
          <p:cNvPr id="105" name="Group 104">
            <a:extLst>
              <a:ext uri="{FF2B5EF4-FFF2-40B4-BE49-F238E27FC236}">
                <a16:creationId xmlns:a16="http://schemas.microsoft.com/office/drawing/2014/main" id="{8B484E77-5363-4234-BED6-FCB7043632C8}"/>
              </a:ext>
            </a:extLst>
          </p:cNvPr>
          <p:cNvGrpSpPr/>
          <p:nvPr/>
        </p:nvGrpSpPr>
        <p:grpSpPr>
          <a:xfrm>
            <a:off x="6722770" y="3342086"/>
            <a:ext cx="2430301" cy="982745"/>
            <a:chOff x="6176161" y="1815102"/>
            <a:chExt cx="2677199" cy="1041841"/>
          </a:xfrm>
        </p:grpSpPr>
        <p:grpSp>
          <p:nvGrpSpPr>
            <p:cNvPr id="82" name="Group 81">
              <a:extLst>
                <a:ext uri="{FF2B5EF4-FFF2-40B4-BE49-F238E27FC236}">
                  <a16:creationId xmlns:a16="http://schemas.microsoft.com/office/drawing/2014/main" id="{EC5B75AD-6F19-4776-8F38-C18F0EABBD0B}"/>
                </a:ext>
              </a:extLst>
            </p:cNvPr>
            <p:cNvGrpSpPr/>
            <p:nvPr>
              <p:custDataLst>
                <p:tags r:id="rId10"/>
              </p:custDataLst>
            </p:nvPr>
          </p:nvGrpSpPr>
          <p:grpSpPr>
            <a:xfrm>
              <a:off x="7333122" y="1815102"/>
              <a:ext cx="377805" cy="357146"/>
              <a:chOff x="7333122" y="1815102"/>
              <a:chExt cx="377805" cy="357146"/>
            </a:xfrm>
          </p:grpSpPr>
          <p:sp>
            <p:nvSpPr>
              <p:cNvPr id="60" name="Oval 59"/>
              <p:cNvSpPr/>
              <p:nvPr/>
            </p:nvSpPr>
            <p:spPr bwMode="auto">
              <a:xfrm>
                <a:off x="7333122" y="1815102"/>
                <a:ext cx="377805" cy="357146"/>
              </a:xfrm>
              <a:prstGeom prst="ellips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81" name="Picture 80">
                <a:extLst>
                  <a:ext uri="{FF2B5EF4-FFF2-40B4-BE49-F238E27FC236}">
                    <a16:creationId xmlns:a16="http://schemas.microsoft.com/office/drawing/2014/main" id="{CC75CF8A-C231-4ADD-8BEB-2F95780E826E}"/>
                  </a:ext>
                </a:extLst>
              </p:cNvPr>
              <p:cNvPicPr>
                <a:picLocks noChangeAspect="1"/>
              </p:cNvPicPr>
              <p:nvPr>
                <p:custDataLst>
                  <p:tags r:id="rId18"/>
                </p:custDataLst>
              </p:nvPr>
            </p:nvPicPr>
            <p:blipFill>
              <a:blip r:embed="rId24" cstate="print">
                <a:extLst>
                  <a:ext uri="{28A0092B-C50C-407E-A947-70E740481C1C}">
                    <a14:useLocalDpi xmlns:a14="http://schemas.microsoft.com/office/drawing/2010/main" val="0"/>
                  </a:ext>
                </a:extLst>
              </a:blip>
              <a:stretch>
                <a:fillRect/>
              </a:stretch>
            </p:blipFill>
            <p:spPr>
              <a:xfrm>
                <a:off x="7450093" y="1906735"/>
                <a:ext cx="181576" cy="139561"/>
              </a:xfrm>
              <a:prstGeom prst="rect">
                <a:avLst/>
              </a:prstGeom>
            </p:spPr>
          </p:pic>
        </p:grpSp>
        <p:grpSp>
          <p:nvGrpSpPr>
            <p:cNvPr id="90" name="Group 89">
              <a:extLst>
                <a:ext uri="{FF2B5EF4-FFF2-40B4-BE49-F238E27FC236}">
                  <a16:creationId xmlns:a16="http://schemas.microsoft.com/office/drawing/2014/main" id="{95AB61E3-A6E8-4021-804A-1A32D1B3097E}"/>
                </a:ext>
              </a:extLst>
            </p:cNvPr>
            <p:cNvGrpSpPr/>
            <p:nvPr>
              <p:custDataLst>
                <p:tags r:id="rId11"/>
              </p:custDataLst>
            </p:nvPr>
          </p:nvGrpSpPr>
          <p:grpSpPr>
            <a:xfrm>
              <a:off x="6176161" y="2499797"/>
              <a:ext cx="421406" cy="357146"/>
              <a:chOff x="6176161" y="2499797"/>
              <a:chExt cx="421406" cy="357146"/>
            </a:xfrm>
          </p:grpSpPr>
          <p:sp>
            <p:nvSpPr>
              <p:cNvPr id="61" name="Oval 60"/>
              <p:cNvSpPr/>
              <p:nvPr/>
            </p:nvSpPr>
            <p:spPr bwMode="auto">
              <a:xfrm>
                <a:off x="6176161" y="2499797"/>
                <a:ext cx="421406"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89" name="Picture 88">
                <a:extLst>
                  <a:ext uri="{FF2B5EF4-FFF2-40B4-BE49-F238E27FC236}">
                    <a16:creationId xmlns:a16="http://schemas.microsoft.com/office/drawing/2014/main" id="{85B4EB83-EE94-4813-9FD3-E6BFFD866085}"/>
                  </a:ext>
                </a:extLst>
              </p:cNvPr>
              <p:cNvPicPr>
                <a:picLocks noChangeAspect="1"/>
              </p:cNvPicPr>
              <p:nvPr>
                <p:custDataLst>
                  <p:tags r:id="rId17"/>
                </p:custDataLst>
              </p:nvPr>
            </p:nvPicPr>
            <p:blipFill>
              <a:blip r:embed="rId25" cstate="print">
                <a:extLst>
                  <a:ext uri="{28A0092B-C50C-407E-A947-70E740481C1C}">
                    <a14:useLocalDpi xmlns:a14="http://schemas.microsoft.com/office/drawing/2010/main" val="0"/>
                  </a:ext>
                </a:extLst>
              </a:blip>
              <a:stretch>
                <a:fillRect/>
              </a:stretch>
            </p:blipFill>
            <p:spPr>
              <a:xfrm>
                <a:off x="6251905" y="2547030"/>
                <a:ext cx="282975" cy="258253"/>
              </a:xfrm>
              <a:prstGeom prst="rect">
                <a:avLst/>
              </a:prstGeom>
            </p:spPr>
          </p:pic>
        </p:grpSp>
        <p:grpSp>
          <p:nvGrpSpPr>
            <p:cNvPr id="97" name="Group 96">
              <a:extLst>
                <a:ext uri="{FF2B5EF4-FFF2-40B4-BE49-F238E27FC236}">
                  <a16:creationId xmlns:a16="http://schemas.microsoft.com/office/drawing/2014/main" id="{A314D296-6F0C-4914-BE5B-D0D3A45517EE}"/>
                </a:ext>
              </a:extLst>
            </p:cNvPr>
            <p:cNvGrpSpPr/>
            <p:nvPr>
              <p:custDataLst>
                <p:tags r:id="rId12"/>
              </p:custDataLst>
            </p:nvPr>
          </p:nvGrpSpPr>
          <p:grpSpPr>
            <a:xfrm>
              <a:off x="7015635" y="2494482"/>
              <a:ext cx="421407" cy="357146"/>
              <a:chOff x="7015635" y="2494482"/>
              <a:chExt cx="421407" cy="357146"/>
            </a:xfrm>
          </p:grpSpPr>
          <p:sp>
            <p:nvSpPr>
              <p:cNvPr id="62" name="Oval 61"/>
              <p:cNvSpPr/>
              <p:nvPr/>
            </p:nvSpPr>
            <p:spPr bwMode="auto">
              <a:xfrm>
                <a:off x="7015635" y="2494482"/>
                <a:ext cx="421407"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96" name="Picture 95">
                <a:extLst>
                  <a:ext uri="{FF2B5EF4-FFF2-40B4-BE49-F238E27FC236}">
                    <a16:creationId xmlns:a16="http://schemas.microsoft.com/office/drawing/2014/main" id="{AA3A29EB-7623-4CD9-9370-D398C89A8878}"/>
                  </a:ext>
                </a:extLst>
              </p:cNvPr>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Lst>
              </a:blip>
              <a:stretch>
                <a:fillRect/>
              </a:stretch>
            </p:blipFill>
            <p:spPr>
              <a:xfrm>
                <a:off x="7076666" y="2553358"/>
                <a:ext cx="282974" cy="258253"/>
              </a:xfrm>
              <a:prstGeom prst="rect">
                <a:avLst/>
              </a:prstGeom>
            </p:spPr>
          </p:pic>
        </p:grpSp>
        <p:grpSp>
          <p:nvGrpSpPr>
            <p:cNvPr id="104" name="Group 103">
              <a:extLst>
                <a:ext uri="{FF2B5EF4-FFF2-40B4-BE49-F238E27FC236}">
                  <a16:creationId xmlns:a16="http://schemas.microsoft.com/office/drawing/2014/main" id="{7401EF63-2917-4814-9174-4BF0D67AA63E}"/>
                </a:ext>
              </a:extLst>
            </p:cNvPr>
            <p:cNvGrpSpPr/>
            <p:nvPr>
              <p:custDataLst>
                <p:tags r:id="rId13"/>
              </p:custDataLst>
            </p:nvPr>
          </p:nvGrpSpPr>
          <p:grpSpPr>
            <a:xfrm>
              <a:off x="8323471" y="2494482"/>
              <a:ext cx="529889" cy="357146"/>
              <a:chOff x="8323471" y="2494482"/>
              <a:chExt cx="529889" cy="357146"/>
            </a:xfrm>
          </p:grpSpPr>
          <p:sp>
            <p:nvSpPr>
              <p:cNvPr id="63" name="Oval 62"/>
              <p:cNvSpPr/>
              <p:nvPr/>
            </p:nvSpPr>
            <p:spPr bwMode="auto">
              <a:xfrm>
                <a:off x="8323471" y="2494482"/>
                <a:ext cx="529889"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103" name="Picture 102">
                <a:extLst>
                  <a:ext uri="{FF2B5EF4-FFF2-40B4-BE49-F238E27FC236}">
                    <a16:creationId xmlns:a16="http://schemas.microsoft.com/office/drawing/2014/main" id="{7E6568F5-F4A9-422B-804C-DCD72C819CA4}"/>
                  </a:ext>
                </a:extLst>
              </p:cNvPr>
              <p:cNvPicPr>
                <a:picLocks noChangeAspect="1"/>
              </p:cNvPicPr>
              <p:nvPr>
                <p:custDataLst>
                  <p:tags r:id="rId15"/>
                </p:custDataLst>
              </p:nvPr>
            </p:nvPicPr>
            <p:blipFill>
              <a:blip r:embed="rId27" cstate="print">
                <a:extLst>
                  <a:ext uri="{28A0092B-C50C-407E-A947-70E740481C1C}">
                    <a14:useLocalDpi xmlns:a14="http://schemas.microsoft.com/office/drawing/2010/main" val="0"/>
                  </a:ext>
                </a:extLst>
              </a:blip>
              <a:stretch>
                <a:fillRect/>
              </a:stretch>
            </p:blipFill>
            <p:spPr>
              <a:xfrm>
                <a:off x="8430715" y="2536563"/>
                <a:ext cx="370225" cy="258253"/>
              </a:xfrm>
              <a:prstGeom prst="rect">
                <a:avLst/>
              </a:prstGeom>
            </p:spPr>
          </p:pic>
        </p:grpSp>
        <p:cxnSp>
          <p:nvCxnSpPr>
            <p:cNvPr id="79" name="Straight Arrow Connector 78"/>
            <p:cNvCxnSpPr>
              <a:stCxn id="60" idx="4"/>
              <a:endCxn id="61" idx="0"/>
            </p:cNvCxnSpPr>
            <p:nvPr/>
          </p:nvCxnSpPr>
          <p:spPr bwMode="auto">
            <a:xfrm flipH="1">
              <a:off x="6386864" y="2172248"/>
              <a:ext cx="1135161" cy="327549"/>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83" name="Straight Arrow Connector 82"/>
            <p:cNvCxnSpPr>
              <a:stCxn id="60" idx="4"/>
              <a:endCxn id="62" idx="0"/>
            </p:cNvCxnSpPr>
            <p:nvPr/>
          </p:nvCxnSpPr>
          <p:spPr bwMode="auto">
            <a:xfrm flipH="1">
              <a:off x="7226339" y="2172248"/>
              <a:ext cx="295686" cy="32223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85" name="Picture 84"/>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tretch>
              <a:fillRect/>
            </a:stretch>
          </p:blipFill>
          <p:spPr>
            <a:xfrm>
              <a:off x="7825875" y="2661315"/>
              <a:ext cx="194569" cy="23480"/>
            </a:xfrm>
            <a:prstGeom prst="rect">
              <a:avLst/>
            </a:prstGeom>
          </p:spPr>
        </p:pic>
        <p:cxnSp>
          <p:nvCxnSpPr>
            <p:cNvPr id="87" name="Straight Arrow Connector 86"/>
            <p:cNvCxnSpPr>
              <a:stCxn id="60" idx="4"/>
              <a:endCxn id="63" idx="0"/>
            </p:cNvCxnSpPr>
            <p:nvPr/>
          </p:nvCxnSpPr>
          <p:spPr bwMode="auto">
            <a:xfrm>
              <a:off x="7522025" y="2172248"/>
              <a:ext cx="1066391" cy="32223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grpSp>
        <p:nvGrpSpPr>
          <p:cNvPr id="14" name="Group 13"/>
          <p:cNvGrpSpPr/>
          <p:nvPr/>
        </p:nvGrpSpPr>
        <p:grpSpPr>
          <a:xfrm>
            <a:off x="490553" y="2796250"/>
            <a:ext cx="7948010" cy="412473"/>
            <a:chOff x="203287" y="2897400"/>
            <a:chExt cx="7948010" cy="412473"/>
          </a:xfrm>
        </p:grpSpPr>
        <p:sp>
          <p:nvSpPr>
            <p:cNvPr id="9" name="Rounded Rectangle 8"/>
            <p:cNvSpPr/>
            <p:nvPr/>
          </p:nvSpPr>
          <p:spPr bwMode="auto">
            <a:xfrm>
              <a:off x="203287" y="2897400"/>
              <a:ext cx="7811874"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12" name="Group 11"/>
            <p:cNvGrpSpPr/>
            <p:nvPr>
              <p:custDataLst>
                <p:tags r:id="rId7"/>
              </p:custDataLst>
            </p:nvPr>
          </p:nvGrpSpPr>
          <p:grpSpPr>
            <a:xfrm>
              <a:off x="203287" y="2907922"/>
              <a:ext cx="7948010" cy="338554"/>
              <a:chOff x="203287" y="2907922"/>
              <a:chExt cx="7948010" cy="338554"/>
            </a:xfrm>
          </p:grpSpPr>
          <p:sp>
            <p:nvSpPr>
              <p:cNvPr id="54" name="TextBox 53"/>
              <p:cNvSpPr txBox="1"/>
              <p:nvPr/>
            </p:nvSpPr>
            <p:spPr>
              <a:xfrm>
                <a:off x="203287" y="2907922"/>
                <a:ext cx="7948010" cy="338554"/>
              </a:xfrm>
              <a:prstGeom prst="rect">
                <a:avLst/>
              </a:prstGeom>
              <a:noFill/>
            </p:spPr>
            <p:txBody>
              <a:bodyPr wrap="none" rtlCol="0">
                <a:spAutoFit/>
              </a:bodyPr>
              <a:lstStyle/>
              <a:p>
                <a:pPr>
                  <a:spcBef>
                    <a:spcPts val="450"/>
                  </a:spcBef>
                </a:pPr>
                <a:r>
                  <a:rPr lang="en-US" sz="1600" b="1" dirty="0">
                    <a:solidFill>
                      <a:srgbClr val="0070C0"/>
                    </a:solidFill>
                    <a:latin typeface="Arial" panose="020B0604020202020204"/>
                    <a:ea typeface="宋体" charset="-122"/>
                  </a:rPr>
                  <a:t>(as1)</a:t>
                </a:r>
                <a:r>
                  <a:rPr lang="en-US" sz="1600" dirty="0">
                    <a:solidFill>
                      <a:srgbClr val="000000"/>
                    </a:solidFill>
                    <a:latin typeface="Arial" panose="020B0604020202020204"/>
                    <a:ea typeface="宋体" charset="-122"/>
                  </a:rPr>
                  <a:t> Given ground-truth label       , annotator responses                    are independent</a:t>
                </a:r>
              </a:p>
            </p:txBody>
          </p:sp>
          <p:pic>
            <p:nvPicPr>
              <p:cNvPr id="21" name="Picture 20">
                <a:extLst>
                  <a:ext uri="{FF2B5EF4-FFF2-40B4-BE49-F238E27FC236}">
                    <a16:creationId xmlns:a16="http://schemas.microsoft.com/office/drawing/2014/main" id="{DE1DBDB9-0C59-4632-9137-651E45F02F5D}"/>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114905" y="3022878"/>
                <a:ext cx="222559" cy="153002"/>
              </a:xfrm>
              <a:prstGeom prst="rect">
                <a:avLst/>
              </a:prstGeom>
            </p:spPr>
          </p:pic>
          <p:pic>
            <p:nvPicPr>
              <p:cNvPr id="11" name="Picture 10" descr="\documentclass{article}&#10;\usepackage{amsmath,bm,amsfonts}&#10;\DeclareMathOperator{\prob}{Pr}&#10;\newcommand{\Expect}{{\rm I\kern-.3em E}}&#10;\pagestyle{empty}&#10;\begin{document}&#10;&#10;&#10;\begin{equation*}&#10;\{\check{y}_n^{(m)}\}_{m=1}^{M}&#10;\end{equation*}&#10;&#10;\end{document}" title="IguanaTex Bitmap Display"/>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5451598" y="2940530"/>
                <a:ext cx="983906" cy="258039"/>
              </a:xfrm>
              <a:prstGeom prst="rect">
                <a:avLst/>
              </a:prstGeom>
            </p:spPr>
          </p:pic>
        </p:grpSp>
      </p:grpSp>
      <p:pic>
        <p:nvPicPr>
          <p:cNvPr id="24" name="Picture 23" descr="\documentclass{article}&#10;\usepackage{amsmath,bm,amsfonts}&#10;\DeclareMathOperator{\prob}{Pr}&#10;\newcommand{\Expect}{{\rm I\kern-.3em E}}&#10;\pagestyle{empty}&#10;\begin{document}&#10;&#10;&#10;\begin{equation*}&#10;\hat{y}_n = &#10;\underset{{k \in \{1,\ldots, K\}}}{\arg\max}&#10;\prob (y_n=k | \check{\mathcal{Y}})=&#10;\underset{{k \in \{1,\ldots, K\}}}{\arg\max}&#10;\prob\left(\check{y}_n^{(1)} = k_1,\ldots,\check{y}_n^{(M)} = k_M| y_n=k\right)&#10;\prob (y_n=k)&#10;\end{equation*}&#10;\end{document}" title="IguanaTex Bitmap Display">
            <a:extLst>
              <a:ext uri="{FF2B5EF4-FFF2-40B4-BE49-F238E27FC236}">
                <a16:creationId xmlns:a16="http://schemas.microsoft.com/office/drawing/2014/main" id="{4BC50754-89C9-6749-D01B-1706230C2268}"/>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834005" y="2110125"/>
            <a:ext cx="7229051" cy="474511"/>
          </a:xfrm>
          <a:prstGeom prst="rect">
            <a:avLst/>
          </a:prstGeom>
        </p:spPr>
      </p:pic>
      <p:sp>
        <p:nvSpPr>
          <p:cNvPr id="56" name="TextBox 55">
            <a:extLst>
              <a:ext uri="{FF2B5EF4-FFF2-40B4-BE49-F238E27FC236}">
                <a16:creationId xmlns:a16="http://schemas.microsoft.com/office/drawing/2014/main" id="{8EB8C7CE-F9F4-4600-A4FA-7FD87D5E4D20}"/>
              </a:ext>
            </a:extLst>
          </p:cNvPr>
          <p:cNvSpPr txBox="1"/>
          <p:nvPr/>
        </p:nvSpPr>
        <p:spPr>
          <a:xfrm>
            <a:off x="335333" y="1494764"/>
            <a:ext cx="5410777"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Maximum a posteriori (MAP) fusion of annotator labels</a:t>
            </a:r>
          </a:p>
        </p:txBody>
      </p:sp>
      <p:grpSp>
        <p:nvGrpSpPr>
          <p:cNvPr id="16" name="Group 15">
            <a:extLst>
              <a:ext uri="{FF2B5EF4-FFF2-40B4-BE49-F238E27FC236}">
                <a16:creationId xmlns:a16="http://schemas.microsoft.com/office/drawing/2014/main" id="{2C311A81-1F61-51C5-4F01-147175A2F12F}"/>
              </a:ext>
            </a:extLst>
          </p:cNvPr>
          <p:cNvGrpSpPr/>
          <p:nvPr/>
        </p:nvGrpSpPr>
        <p:grpSpPr>
          <a:xfrm>
            <a:off x="226985" y="4103258"/>
            <a:ext cx="6425522" cy="712686"/>
            <a:chOff x="55331" y="3909885"/>
            <a:chExt cx="6425522" cy="712686"/>
          </a:xfrm>
        </p:grpSpPr>
        <p:sp>
          <p:nvSpPr>
            <p:cNvPr id="72" name="Rounded Rectangle 22 2">
              <a:extLst>
                <a:ext uri="{FF2B5EF4-FFF2-40B4-BE49-F238E27FC236}">
                  <a16:creationId xmlns:a16="http://schemas.microsoft.com/office/drawing/2014/main" id="{8A3BFF3F-DC51-4E2E-9438-8B24B2D7F0F0}"/>
                </a:ext>
              </a:extLst>
            </p:cNvPr>
            <p:cNvSpPr/>
            <p:nvPr/>
          </p:nvSpPr>
          <p:spPr bwMode="auto">
            <a:xfrm>
              <a:off x="55331" y="3909885"/>
              <a:ext cx="6425522" cy="712686"/>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15" name="Picture 14" descr="\documentclass{article}&#10;\usepackage{amsmath,bm,amsfonts}&#10;\DeclareMathOperator{\prob}{Pr}&#10;\newcommand{\Expect}{{\rm I\kern-.3em E}}&#10;\pagestyle{empty}&#10;\begin{document}&#10;&#10;&#10;\begin{equation*}&#10;\hat{y}_n =  \underset{{k\in\{1,\ldots,K\}}}{\arg\max} \log\prob(y_n = k) + \sum_{m=1}^{M}\sum_{k'=1}^{K}\log\prob\left(\check{y}_n^{(m)}=k' | y_n = k\right)\mathbb{I}[\check{y}_n^{(m)} = k'] \quad\end{equation*}&#10;&#10;\end{document}" title="IguanaTex Bitmap Display">
              <a:extLst>
                <a:ext uri="{FF2B5EF4-FFF2-40B4-BE49-F238E27FC236}">
                  <a16:creationId xmlns:a16="http://schemas.microsoft.com/office/drawing/2014/main" id="{7845508E-5B6D-7215-4AE3-9D52B25F4381}"/>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153071" y="3979561"/>
              <a:ext cx="6203701" cy="604752"/>
            </a:xfrm>
            <a:prstGeom prst="rect">
              <a:avLst/>
            </a:prstGeom>
          </p:spPr>
        </p:pic>
      </p:grpSp>
      <p:pic>
        <p:nvPicPr>
          <p:cNvPr id="6" name="Picture 5" descr="\documentclass{article}&#10;\usepackage{amsmath,bm,amsfonts}&#10;\DeclareMathOperator{\prob}{Pr}&#10;\newcommand{\Expect}{{\rm I\kern-.3em E}}&#10;\pagestyle{empty}&#10;\begin{document}&#10;&#10;&#10;\begin{equation*}&#10;\check{\mathcal{Y}}&#10;\end{equation*}&#10;&#10;\end{document}" title="IguanaTex Bitmap Display">
            <a:extLst>
              <a:ext uri="{FF2B5EF4-FFF2-40B4-BE49-F238E27FC236}">
                <a16:creationId xmlns:a16="http://schemas.microsoft.com/office/drawing/2014/main" id="{A80733D9-D3F1-B35E-4CEC-1A0E5AC5914F}"/>
              </a:ext>
            </a:extLst>
          </p:cNvPr>
          <p:cNvPicPr>
            <a:picLocks noChangeAspect="1"/>
          </p:cNvPicPr>
          <p:nvPr>
            <p:custDataLst>
              <p:tags r:id="rId4"/>
            </p:custDataLst>
          </p:nvPr>
        </p:nvPicPr>
        <p:blipFill>
          <a:blip r:embed="rId32" cstate="print">
            <a:extLst>
              <a:ext uri="{28A0092B-C50C-407E-A947-70E740481C1C}">
                <a14:useLocalDpi xmlns:a14="http://schemas.microsoft.com/office/drawing/2010/main" val="0"/>
              </a:ext>
            </a:extLst>
          </a:blip>
          <a:stretch>
            <a:fillRect/>
          </a:stretch>
        </p:blipFill>
        <p:spPr>
          <a:xfrm>
            <a:off x="5699725" y="1518204"/>
            <a:ext cx="152512" cy="227431"/>
          </a:xfrm>
          <a:prstGeom prst="rect">
            <a:avLst/>
          </a:prstGeom>
        </p:spPr>
      </p:pic>
      <p:grpSp>
        <p:nvGrpSpPr>
          <p:cNvPr id="17" name="Group 16">
            <a:extLst>
              <a:ext uri="{FF2B5EF4-FFF2-40B4-BE49-F238E27FC236}">
                <a16:creationId xmlns:a16="http://schemas.microsoft.com/office/drawing/2014/main" id="{5FCCF82D-25B5-7EA5-D12C-BADD84D874FE}"/>
              </a:ext>
            </a:extLst>
          </p:cNvPr>
          <p:cNvGrpSpPr/>
          <p:nvPr/>
        </p:nvGrpSpPr>
        <p:grpSpPr>
          <a:xfrm>
            <a:off x="2855262" y="5110446"/>
            <a:ext cx="5961738" cy="924122"/>
            <a:chOff x="2211243" y="1779414"/>
            <a:chExt cx="8068798" cy="1232162"/>
          </a:xfrm>
          <a:gradFill flip="none" rotWithShape="1">
            <a:gsLst>
              <a:gs pos="0">
                <a:srgbClr val="59CBFB">
                  <a:shade val="30000"/>
                  <a:satMod val="115000"/>
                </a:srgbClr>
              </a:gs>
              <a:gs pos="50000">
                <a:srgbClr val="59CBFB">
                  <a:shade val="67500"/>
                  <a:satMod val="115000"/>
                </a:srgbClr>
              </a:gs>
              <a:gs pos="100000">
                <a:srgbClr val="59CBFB">
                  <a:shade val="100000"/>
                  <a:satMod val="115000"/>
                </a:srgbClr>
              </a:gs>
            </a:gsLst>
            <a:lin ang="16200000" scaled="1"/>
            <a:tileRect/>
          </a:gradFill>
        </p:grpSpPr>
        <p:sp>
          <p:nvSpPr>
            <p:cNvPr id="18" name="Rounded Rectangle 23">
              <a:extLst>
                <a:ext uri="{FF2B5EF4-FFF2-40B4-BE49-F238E27FC236}">
                  <a16:creationId xmlns:a16="http://schemas.microsoft.com/office/drawing/2014/main" id="{3FE3618E-D5EF-25B3-D51B-EEB90A54BB8F}"/>
                </a:ext>
              </a:extLst>
            </p:cNvPr>
            <p:cNvSpPr/>
            <p:nvPr/>
          </p:nvSpPr>
          <p:spPr bwMode="auto">
            <a:xfrm>
              <a:off x="2211243" y="1779415"/>
              <a:ext cx="6759063" cy="1232161"/>
            </a:xfrm>
            <a:prstGeom prst="roundRect">
              <a:avLst/>
            </a:prstGeom>
            <a:solidFill>
              <a:srgbClr val="C6EEFE"/>
            </a:solidFill>
            <a:ln w="190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US" sz="1350">
                <a:solidFill>
                  <a:srgbClr val="000000"/>
                </a:solidFill>
                <a:latin typeface="cmbx10" charset="0"/>
                <a:ea typeface="ＭＳ Ｐゴシック" charset="0"/>
              </a:endParaRPr>
            </a:p>
          </p:txBody>
        </p:sp>
        <p:grpSp>
          <p:nvGrpSpPr>
            <p:cNvPr id="19" name="Group 18">
              <a:extLst>
                <a:ext uri="{FF2B5EF4-FFF2-40B4-BE49-F238E27FC236}">
                  <a16:creationId xmlns:a16="http://schemas.microsoft.com/office/drawing/2014/main" id="{0E744F1F-A63A-151E-F974-1F7E9305F2EE}"/>
                </a:ext>
              </a:extLst>
            </p:cNvPr>
            <p:cNvGrpSpPr/>
            <p:nvPr/>
          </p:nvGrpSpPr>
          <p:grpSpPr>
            <a:xfrm>
              <a:off x="2258723" y="1779414"/>
              <a:ext cx="8021318" cy="1129652"/>
              <a:chOff x="2258723" y="1779414"/>
              <a:chExt cx="8021318" cy="1129652"/>
            </a:xfrm>
            <a:grpFill/>
          </p:grpSpPr>
          <p:sp>
            <p:nvSpPr>
              <p:cNvPr id="20" name="TextBox 19">
                <a:extLst>
                  <a:ext uri="{FF2B5EF4-FFF2-40B4-BE49-F238E27FC236}">
                    <a16:creationId xmlns:a16="http://schemas.microsoft.com/office/drawing/2014/main" id="{5FC35029-29AE-A414-A85A-0ED6F23CF453}"/>
                  </a:ext>
                </a:extLst>
              </p:cNvPr>
              <p:cNvSpPr txBox="1"/>
              <p:nvPr/>
            </p:nvSpPr>
            <p:spPr>
              <a:xfrm>
                <a:off x="2258723" y="1779414"/>
                <a:ext cx="8021318" cy="697627"/>
              </a:xfrm>
              <a:prstGeom prst="rect">
                <a:avLst/>
              </a:prstGeom>
              <a:noFill/>
            </p:spPr>
            <p:txBody>
              <a:bodyPr wrap="square" rtlCol="0">
                <a:spAutoFit/>
              </a:bodyPr>
              <a:lstStyle/>
              <a:p>
                <a:pPr defTabSz="685800">
                  <a:spcBef>
                    <a:spcPts val="450"/>
                  </a:spcBef>
                  <a:buClr>
                    <a:srgbClr val="000099"/>
                  </a:buClr>
                  <a:defRPr/>
                </a:pPr>
                <a:r>
                  <a:rPr lang="en-US" sz="1400" b="1" dirty="0">
                    <a:solidFill>
                      <a:srgbClr val="0000FF"/>
                    </a:solidFill>
                    <a:latin typeface="Arial" panose="020B0604020202020204"/>
                    <a:ea typeface="宋体" charset="-122"/>
                  </a:rPr>
                  <a:t>Theorem.</a:t>
                </a:r>
                <a:r>
                  <a:rPr lang="en-US" sz="1400" dirty="0">
                    <a:solidFill>
                      <a:srgbClr val="000000"/>
                    </a:solidFill>
                    <a:latin typeface="Arial" panose="020B0604020202020204"/>
                    <a:ea typeface="宋体" charset="-122"/>
                  </a:rPr>
                  <a:t> Under </a:t>
                </a:r>
                <a:r>
                  <a:rPr lang="en-US" sz="1400" b="1" dirty="0">
                    <a:solidFill>
                      <a:srgbClr val="0070C0"/>
                    </a:solidFill>
                    <a:latin typeface="Arial" panose="020B0604020202020204"/>
                    <a:ea typeface="宋体" charset="-122"/>
                  </a:rPr>
                  <a:t>(as1)</a:t>
                </a:r>
                <a:r>
                  <a:rPr lang="en-US" sz="1400" dirty="0">
                    <a:solidFill>
                      <a:srgbClr val="000000"/>
                    </a:solidFill>
                    <a:latin typeface="Arial" panose="020B0604020202020204"/>
                    <a:ea typeface="宋体" charset="-122"/>
                  </a:rPr>
                  <a:t> there are constants </a:t>
                </a:r>
                <a:r>
                  <a:rPr lang="el-GR" sz="1400" dirty="0">
                    <a:solidFill>
                      <a:srgbClr val="000000"/>
                    </a:solidFill>
                    <a:latin typeface="Arial" panose="020B0604020202020204"/>
                    <a:ea typeface="宋体" charset="-122"/>
                  </a:rPr>
                  <a:t>α,β &gt;</a:t>
                </a:r>
                <a:r>
                  <a:rPr lang="en-US" sz="1400" dirty="0">
                    <a:solidFill>
                      <a:srgbClr val="000000"/>
                    </a:solidFill>
                    <a:latin typeface="Arial" panose="020B0604020202020204"/>
                    <a:ea typeface="宋体" charset="-122"/>
                  </a:rPr>
                  <a:t> 0 so that </a:t>
                </a:r>
                <a:br>
                  <a:rPr lang="en-US" sz="1400" dirty="0">
                    <a:solidFill>
                      <a:srgbClr val="000000"/>
                    </a:solidFill>
                    <a:latin typeface="Arial" panose="020B0604020202020204"/>
                    <a:ea typeface="宋体" charset="-122"/>
                  </a:rPr>
                </a:br>
                <a:r>
                  <a:rPr lang="en-US" sz="1400" dirty="0">
                    <a:solidFill>
                      <a:srgbClr val="000000"/>
                    </a:solidFill>
                    <a:latin typeface="Arial" panose="020B0604020202020204"/>
                    <a:ea typeface="宋体" charset="-122"/>
                  </a:rPr>
                  <a:t>                  the error probability of the MAP classifier satisfies</a:t>
                </a:r>
              </a:p>
            </p:txBody>
          </p:sp>
          <p:pic>
            <p:nvPicPr>
              <p:cNvPr id="22" name="Picture 21">
                <a:extLst>
                  <a:ext uri="{FF2B5EF4-FFF2-40B4-BE49-F238E27FC236}">
                    <a16:creationId xmlns:a16="http://schemas.microsoft.com/office/drawing/2014/main" id="{0BBB43CC-1B37-3930-A4D3-03E7975064F4}"/>
                  </a:ext>
                </a:extLst>
              </p:cNvPr>
              <p:cNvPicPr>
                <a:picLocks noChangeAspect="1"/>
              </p:cNvPicPr>
              <p:nvPr>
                <p:custDataLst>
                  <p:tags r:id="rId5"/>
                </p:custDataLst>
              </p:nvPr>
            </p:nvPicPr>
            <p:blipFill>
              <a:blip r:embed="rId33" cstate="print">
                <a:extLst>
                  <a:ext uri="{28A0092B-C50C-407E-A947-70E740481C1C}">
                    <a14:useLocalDpi xmlns:a14="http://schemas.microsoft.com/office/drawing/2010/main" val="0"/>
                  </a:ext>
                </a:extLst>
              </a:blip>
              <a:stretch>
                <a:fillRect/>
              </a:stretch>
            </p:blipFill>
            <p:spPr>
              <a:xfrm>
                <a:off x="4878295" y="2483001"/>
                <a:ext cx="2180874" cy="426065"/>
              </a:xfrm>
              <a:prstGeom prst="rect">
                <a:avLst/>
              </a:prstGeom>
              <a:noFill/>
            </p:spPr>
          </p:pic>
        </p:grpSp>
      </p:grpSp>
      <p:sp>
        <p:nvSpPr>
          <p:cNvPr id="23" name="TextBox 22">
            <a:extLst>
              <a:ext uri="{FF2B5EF4-FFF2-40B4-BE49-F238E27FC236}">
                <a16:creationId xmlns:a16="http://schemas.microsoft.com/office/drawing/2014/main" id="{18007432-FB66-305F-5125-C350DDB8331F}"/>
              </a:ext>
            </a:extLst>
          </p:cNvPr>
          <p:cNvSpPr txBox="1"/>
          <p:nvPr/>
        </p:nvSpPr>
        <p:spPr>
          <a:xfrm>
            <a:off x="490553" y="5428034"/>
            <a:ext cx="163410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Performance</a:t>
            </a:r>
          </a:p>
        </p:txBody>
      </p:sp>
    </p:spTree>
    <p:custDataLst>
      <p:tags r:id="rId1"/>
    </p:custDataLst>
    <p:extLst>
      <p:ext uri="{BB962C8B-B14F-4D97-AF65-F5344CB8AC3E}">
        <p14:creationId xmlns:p14="http://schemas.microsoft.com/office/powerpoint/2010/main" val="355965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D3C1A-6965-AAED-3FEF-F2605CECD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A542D-80E5-F0F2-4EFC-EF87AFA49597}"/>
              </a:ext>
            </a:extLst>
          </p:cNvPr>
          <p:cNvSpPr>
            <a:spLocks noGrp="1"/>
          </p:cNvSpPr>
          <p:nvPr>
            <p:ph type="title"/>
          </p:nvPr>
        </p:nvSpPr>
        <p:spPr>
          <a:xfrm>
            <a:off x="114300" y="148082"/>
            <a:ext cx="9029700" cy="529265"/>
          </a:xfrm>
        </p:spPr>
        <p:txBody>
          <a:bodyPr/>
          <a:lstStyle/>
          <a:p>
            <a:r>
              <a:rPr lang="en-US" sz="2800" dirty="0"/>
              <a:t>Parametric model</a:t>
            </a:r>
          </a:p>
        </p:txBody>
      </p:sp>
      <p:sp>
        <p:nvSpPr>
          <p:cNvPr id="5" name="Slide Number Placeholder 4">
            <a:extLst>
              <a:ext uri="{FF2B5EF4-FFF2-40B4-BE49-F238E27FC236}">
                <a16:creationId xmlns:a16="http://schemas.microsoft.com/office/drawing/2014/main" id="{AC64F067-1244-D8E7-B916-F07898D4700A}"/>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16</a:t>
            </a:fld>
            <a:endParaRPr lang="en-US">
              <a:solidFill>
                <a:srgbClr val="000000"/>
              </a:solidFill>
              <a:ea typeface="ＭＳ Ｐゴシック"/>
            </a:endParaRPr>
          </a:p>
        </p:txBody>
      </p:sp>
      <p:pic>
        <p:nvPicPr>
          <p:cNvPr id="31" name="Picture 30" descr="\documentclass{article}&#10;\usepackage{amsmath,bm,amsfonts}&#10;\DeclareMathOperator{\prob}{Pr}&#10;\newcommand{\Expect}{{\rm I\kern-.3em E}}&#10;\pagestyle{empty}&#10;\begin{document}&#10;&#10;&#10;\begin{equation*}&#10;{\bm A}_m&#10;%:= [\bm{h}_1^{(m)},\ldots,\bm{h}_K^{(m)}]&#10;\in\mathbb{R}^{K\times K}, \; \; m=1,\ldots,M&#10;\end{equation*}&#10;&#10;\end{document}" title="IguanaTex Bitmap Display">
            <a:extLst>
              <a:ext uri="{FF2B5EF4-FFF2-40B4-BE49-F238E27FC236}">
                <a16:creationId xmlns:a16="http://schemas.microsoft.com/office/drawing/2014/main" id="{7590F504-C397-A0CD-9E63-203E65244726}"/>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859881" y="1508846"/>
            <a:ext cx="2495787" cy="214231"/>
          </a:xfrm>
          <a:prstGeom prst="rect">
            <a:avLst/>
          </a:prstGeom>
        </p:spPr>
      </p:pic>
      <p:grpSp>
        <p:nvGrpSpPr>
          <p:cNvPr id="9" name="Group 8">
            <a:extLst>
              <a:ext uri="{FF2B5EF4-FFF2-40B4-BE49-F238E27FC236}">
                <a16:creationId xmlns:a16="http://schemas.microsoft.com/office/drawing/2014/main" id="{00B388FB-E7B3-DDFB-1958-70C5F0304C54}"/>
              </a:ext>
            </a:extLst>
          </p:cNvPr>
          <p:cNvGrpSpPr/>
          <p:nvPr/>
        </p:nvGrpSpPr>
        <p:grpSpPr>
          <a:xfrm>
            <a:off x="331774" y="5021444"/>
            <a:ext cx="7798377" cy="338554"/>
            <a:chOff x="331774" y="5021444"/>
            <a:chExt cx="7798377" cy="338554"/>
          </a:xfrm>
        </p:grpSpPr>
        <p:sp>
          <p:nvSpPr>
            <p:cNvPr id="52" name="TextBox 51">
              <a:extLst>
                <a:ext uri="{FF2B5EF4-FFF2-40B4-BE49-F238E27FC236}">
                  <a16:creationId xmlns:a16="http://schemas.microsoft.com/office/drawing/2014/main" id="{922E8A5F-2FEF-83B3-6F74-3184F0F2E71E}"/>
                </a:ext>
              </a:extLst>
            </p:cNvPr>
            <p:cNvSpPr txBox="1"/>
            <p:nvPr/>
          </p:nvSpPr>
          <p:spPr>
            <a:xfrm>
              <a:off x="331774" y="5021444"/>
              <a:ext cx="7646645"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Model parameters                         must be estimated from annotator responses</a:t>
              </a:r>
              <a:endParaRPr lang="en-US" sz="1600" dirty="0">
                <a:solidFill>
                  <a:srgbClr val="FF0000"/>
                </a:solidFill>
                <a:latin typeface="Arial" panose="020B0604020202020204"/>
                <a:ea typeface="宋体" charset="-122"/>
              </a:endParaRPr>
            </a:p>
          </p:txBody>
        </p:sp>
        <p:pic>
          <p:nvPicPr>
            <p:cNvPr id="38" name="Picture 37" descr="\documentclass{article}&#10;\usepackage{amsmath,bm,amsfonts}&#10;\usepackage{xcolor}&#10;\DeclareMathOperator{\prob}{Pr}&#10;\newcommand{\Expect}{{\rm I\kern-.3em E}}&#10;\pagestyle{empty}&#10;\begin{document}&#10;&#10;&#10;\begin{equation*}&#10; \{{\bm A}_m\}_{m=1}^{M}, \bm{d}&#10;\end{equation*}&#10;&#10;\end{document}" title="IguanaTex Bitmap Display">
              <a:extLst>
                <a:ext uri="{FF2B5EF4-FFF2-40B4-BE49-F238E27FC236}">
                  <a16:creationId xmlns:a16="http://schemas.microsoft.com/office/drawing/2014/main" id="{DE283C38-AF4E-1B84-76B1-F6BF69DBE2A4}"/>
                </a:ext>
              </a:extLst>
            </p:cNvPr>
            <p:cNvPicPr>
              <a:picLocks noChangeAspect="1"/>
            </p:cNvPicPr>
            <p:nvPr>
              <p:custDataLst>
                <p:tags r:id="rId14"/>
              </p:custDataLst>
            </p:nvPr>
          </p:nvPicPr>
          <p:blipFill>
            <a:blip r:embed="rId19" cstate="print">
              <a:extLst>
                <a:ext uri="{28A0092B-C50C-407E-A947-70E740481C1C}">
                  <a14:useLocalDpi xmlns:a14="http://schemas.microsoft.com/office/drawing/2010/main" val="0"/>
                </a:ext>
              </a:extLst>
            </a:blip>
            <a:stretch>
              <a:fillRect/>
            </a:stretch>
          </p:blipFill>
          <p:spPr>
            <a:xfrm>
              <a:off x="2455211" y="5038346"/>
              <a:ext cx="1203202" cy="255714"/>
            </a:xfrm>
            <a:prstGeom prst="rect">
              <a:avLst/>
            </a:prstGeom>
          </p:spPr>
        </p:pic>
        <p:pic>
          <p:nvPicPr>
            <p:cNvPr id="7" name="Picture 6" descr="\documentclass{article}&#10;\usepackage{amsmath,bm,amsfonts}&#10;\usepackage{xcolor}&#10;\DeclareMathOperator{\prob}{Pr}&#10;\newcommand{\Expect}{{\rm I\kern-.3em E}}&#10;\pagestyle{empty}&#10;\begin{document}&#10;&#10;&#10;\begin{equation*}&#10; \check{\mathcal{Y}}&#10;\end{equation*}&#10;&#10;\end{document}" title="IguanaTex Bitmap Display">
              <a:extLst>
                <a:ext uri="{FF2B5EF4-FFF2-40B4-BE49-F238E27FC236}">
                  <a16:creationId xmlns:a16="http://schemas.microsoft.com/office/drawing/2014/main" id="{E5C1A9D5-EB7A-3F80-43F5-E304ED276581}"/>
                </a:ext>
              </a:extLst>
            </p:cNvPr>
            <p:cNvPicPr>
              <a:picLocks noChangeAspect="1"/>
            </p:cNvPicPr>
            <p:nvPr>
              <p:custDataLst>
                <p:tags r:id="rId15"/>
              </p:custDataLst>
            </p:nvPr>
          </p:nvPicPr>
          <p:blipFill>
            <a:blip r:embed="rId20" cstate="print">
              <a:extLst>
                <a:ext uri="{28A0092B-C50C-407E-A947-70E740481C1C}">
                  <a14:useLocalDpi xmlns:a14="http://schemas.microsoft.com/office/drawing/2010/main" val="0"/>
                </a:ext>
              </a:extLst>
            </a:blip>
            <a:stretch>
              <a:fillRect/>
            </a:stretch>
          </p:blipFill>
          <p:spPr>
            <a:xfrm>
              <a:off x="7976723" y="5066822"/>
              <a:ext cx="153428" cy="228797"/>
            </a:xfrm>
            <a:prstGeom prst="rect">
              <a:avLst/>
            </a:prstGeom>
          </p:spPr>
        </p:pic>
      </p:grpSp>
      <p:pic>
        <p:nvPicPr>
          <p:cNvPr id="29" name="Picture 28" descr="\documentclass{article}&#10;\usepackage{amsmath,bm,amsfonts}&#10;\DeclareMathOperator{\prob}{Pr}&#10;\newcommand{\Expect}{{\rm I\kern-.3em E}}&#10;\pagestyle{empty}&#10;\begin{document}&#10;&#10;&#10;\begin{equation*}&#10;{\bm A}_m (k',k) := \prob\left(\check{y}_n^{(m)} = k'|y_n = k  \right) &#10;\end{equation*}&#10;&#10;\end{document}" title="IguanaTex Bitmap Display">
            <a:extLst>
              <a:ext uri="{FF2B5EF4-FFF2-40B4-BE49-F238E27FC236}">
                <a16:creationId xmlns:a16="http://schemas.microsoft.com/office/drawing/2014/main" id="{44DDAE35-A164-8E4D-1B8B-84DAF16C2B5D}"/>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5168959" y="857092"/>
            <a:ext cx="3404331" cy="399959"/>
          </a:xfrm>
          <a:prstGeom prst="rect">
            <a:avLst/>
          </a:prstGeom>
        </p:spPr>
      </p:pic>
      <p:sp>
        <p:nvSpPr>
          <p:cNvPr id="8" name="TextBox 7">
            <a:extLst>
              <a:ext uri="{FF2B5EF4-FFF2-40B4-BE49-F238E27FC236}">
                <a16:creationId xmlns:a16="http://schemas.microsoft.com/office/drawing/2014/main" id="{4A84CDBA-6246-5FDA-EB53-3F6859DF1B9F}"/>
              </a:ext>
            </a:extLst>
          </p:cNvPr>
          <p:cNvSpPr txBox="1"/>
          <p:nvPr/>
        </p:nvSpPr>
        <p:spPr>
          <a:xfrm>
            <a:off x="331774" y="897237"/>
            <a:ext cx="497552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q"/>
            </a:pPr>
            <a:r>
              <a:rPr lang="en-US" sz="1600" dirty="0">
                <a:ea typeface="宋体" charset="-122"/>
              </a:rPr>
              <a:t>MAP classifier needs                                      and </a:t>
            </a:r>
          </a:p>
        </p:txBody>
      </p:sp>
      <p:sp>
        <p:nvSpPr>
          <p:cNvPr id="12" name="TextBox 11">
            <a:extLst>
              <a:ext uri="{FF2B5EF4-FFF2-40B4-BE49-F238E27FC236}">
                <a16:creationId xmlns:a16="http://schemas.microsoft.com/office/drawing/2014/main" id="{CA2C80F1-1743-69BA-42E8-E4805EA3DFC4}"/>
              </a:ext>
            </a:extLst>
          </p:cNvPr>
          <p:cNvSpPr txBox="1"/>
          <p:nvPr/>
        </p:nvSpPr>
        <p:spPr>
          <a:xfrm>
            <a:off x="614996" y="1440434"/>
            <a:ext cx="2228495"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Confusion matrices</a:t>
            </a:r>
          </a:p>
        </p:txBody>
      </p:sp>
      <p:pic>
        <p:nvPicPr>
          <p:cNvPr id="25" name="Picture 24" descr="\documentclass{article}&#10;\usepackage{amsmath,bm,amsfonts}&#10;\DeclareMathOperator{\prob}{Pr}&#10;\newcommand{\Expect}{{\rm I\kern-.3em E}}&#10;\pagestyle{empty}&#10;\begin{document}&#10;&#10;&#10;\begin{equation*}&#10;{\bm d}(k) := \prob(y_n=k)&#10;\end{equation*}&#10;&#10;\end{document}" title="IguanaTex Bitmap Display">
            <a:extLst>
              <a:ext uri="{FF2B5EF4-FFF2-40B4-BE49-F238E27FC236}">
                <a16:creationId xmlns:a16="http://schemas.microsoft.com/office/drawing/2014/main" id="{E6BE0C66-7E92-9E54-E932-2607A2EB7813}"/>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2835602" y="953345"/>
            <a:ext cx="1796908" cy="220975"/>
          </a:xfrm>
          <a:prstGeom prst="rect">
            <a:avLst/>
          </a:prstGeom>
        </p:spPr>
      </p:pic>
      <p:pic>
        <p:nvPicPr>
          <p:cNvPr id="33" name="Picture 32" descr="\documentclass{article}&#10;\usepackage{amsmath,bm,amsfonts}&#10;\DeclareMathOperator{\prob}{Pr}&#10;\newcommand{\Expect}{{\rm I\kern-.3em E}}&#10;\pagestyle{empty}&#10;\begin{document}&#10;&#10;&#10;\begin{equation*}&#10;{\bm A}_m:= [{\bm a}_{m,1},\ldots,{\bm a}_{m,K}]&#10;\end{equation*}&#10;&#10;\end{document}" title="IguanaTex Bitmap Display">
            <a:extLst>
              <a:ext uri="{FF2B5EF4-FFF2-40B4-BE49-F238E27FC236}">
                <a16:creationId xmlns:a16="http://schemas.microsoft.com/office/drawing/2014/main" id="{B48C685C-53D6-7399-9BD9-BD7BAA5CAA28}"/>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099723" y="1529796"/>
            <a:ext cx="2023288" cy="205900"/>
          </a:xfrm>
          <a:prstGeom prst="rect">
            <a:avLst/>
          </a:prstGeom>
        </p:spPr>
      </p:pic>
      <p:graphicFrame>
        <p:nvGraphicFramePr>
          <p:cNvPr id="39" name="Table 38">
            <a:extLst>
              <a:ext uri="{FF2B5EF4-FFF2-40B4-BE49-F238E27FC236}">
                <a16:creationId xmlns:a16="http://schemas.microsoft.com/office/drawing/2014/main" id="{0A0AE765-7C0A-AC53-947D-29C137175E32}"/>
              </a:ext>
            </a:extLst>
          </p:cNvPr>
          <p:cNvGraphicFramePr>
            <a:graphicFrameLocks noGrp="1"/>
          </p:cNvGraphicFramePr>
          <p:nvPr>
            <p:extLst>
              <p:ext uri="{D42A27DB-BD31-4B8C-83A1-F6EECF244321}">
                <p14:modId xmlns:p14="http://schemas.microsoft.com/office/powerpoint/2010/main" val="3095362294"/>
              </p:ext>
            </p:extLst>
          </p:nvPr>
        </p:nvGraphicFramePr>
        <p:xfrm>
          <a:off x="3293805" y="2555926"/>
          <a:ext cx="2413333" cy="1876031"/>
        </p:xfrm>
        <a:graphic>
          <a:graphicData uri="http://schemas.openxmlformats.org/drawingml/2006/table">
            <a:tbl>
              <a:tblPr firstRow="1" bandRow="1">
                <a:tableStyleId>{5C22544A-7EE6-4342-B048-85BDC9FD1C3A}</a:tableStyleId>
              </a:tblPr>
              <a:tblGrid>
                <a:gridCol w="807426">
                  <a:extLst>
                    <a:ext uri="{9D8B030D-6E8A-4147-A177-3AD203B41FA5}">
                      <a16:colId xmlns:a16="http://schemas.microsoft.com/office/drawing/2014/main" val="3517184559"/>
                    </a:ext>
                  </a:extLst>
                </a:gridCol>
                <a:gridCol w="807426">
                  <a:extLst>
                    <a:ext uri="{9D8B030D-6E8A-4147-A177-3AD203B41FA5}">
                      <a16:colId xmlns:a16="http://schemas.microsoft.com/office/drawing/2014/main" val="3902410975"/>
                    </a:ext>
                  </a:extLst>
                </a:gridCol>
                <a:gridCol w="798481">
                  <a:extLst>
                    <a:ext uri="{9D8B030D-6E8A-4147-A177-3AD203B41FA5}">
                      <a16:colId xmlns:a16="http://schemas.microsoft.com/office/drawing/2014/main" val="1114900114"/>
                    </a:ext>
                  </a:extLst>
                </a:gridCol>
              </a:tblGrid>
              <a:tr h="623278">
                <a:tc>
                  <a:txBody>
                    <a:bodyPr/>
                    <a:lstStyle/>
                    <a:p>
                      <a:pPr algn="ctr"/>
                      <a:endParaRPr lang="en-US" sz="1200" b="1" dirty="0">
                        <a:solidFill>
                          <a:schemeClr val="accent6">
                            <a:lumMod val="50000"/>
                          </a:schemeClr>
                        </a:solidFill>
                      </a:endParaRPr>
                    </a:p>
                    <a:p>
                      <a:pPr algn="ctr"/>
                      <a:r>
                        <a:rPr lang="en-US" sz="1200" b="1" dirty="0">
                          <a:solidFill>
                            <a:srgbClr val="00B050"/>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1" dirty="0">
                        <a:solidFill>
                          <a:schemeClr val="accent6">
                            <a:lumMod val="50000"/>
                          </a:schemeClr>
                        </a:solidFill>
                      </a:endParaRPr>
                    </a:p>
                    <a:p>
                      <a:pPr algn="ctr"/>
                      <a:r>
                        <a:rPr lang="en-US" sz="1200" b="1" dirty="0">
                          <a:solidFill>
                            <a:srgbClr val="FF0000"/>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lumMod val="50000"/>
                          </a:schemeClr>
                        </a:solidFill>
                      </a:endParaRPr>
                    </a:p>
                    <a:p>
                      <a:pPr algn="ctr"/>
                      <a:r>
                        <a:rPr lang="en-US" sz="1200" b="1" dirty="0">
                          <a:solidFill>
                            <a:srgbClr val="FF0000"/>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2132836"/>
                  </a:ext>
                </a:extLst>
              </a:tr>
              <a:tr h="659520">
                <a:tc>
                  <a:txBody>
                    <a:bodyPr/>
                    <a:lstStyle/>
                    <a:p>
                      <a:pPr algn="ctr"/>
                      <a:endParaRPr lang="en-US" sz="1200" b="1" dirty="0">
                        <a:solidFill>
                          <a:schemeClr val="accent6">
                            <a:lumMod val="50000"/>
                          </a:schemeClr>
                        </a:solidFill>
                      </a:endParaRPr>
                    </a:p>
                    <a:p>
                      <a:pPr algn="ctr"/>
                      <a:r>
                        <a:rPr lang="en-US" sz="1200" b="1"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1" dirty="0">
                        <a:solidFill>
                          <a:schemeClr val="accent6">
                            <a:lumMod val="50000"/>
                          </a:schemeClr>
                        </a:solidFill>
                      </a:endParaRPr>
                    </a:p>
                    <a:p>
                      <a:pPr algn="ctr"/>
                      <a:r>
                        <a:rPr lang="en-US" sz="1200" b="1" dirty="0">
                          <a:solidFill>
                            <a:srgbClr val="00B050"/>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lumMod val="50000"/>
                          </a:schemeClr>
                        </a:solidFill>
                      </a:endParaRPr>
                    </a:p>
                    <a:p>
                      <a:pPr algn="ctr"/>
                      <a:r>
                        <a:rPr lang="en-US" sz="1200" b="1"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301961"/>
                  </a:ext>
                </a:extLst>
              </a:tr>
              <a:tr h="593233">
                <a:tc>
                  <a:txBody>
                    <a:bodyPr/>
                    <a:lstStyle/>
                    <a:p>
                      <a:pPr algn="ctr"/>
                      <a:endParaRPr lang="en-US" sz="1200" b="1" dirty="0">
                        <a:solidFill>
                          <a:schemeClr val="accent6">
                            <a:lumMod val="50000"/>
                          </a:schemeClr>
                        </a:solidFill>
                      </a:endParaRPr>
                    </a:p>
                    <a:p>
                      <a:pPr algn="ctr"/>
                      <a:r>
                        <a:rPr lang="en-US" sz="1200" b="1"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lumMod val="50000"/>
                          </a:schemeClr>
                        </a:solidFill>
                      </a:endParaRPr>
                    </a:p>
                    <a:p>
                      <a:pPr algn="ctr"/>
                      <a:r>
                        <a:rPr lang="en-US" sz="1200" b="1" dirty="0">
                          <a:solidFill>
                            <a:srgbClr val="FF0000"/>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1" dirty="0">
                        <a:solidFill>
                          <a:schemeClr val="accent6">
                            <a:lumMod val="50000"/>
                          </a:schemeClr>
                        </a:solidFill>
                      </a:endParaRPr>
                    </a:p>
                    <a:p>
                      <a:pPr algn="ctr"/>
                      <a:r>
                        <a:rPr lang="en-US" sz="1200" b="1" dirty="0">
                          <a:solidFill>
                            <a:srgbClr val="00B050"/>
                          </a:solidFill>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1590911"/>
                  </a:ext>
                </a:extLst>
              </a:tr>
            </a:tbl>
          </a:graphicData>
        </a:graphic>
      </p:graphicFrame>
      <p:grpSp>
        <p:nvGrpSpPr>
          <p:cNvPr id="69" name="Group 68">
            <a:extLst>
              <a:ext uri="{FF2B5EF4-FFF2-40B4-BE49-F238E27FC236}">
                <a16:creationId xmlns:a16="http://schemas.microsoft.com/office/drawing/2014/main" id="{4ABB5716-F5C8-2A06-5CB8-049DDB36A253}"/>
              </a:ext>
            </a:extLst>
          </p:cNvPr>
          <p:cNvGrpSpPr/>
          <p:nvPr/>
        </p:nvGrpSpPr>
        <p:grpSpPr>
          <a:xfrm>
            <a:off x="669794" y="1986956"/>
            <a:ext cx="7756819" cy="2513822"/>
            <a:chOff x="669794" y="2086345"/>
            <a:chExt cx="7756819" cy="2513822"/>
          </a:xfrm>
        </p:grpSpPr>
        <p:sp>
          <p:nvSpPr>
            <p:cNvPr id="44" name="TextBox 43">
              <a:extLst>
                <a:ext uri="{FF2B5EF4-FFF2-40B4-BE49-F238E27FC236}">
                  <a16:creationId xmlns:a16="http://schemas.microsoft.com/office/drawing/2014/main" id="{6CE5B053-7E7D-3722-C16A-00B4D457E8E0}"/>
                </a:ext>
              </a:extLst>
            </p:cNvPr>
            <p:cNvSpPr txBox="1"/>
            <p:nvPr/>
          </p:nvSpPr>
          <p:spPr>
            <a:xfrm>
              <a:off x="3961028" y="2086345"/>
              <a:ext cx="1078885" cy="307777"/>
            </a:xfrm>
            <a:prstGeom prst="rect">
              <a:avLst/>
            </a:prstGeom>
            <a:noFill/>
          </p:spPr>
          <p:txBody>
            <a:bodyPr wrap="none" rtlCol="0">
              <a:spAutoFit/>
            </a:bodyPr>
            <a:lstStyle/>
            <a:p>
              <a:r>
                <a:rPr lang="en-US" sz="1400" b="1" dirty="0"/>
                <a:t>True Label</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D200C06-40D4-95F6-3C7B-F09AC74A9594}"/>
                    </a:ext>
                  </a:extLst>
                </p:cNvPr>
                <p:cNvSpPr txBox="1"/>
                <p:nvPr/>
              </p:nvSpPr>
              <p:spPr>
                <a:xfrm rot="16200000">
                  <a:off x="1645713" y="3490023"/>
                  <a:ext cx="1943289" cy="276999"/>
                </a:xfrm>
                <a:prstGeom prst="rect">
                  <a:avLst/>
                </a:prstGeom>
                <a:noFill/>
              </p:spPr>
              <p:txBody>
                <a:bodyPr wrap="none" rtlCol="0">
                  <a:spAutoFit/>
                </a:bodyPr>
                <a:lstStyle/>
                <a:p>
                  <a:r>
                    <a:rPr lang="en-US" sz="1200" b="1" dirty="0"/>
                    <a:t>Annotator </a:t>
                  </a:r>
                  <a14:m>
                    <m:oMath xmlns:m="http://schemas.openxmlformats.org/officeDocument/2006/math">
                      <m:r>
                        <a:rPr lang="en-US" sz="1200" b="0" i="1" smtClean="0">
                          <a:latin typeface="Cambria Math" panose="02040503050406030204" pitchFamily="18" charset="0"/>
                        </a:rPr>
                        <m:t>𝑚</m:t>
                      </m:r>
                    </m:oMath>
                  </a14:m>
                  <a:r>
                    <a:rPr lang="en-US" sz="1200" b="1" dirty="0"/>
                    <a:t>’s response</a:t>
                  </a:r>
                </a:p>
              </p:txBody>
            </p:sp>
          </mc:Choice>
          <mc:Fallback xmlns="">
            <p:sp>
              <p:nvSpPr>
                <p:cNvPr id="45" name="TextBox 44">
                  <a:extLst>
                    <a:ext uri="{FF2B5EF4-FFF2-40B4-BE49-F238E27FC236}">
                      <a16:creationId xmlns:a16="http://schemas.microsoft.com/office/drawing/2014/main" id="{4D200C06-40D4-95F6-3C7B-F09AC74A9594}"/>
                    </a:ext>
                  </a:extLst>
                </p:cNvPr>
                <p:cNvSpPr txBox="1">
                  <a:spLocks noRot="1" noChangeAspect="1" noMove="1" noResize="1" noEditPoints="1" noAdjustHandles="1" noChangeArrowheads="1" noChangeShapeType="1" noTextEdit="1"/>
                </p:cNvSpPr>
                <p:nvPr/>
              </p:nvSpPr>
              <p:spPr>
                <a:xfrm rot="16200000">
                  <a:off x="1645713" y="3490023"/>
                  <a:ext cx="1943289" cy="276999"/>
                </a:xfrm>
                <a:prstGeom prst="rect">
                  <a:avLst/>
                </a:prstGeom>
                <a:blipFill>
                  <a:blip r:embed="rId24"/>
                  <a:stretch>
                    <a:fillRect l="-4444" r="-15556"/>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2FFD17A-6F83-30BE-590F-C1DF573A064B}"/>
                </a:ext>
              </a:extLst>
            </p:cNvPr>
            <p:cNvSpPr txBox="1"/>
            <p:nvPr/>
          </p:nvSpPr>
          <p:spPr>
            <a:xfrm>
              <a:off x="3319725" y="2344332"/>
              <a:ext cx="228600" cy="338554"/>
            </a:xfrm>
            <a:prstGeom prst="rect">
              <a:avLst/>
            </a:prstGeom>
            <a:noFill/>
          </p:spPr>
          <p:txBody>
            <a:bodyPr wrap="square" rtlCol="0">
              <a:spAutoFit/>
            </a:bodyPr>
            <a:lstStyle/>
            <a:p>
              <a:r>
                <a:rPr lang="en-US" sz="1600" b="1" dirty="0"/>
                <a:t>1</a:t>
              </a:r>
            </a:p>
          </p:txBody>
        </p:sp>
        <p:sp>
          <p:nvSpPr>
            <p:cNvPr id="49" name="TextBox 48">
              <a:extLst>
                <a:ext uri="{FF2B5EF4-FFF2-40B4-BE49-F238E27FC236}">
                  <a16:creationId xmlns:a16="http://schemas.microsoft.com/office/drawing/2014/main" id="{81572BD8-9839-E817-04FC-A31D8EFBD816}"/>
                </a:ext>
              </a:extLst>
            </p:cNvPr>
            <p:cNvSpPr txBox="1"/>
            <p:nvPr/>
          </p:nvSpPr>
          <p:spPr>
            <a:xfrm>
              <a:off x="4304265" y="2342524"/>
              <a:ext cx="228600" cy="338554"/>
            </a:xfrm>
            <a:prstGeom prst="rect">
              <a:avLst/>
            </a:prstGeom>
            <a:noFill/>
          </p:spPr>
          <p:txBody>
            <a:bodyPr wrap="square" rtlCol="0">
              <a:spAutoFit/>
            </a:bodyPr>
            <a:lstStyle/>
            <a:p>
              <a:r>
                <a:rPr lang="en-US" sz="1600" b="1" dirty="0"/>
                <a:t>2</a:t>
              </a:r>
            </a:p>
          </p:txBody>
        </p:sp>
        <p:sp>
          <p:nvSpPr>
            <p:cNvPr id="51" name="TextBox 50">
              <a:extLst>
                <a:ext uri="{FF2B5EF4-FFF2-40B4-BE49-F238E27FC236}">
                  <a16:creationId xmlns:a16="http://schemas.microsoft.com/office/drawing/2014/main" id="{AB494598-E30B-3175-4FEA-1B4C51A4EF0D}"/>
                </a:ext>
              </a:extLst>
            </p:cNvPr>
            <p:cNvSpPr txBox="1"/>
            <p:nvPr/>
          </p:nvSpPr>
          <p:spPr>
            <a:xfrm>
              <a:off x="5495636" y="2355537"/>
              <a:ext cx="228600" cy="338554"/>
            </a:xfrm>
            <a:prstGeom prst="rect">
              <a:avLst/>
            </a:prstGeom>
            <a:noFill/>
          </p:spPr>
          <p:txBody>
            <a:bodyPr wrap="square" rtlCol="0">
              <a:spAutoFit/>
            </a:bodyPr>
            <a:lstStyle/>
            <a:p>
              <a:r>
                <a:rPr lang="en-US" sz="1600" b="1" dirty="0"/>
                <a:t>3</a:t>
              </a:r>
            </a:p>
          </p:txBody>
        </p:sp>
        <p:sp>
          <p:nvSpPr>
            <p:cNvPr id="53" name="TextBox 52">
              <a:extLst>
                <a:ext uri="{FF2B5EF4-FFF2-40B4-BE49-F238E27FC236}">
                  <a16:creationId xmlns:a16="http://schemas.microsoft.com/office/drawing/2014/main" id="{0BFA7278-7AE1-721C-54CD-2F14BEBCAC96}"/>
                </a:ext>
              </a:extLst>
            </p:cNvPr>
            <p:cNvSpPr txBox="1"/>
            <p:nvPr/>
          </p:nvSpPr>
          <p:spPr>
            <a:xfrm>
              <a:off x="2905986" y="2855660"/>
              <a:ext cx="228600" cy="338554"/>
            </a:xfrm>
            <a:prstGeom prst="rect">
              <a:avLst/>
            </a:prstGeom>
            <a:noFill/>
          </p:spPr>
          <p:txBody>
            <a:bodyPr wrap="square" rtlCol="0">
              <a:spAutoFit/>
            </a:bodyPr>
            <a:lstStyle/>
            <a:p>
              <a:r>
                <a:rPr lang="en-US" sz="1600" b="1" dirty="0"/>
                <a:t>1</a:t>
              </a:r>
            </a:p>
          </p:txBody>
        </p:sp>
        <p:sp>
          <p:nvSpPr>
            <p:cNvPr id="54" name="TextBox 53">
              <a:extLst>
                <a:ext uri="{FF2B5EF4-FFF2-40B4-BE49-F238E27FC236}">
                  <a16:creationId xmlns:a16="http://schemas.microsoft.com/office/drawing/2014/main" id="{8A8AAC30-3341-D2D1-00AC-FDC34A159F46}"/>
                </a:ext>
              </a:extLst>
            </p:cNvPr>
            <p:cNvSpPr txBox="1"/>
            <p:nvPr/>
          </p:nvSpPr>
          <p:spPr>
            <a:xfrm flipH="1">
              <a:off x="2896005" y="3433021"/>
              <a:ext cx="504124" cy="338554"/>
            </a:xfrm>
            <a:prstGeom prst="rect">
              <a:avLst/>
            </a:prstGeom>
            <a:noFill/>
          </p:spPr>
          <p:txBody>
            <a:bodyPr wrap="square" rtlCol="0">
              <a:spAutoFit/>
            </a:bodyPr>
            <a:lstStyle/>
            <a:p>
              <a:r>
                <a:rPr lang="en-US" sz="1600" b="1" dirty="0"/>
                <a:t>2</a:t>
              </a:r>
            </a:p>
          </p:txBody>
        </p:sp>
        <p:sp>
          <p:nvSpPr>
            <p:cNvPr id="55" name="TextBox 54">
              <a:extLst>
                <a:ext uri="{FF2B5EF4-FFF2-40B4-BE49-F238E27FC236}">
                  <a16:creationId xmlns:a16="http://schemas.microsoft.com/office/drawing/2014/main" id="{AF750A54-B7D0-4150-6105-F8EFF02BEA3D}"/>
                </a:ext>
              </a:extLst>
            </p:cNvPr>
            <p:cNvSpPr txBox="1"/>
            <p:nvPr/>
          </p:nvSpPr>
          <p:spPr>
            <a:xfrm>
              <a:off x="2905986" y="4093129"/>
              <a:ext cx="228600" cy="338554"/>
            </a:xfrm>
            <a:prstGeom prst="rect">
              <a:avLst/>
            </a:prstGeom>
            <a:noFill/>
          </p:spPr>
          <p:txBody>
            <a:bodyPr wrap="square" rtlCol="0">
              <a:spAutoFit/>
            </a:bodyPr>
            <a:lstStyle/>
            <a:p>
              <a:r>
                <a:rPr lang="en-US" sz="1600" b="1" dirty="0"/>
                <a:t>3</a:t>
              </a:r>
            </a:p>
          </p:txBody>
        </p:sp>
        <p:sp>
          <p:nvSpPr>
            <p:cNvPr id="56" name="Arc 55">
              <a:extLst>
                <a:ext uri="{FF2B5EF4-FFF2-40B4-BE49-F238E27FC236}">
                  <a16:creationId xmlns:a16="http://schemas.microsoft.com/office/drawing/2014/main" id="{762AC503-C563-9722-1231-EBCE85E93278}"/>
                </a:ext>
              </a:extLst>
            </p:cNvPr>
            <p:cNvSpPr/>
            <p:nvPr/>
          </p:nvSpPr>
          <p:spPr>
            <a:xfrm>
              <a:off x="1494040" y="2490614"/>
              <a:ext cx="1971675" cy="1266825"/>
            </a:xfrm>
            <a:prstGeom prst="arc">
              <a:avLst>
                <a:gd name="adj1" fmla="val 16200000"/>
                <a:gd name="adj2" fmla="val 33259"/>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7CA80D5D-726B-08EB-F630-C31D23803A8F}"/>
                </a:ext>
              </a:extLst>
            </p:cNvPr>
            <p:cNvSpPr/>
            <p:nvPr/>
          </p:nvSpPr>
          <p:spPr>
            <a:xfrm rot="8778492">
              <a:off x="5495558" y="2882858"/>
              <a:ext cx="1969235" cy="471347"/>
            </a:xfrm>
            <a:prstGeom prst="arc">
              <a:avLst>
                <a:gd name="adj1" fmla="val 17632619"/>
                <a:gd name="adj2" fmla="val 0"/>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4" name="Picture 63" descr="\documentclass{article}&#10;\usepackage{amsmath}&#10;\DeclareFontFamily{U}{mathx}{}&#10;\DeclareFontShape{U}{mathx}{m}{n}{&lt;-&gt; mathx10}{}&#10;\DeclareSymbolFont{mathx}{U}{mathx}{m}{n}&#10;%\DeclareMathAccent{\widehat}{0}{mathx}{&quot;70}&#10;\DeclareMathAccent{\widecheck}{0}{mathx}{&quot;71}&#10;\pagestyle{empty}&#10;\begin{document}&#10;&#10;${\sf Pr}(\check{y}_n^{(m)}=1|y_n=1)$&#10;&#10;&#10;\end{document}" title="IguanaTex Bitmap Display">
              <a:extLst>
                <a:ext uri="{FF2B5EF4-FFF2-40B4-BE49-F238E27FC236}">
                  <a16:creationId xmlns:a16="http://schemas.microsoft.com/office/drawing/2014/main" id="{53E9B7FA-C9ED-8AC6-06BA-7657DF59CBFD}"/>
                </a:ext>
              </a:extLst>
            </p:cNvPr>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tretch>
              <a:fillRect/>
            </a:stretch>
          </p:blipFill>
          <p:spPr>
            <a:xfrm>
              <a:off x="1103754" y="2148241"/>
              <a:ext cx="1696530" cy="259242"/>
            </a:xfrm>
            <a:prstGeom prst="rect">
              <a:avLst/>
            </a:prstGeom>
          </p:spPr>
        </p:pic>
        <p:pic>
          <p:nvPicPr>
            <p:cNvPr id="68" name="Picture 67" descr="\documentclass{article}&#10;\usepackage{amsmath}&#10;\pagestyle{empty}&#10;\DeclareFontFamily{U}{mathx}{}&#10;\DeclareFontShape{U}{mathx}{m}{n}{&lt;-&gt; mathx10}{}&#10;\DeclareSymbolFont{mathx}{U}{mathx}{m}{n}&#10;%\DeclareMathAccent{\widehat}{0}{mathx}{&quot;70}&#10;\DeclareMathAccent{\widecheck}{0}{mathx}{&quot;71}&#10;\begin{document}&#10;&#10;${\sf Pr}(\check{y}_n^{(m)}=2|y_n=3)$&#10;&#10;&#10;\end{document}" title="IguanaTex Bitmap Display">
              <a:extLst>
                <a:ext uri="{FF2B5EF4-FFF2-40B4-BE49-F238E27FC236}">
                  <a16:creationId xmlns:a16="http://schemas.microsoft.com/office/drawing/2014/main" id="{C65D41DD-7D62-2F4F-B3DB-255E1126A0B5}"/>
                </a:ext>
              </a:extLst>
            </p:cNvPr>
            <p:cNvPicPr>
              <a:picLocks noChangeAspect="1"/>
            </p:cNvPicPr>
            <p:nvPr>
              <p:custDataLst>
                <p:tags r:id="rId13"/>
              </p:custDataLst>
            </p:nvPr>
          </p:nvPicPr>
          <p:blipFill>
            <a:blip r:embed="rId26" cstate="print">
              <a:extLst>
                <a:ext uri="{28A0092B-C50C-407E-A947-70E740481C1C}">
                  <a14:useLocalDpi xmlns:a14="http://schemas.microsoft.com/office/drawing/2010/main" val="0"/>
                </a:ext>
              </a:extLst>
            </a:blip>
            <a:stretch>
              <a:fillRect/>
            </a:stretch>
          </p:blipFill>
          <p:spPr>
            <a:xfrm>
              <a:off x="6693016" y="3092362"/>
              <a:ext cx="1733597" cy="264906"/>
            </a:xfrm>
            <a:prstGeom prst="rect">
              <a:avLst/>
            </a:prstGeom>
          </p:spPr>
        </p:pic>
        <p:sp>
          <p:nvSpPr>
            <p:cNvPr id="60" name="Speech Bubble: Rectangle with Corners Rounded 59">
              <a:extLst>
                <a:ext uri="{FF2B5EF4-FFF2-40B4-BE49-F238E27FC236}">
                  <a16:creationId xmlns:a16="http://schemas.microsoft.com/office/drawing/2014/main" id="{8A0C9E42-333E-32E5-77DA-9DC1A8BC8FE4}"/>
                </a:ext>
              </a:extLst>
            </p:cNvPr>
            <p:cNvSpPr/>
            <p:nvPr/>
          </p:nvSpPr>
          <p:spPr>
            <a:xfrm>
              <a:off x="7395992" y="2522540"/>
              <a:ext cx="1007191" cy="383964"/>
            </a:xfrm>
            <a:prstGeom prst="wedgeRoundRectCallout">
              <a:avLst>
                <a:gd name="adj1" fmla="val -31976"/>
                <a:gd name="adj2" fmla="val 8518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Error</a:t>
              </a:r>
            </a:p>
          </p:txBody>
        </p:sp>
        <p:sp>
          <p:nvSpPr>
            <p:cNvPr id="61" name="Speech Bubble: Rectangle with Corners Rounded 60">
              <a:extLst>
                <a:ext uri="{FF2B5EF4-FFF2-40B4-BE49-F238E27FC236}">
                  <a16:creationId xmlns:a16="http://schemas.microsoft.com/office/drawing/2014/main" id="{ECD64366-D2CC-43E9-0DF9-757F8A5AD508}"/>
                </a:ext>
              </a:extLst>
            </p:cNvPr>
            <p:cNvSpPr/>
            <p:nvPr/>
          </p:nvSpPr>
          <p:spPr>
            <a:xfrm>
              <a:off x="669794" y="2746819"/>
              <a:ext cx="1282225" cy="545802"/>
            </a:xfrm>
            <a:prstGeom prst="wedgeRoundRectCallout">
              <a:avLst>
                <a:gd name="adj1" fmla="val -6719"/>
                <a:gd name="adj2" fmla="val -101543"/>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Correct labeling</a:t>
              </a:r>
            </a:p>
          </p:txBody>
        </p:sp>
      </p:grpSp>
      <p:grpSp>
        <p:nvGrpSpPr>
          <p:cNvPr id="59" name="Group 58">
            <a:extLst>
              <a:ext uri="{FF2B5EF4-FFF2-40B4-BE49-F238E27FC236}">
                <a16:creationId xmlns:a16="http://schemas.microsoft.com/office/drawing/2014/main" id="{B2D8BFD9-5E39-0B81-F623-D91E69D3FD71}"/>
              </a:ext>
            </a:extLst>
          </p:cNvPr>
          <p:cNvGrpSpPr/>
          <p:nvPr/>
        </p:nvGrpSpPr>
        <p:grpSpPr>
          <a:xfrm>
            <a:off x="331774" y="5507095"/>
            <a:ext cx="7293984" cy="338554"/>
            <a:chOff x="331774" y="5507095"/>
            <a:chExt cx="7293984" cy="338554"/>
          </a:xfrm>
        </p:grpSpPr>
        <p:sp>
          <p:nvSpPr>
            <p:cNvPr id="6" name="TextBox 5">
              <a:extLst>
                <a:ext uri="{FF2B5EF4-FFF2-40B4-BE49-F238E27FC236}">
                  <a16:creationId xmlns:a16="http://schemas.microsoft.com/office/drawing/2014/main" id="{36811BDD-6D03-445C-94E4-B17E53D414C9}"/>
                </a:ext>
              </a:extLst>
            </p:cNvPr>
            <p:cNvSpPr txBox="1"/>
            <p:nvPr/>
          </p:nvSpPr>
          <p:spPr>
            <a:xfrm>
              <a:off x="331774" y="5507095"/>
              <a:ext cx="7293984"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q"/>
              </a:pPr>
              <a:r>
                <a:rPr lang="en-US" sz="1600" dirty="0">
                  <a:ea typeface="宋体" charset="-122"/>
                </a:rPr>
                <a:t>     lies on a </a:t>
              </a:r>
              <a:r>
                <a:rPr lang="en-US" sz="1600" i="1" dirty="0">
                  <a:ea typeface="宋体" charset="-122"/>
                </a:rPr>
                <a:t>K-1</a:t>
              </a:r>
              <a:r>
                <a:rPr lang="en-US" sz="1600" dirty="0">
                  <a:ea typeface="宋体" charset="-122"/>
                </a:rPr>
                <a:t> simplex; and likewise                        lie on </a:t>
              </a:r>
              <a:r>
                <a:rPr lang="en-US" sz="1600" i="1" dirty="0">
                  <a:ea typeface="宋体" charset="-122"/>
                </a:rPr>
                <a:t>K-1 </a:t>
              </a:r>
              <a:r>
                <a:rPr lang="en-US" sz="1600" dirty="0">
                  <a:ea typeface="宋体" charset="-122"/>
                </a:rPr>
                <a:t>simplexes</a:t>
              </a:r>
            </a:p>
          </p:txBody>
        </p:sp>
        <p:pic>
          <p:nvPicPr>
            <p:cNvPr id="58" name="Picture 57" descr="\documentclass{article}&#10;\usepackage{amsmath,bm,amsfonts}&#10;\DeclareMathOperator{\prob}{Pr}&#10;\newcommand{\Expect}{{\rm I\kern-.3em E}}&#10;\pagestyle{empty}&#10;\begin{document}&#10;&#10;&#10;\begin{equation*}&#10;\bm{d}&#10;\end{equation*}&#10;&#10;\end{document}" title="IguanaTex Bitmap Display">
              <a:extLst>
                <a:ext uri="{FF2B5EF4-FFF2-40B4-BE49-F238E27FC236}">
                  <a16:creationId xmlns:a16="http://schemas.microsoft.com/office/drawing/2014/main" id="{7182C4B7-A5A0-9105-3E80-60DBD58BF7C2}"/>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754153" y="5602666"/>
              <a:ext cx="124381" cy="153491"/>
            </a:xfrm>
            <a:prstGeom prst="rect">
              <a:avLst/>
            </a:prstGeom>
          </p:spPr>
        </p:pic>
        <p:pic>
          <p:nvPicPr>
            <p:cNvPr id="43" name="Picture 42" descr="\documentclass{article}&#10;\usepackage{amsmath,bm,amsfonts}&#10;\DeclareMathOperator{\prob}{Pr}&#10;\newcommand{\Expect}{{\rm I\kern-.3em E}}&#10;\pagestyle{empty}&#10;\begin{document}&#10;&#10;&#10;\begin{equation*}&#10;\{{\bm a}_{m,k} \}_{k=1,m=1}^{K,M}&#10;\end{equation*}&#10;&#10;\end{document}" title="IguanaTex Bitmap Display">
              <a:extLst>
                <a:ext uri="{FF2B5EF4-FFF2-40B4-BE49-F238E27FC236}">
                  <a16:creationId xmlns:a16="http://schemas.microsoft.com/office/drawing/2014/main" id="{32FCD965-D70C-27E0-E771-029F69C6468D}"/>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4134839" y="5544946"/>
              <a:ext cx="1254438" cy="276120"/>
            </a:xfrm>
            <a:prstGeom prst="rect">
              <a:avLst/>
            </a:prstGeom>
          </p:spPr>
        </p:pic>
      </p:grpSp>
      <p:grpSp>
        <p:nvGrpSpPr>
          <p:cNvPr id="66" name="Group 65">
            <a:extLst>
              <a:ext uri="{FF2B5EF4-FFF2-40B4-BE49-F238E27FC236}">
                <a16:creationId xmlns:a16="http://schemas.microsoft.com/office/drawing/2014/main" id="{D5DE0E4A-F3D5-5A99-0BFF-96E3E3994C83}"/>
              </a:ext>
            </a:extLst>
          </p:cNvPr>
          <p:cNvGrpSpPr/>
          <p:nvPr/>
        </p:nvGrpSpPr>
        <p:grpSpPr>
          <a:xfrm>
            <a:off x="1017207" y="5919174"/>
            <a:ext cx="3441365" cy="338554"/>
            <a:chOff x="1017207" y="5919174"/>
            <a:chExt cx="3441365" cy="338554"/>
          </a:xfrm>
        </p:grpSpPr>
        <p:sp>
          <p:nvSpPr>
            <p:cNvPr id="17" name="TextBox 16">
              <a:extLst>
                <a:ext uri="{FF2B5EF4-FFF2-40B4-BE49-F238E27FC236}">
                  <a16:creationId xmlns:a16="http://schemas.microsoft.com/office/drawing/2014/main" id="{2AEAEF23-422D-180A-682E-F93D9A4EBF82}"/>
                </a:ext>
              </a:extLst>
            </p:cNvPr>
            <p:cNvSpPr txBox="1"/>
            <p:nvPr/>
          </p:nvSpPr>
          <p:spPr>
            <a:xfrm>
              <a:off x="1017207" y="5919174"/>
              <a:ext cx="264367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Number of parameters: </a:t>
              </a:r>
            </a:p>
          </p:txBody>
        </p:sp>
        <p:pic>
          <p:nvPicPr>
            <p:cNvPr id="65" name="Picture 64" descr="\documentclass{article}&#10;\usepackage{amsmath,bm,amsfonts}&#10;\DeclareMathOperator{\prob}{Pr}&#10;\newcommand{\Expect}{{\rm I\kern-.3em E}}&#10;\pagestyle{empty}&#10;\begin{document}&#10;&#10;&#10;\begin{equation*}&#10;\bm{d}: K-1 &#10;\end{equation*}&#10;&#10;\end{document}" title="IguanaTex Bitmap Display">
              <a:extLst>
                <a:ext uri="{FF2B5EF4-FFF2-40B4-BE49-F238E27FC236}">
                  <a16:creationId xmlns:a16="http://schemas.microsoft.com/office/drawing/2014/main" id="{BDFBE8DB-D1E2-90C2-8247-E6E2BC220660}"/>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3675441" y="6022856"/>
              <a:ext cx="783131" cy="138060"/>
            </a:xfrm>
            <a:prstGeom prst="rect">
              <a:avLst/>
            </a:prstGeom>
          </p:spPr>
        </p:pic>
      </p:grpSp>
      <p:pic>
        <p:nvPicPr>
          <p:cNvPr id="70" name="Picture 69" descr="\documentclass{article}&#10;\usepackage{amsmath,bm,amsfonts}&#10;\DeclareMathOperator{\prob}{Pr}&#10;\newcommand{\Expect}{{\rm I\kern-.3em E}}&#10;\pagestyle{empty}&#10;\begin{document}&#10;&#10;&#10;\begin{equation*}&#10;{\bm A}_m : K(K-1) &#10;\end{equation*}&#10;&#10;\end{document}" title="IguanaTex Bitmap Display">
            <a:extLst>
              <a:ext uri="{FF2B5EF4-FFF2-40B4-BE49-F238E27FC236}">
                <a16:creationId xmlns:a16="http://schemas.microsoft.com/office/drawing/2014/main" id="{C800876A-5C6D-14F4-E1D3-F6C37111B708}"/>
              </a:ext>
            </a:extLst>
          </p:cNvPr>
          <p:cNvPicPr>
            <a:picLocks noChangeAspect="1"/>
          </p:cNvPicPr>
          <p:nvPr>
            <p:custDataLst>
              <p:tags r:id="rId6"/>
            </p:custDataLst>
          </p:nvPr>
        </p:nvPicPr>
        <p:blipFill>
          <a:blip r:embed="rId30" cstate="print">
            <a:extLst>
              <a:ext uri="{28A0092B-C50C-407E-A947-70E740481C1C}">
                <a14:useLocalDpi xmlns:a14="http://schemas.microsoft.com/office/drawing/2010/main" val="0"/>
              </a:ext>
            </a:extLst>
          </a:blip>
          <a:stretch>
            <a:fillRect/>
          </a:stretch>
        </p:blipFill>
        <p:spPr>
          <a:xfrm>
            <a:off x="5259097" y="6004188"/>
            <a:ext cx="1316328" cy="198760"/>
          </a:xfrm>
          <a:prstGeom prst="rect">
            <a:avLst/>
          </a:prstGeom>
        </p:spPr>
      </p:pic>
      <p:pic>
        <p:nvPicPr>
          <p:cNvPr id="22" name="Picture 21" descr="\documentclass{article}&#10;\usepackage{amsmath,bm,amsfonts}&#10;\DeclareMathOperator{\prob}{Pr}&#10;\newcommand{\Expect}{{\rm I\kern-.3em E}}&#10;\pagestyle{empty}&#10;\begin{document}&#10;&#10;&#10;\begin{equation*}&#10;\mathcal{O}(MK^2) &#10;\end{equation*}&#10;&#10;\end{document}" title="IguanaTex Bitmap Display">
            <a:extLst>
              <a:ext uri="{FF2B5EF4-FFF2-40B4-BE49-F238E27FC236}">
                <a16:creationId xmlns:a16="http://schemas.microsoft.com/office/drawing/2014/main" id="{79967D69-65CC-6C4F-CC7B-872DD5869080}"/>
              </a:ext>
            </a:extLst>
          </p:cNvPr>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7463819" y="5992750"/>
            <a:ext cx="770040" cy="223753"/>
          </a:xfrm>
          <a:prstGeom prst="rect">
            <a:avLst/>
          </a:prstGeom>
        </p:spPr>
      </p:pic>
      <p:sp>
        <p:nvSpPr>
          <p:cNvPr id="23" name="TextBox 22">
            <a:extLst>
              <a:ext uri="{FF2B5EF4-FFF2-40B4-BE49-F238E27FC236}">
                <a16:creationId xmlns:a16="http://schemas.microsoft.com/office/drawing/2014/main" id="{705A3008-7575-7358-6B82-8CAE76A864B2}"/>
              </a:ext>
            </a:extLst>
          </p:cNvPr>
          <p:cNvSpPr txBox="1"/>
          <p:nvPr/>
        </p:nvSpPr>
        <p:spPr>
          <a:xfrm>
            <a:off x="4568692" y="5944375"/>
            <a:ext cx="526106" cy="338554"/>
          </a:xfrm>
          <a:prstGeom prst="rect">
            <a:avLst/>
          </a:prstGeom>
          <a:noFill/>
        </p:spPr>
        <p:txBody>
          <a:bodyPr wrap="none" rtlCol="0">
            <a:spAutoFit/>
          </a:bodyPr>
          <a:lstStyle/>
          <a:p>
            <a:pPr algn="l">
              <a:spcBef>
                <a:spcPts val="600"/>
              </a:spcBef>
            </a:pPr>
            <a:r>
              <a:rPr lang="en-US" sz="1600" dirty="0">
                <a:ea typeface="宋体" charset="-122"/>
              </a:rPr>
              <a:t>and</a:t>
            </a:r>
          </a:p>
        </p:txBody>
      </p:sp>
      <p:sp>
        <p:nvSpPr>
          <p:cNvPr id="24" name="TextBox 23">
            <a:extLst>
              <a:ext uri="{FF2B5EF4-FFF2-40B4-BE49-F238E27FC236}">
                <a16:creationId xmlns:a16="http://schemas.microsoft.com/office/drawing/2014/main" id="{C9C08A91-044C-6EDD-98C4-A64BB6B602FB}"/>
              </a:ext>
            </a:extLst>
          </p:cNvPr>
          <p:cNvSpPr txBox="1"/>
          <p:nvPr/>
        </p:nvSpPr>
        <p:spPr>
          <a:xfrm>
            <a:off x="6693016" y="5934291"/>
            <a:ext cx="732573" cy="338554"/>
          </a:xfrm>
          <a:prstGeom prst="rect">
            <a:avLst/>
          </a:prstGeom>
          <a:noFill/>
        </p:spPr>
        <p:txBody>
          <a:bodyPr wrap="none" rtlCol="0">
            <a:spAutoFit/>
          </a:bodyPr>
          <a:lstStyle/>
          <a:p>
            <a:pPr algn="l">
              <a:spcBef>
                <a:spcPts val="600"/>
              </a:spcBef>
            </a:pPr>
            <a:r>
              <a:rPr lang="en-US" sz="1600" dirty="0">
                <a:ea typeface="宋体" charset="-122"/>
              </a:rPr>
              <a:t>Total: </a:t>
            </a:r>
          </a:p>
        </p:txBody>
      </p:sp>
      <p:sp>
        <p:nvSpPr>
          <p:cNvPr id="10" name="TextBox 9">
            <a:extLst>
              <a:ext uri="{FF2B5EF4-FFF2-40B4-BE49-F238E27FC236}">
                <a16:creationId xmlns:a16="http://schemas.microsoft.com/office/drawing/2014/main" id="{6CF7083E-D940-6C94-4833-391EC7D17399}"/>
              </a:ext>
            </a:extLst>
          </p:cNvPr>
          <p:cNvSpPr txBox="1"/>
          <p:nvPr/>
        </p:nvSpPr>
        <p:spPr>
          <a:xfrm>
            <a:off x="614996" y="4618243"/>
            <a:ext cx="189987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Ideal annotator </a:t>
            </a:r>
          </a:p>
        </p:txBody>
      </p:sp>
      <p:pic>
        <p:nvPicPr>
          <p:cNvPr id="35" name="Picture 34" descr="\documentclass{article}&#10;\usepackage{amsmath,bm,amsfonts}&#10;\DeclareMathOperator{\prob}{Pr}&#10;\newcommand{\Expect}{{\rm I\kern-.3em E}}&#10;\pagestyle{empty}&#10;\begin{document}&#10;&#10;&#10;\begin{equation*}&#10;{\bm A}_m = {\bm I}&#10;\end{equation*}&#10;&#10;\end{document}" title="IguanaTex Bitmap Display">
            <a:extLst>
              <a:ext uri="{FF2B5EF4-FFF2-40B4-BE49-F238E27FC236}">
                <a16:creationId xmlns:a16="http://schemas.microsoft.com/office/drawing/2014/main" id="{015B2C31-AE9A-59BA-11FB-511B5E1D8924}"/>
              </a:ext>
            </a:extLst>
          </p:cNvPr>
          <p:cNvPicPr>
            <a:picLocks noChangeAspect="1"/>
          </p:cNvPicPr>
          <p:nvPr>
            <p:custDataLst>
              <p:tags r:id="rId8"/>
            </p:custDataLst>
          </p:nvPr>
        </p:nvPicPr>
        <p:blipFill>
          <a:blip r:embed="rId32" cstate="print">
            <a:extLst>
              <a:ext uri="{28A0092B-C50C-407E-A947-70E740481C1C}">
                <a14:useLocalDpi xmlns:a14="http://schemas.microsoft.com/office/drawing/2010/main" val="0"/>
              </a:ext>
            </a:extLst>
          </a:blip>
          <a:stretch>
            <a:fillRect/>
          </a:stretch>
        </p:blipFill>
        <p:spPr>
          <a:xfrm>
            <a:off x="2503055" y="4691098"/>
            <a:ext cx="689109" cy="171384"/>
          </a:xfrm>
          <a:prstGeom prst="rect">
            <a:avLst/>
          </a:prstGeom>
        </p:spPr>
      </p:pic>
    </p:spTree>
    <p:custDataLst>
      <p:tags r:id="rId1"/>
    </p:custDataLst>
    <p:extLst>
      <p:ext uri="{BB962C8B-B14F-4D97-AF65-F5344CB8AC3E}">
        <p14:creationId xmlns:p14="http://schemas.microsoft.com/office/powerpoint/2010/main" val="397111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2 2">
            <a:extLst>
              <a:ext uri="{FF2B5EF4-FFF2-40B4-BE49-F238E27FC236}">
                <a16:creationId xmlns:a16="http://schemas.microsoft.com/office/drawing/2014/main" id="{6D0DBCE8-137C-4F4D-BA34-AF9218477245}"/>
              </a:ext>
            </a:extLst>
          </p:cNvPr>
          <p:cNvSpPr/>
          <p:nvPr/>
        </p:nvSpPr>
        <p:spPr bwMode="auto">
          <a:xfrm>
            <a:off x="2490508" y="2946057"/>
            <a:ext cx="451415" cy="43141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 name="Title 1"/>
          <p:cNvSpPr>
            <a:spLocks noGrp="1"/>
          </p:cNvSpPr>
          <p:nvPr>
            <p:ph type="title"/>
          </p:nvPr>
        </p:nvSpPr>
        <p:spPr>
          <a:xfrm>
            <a:off x="114300" y="145581"/>
            <a:ext cx="9029700" cy="529265"/>
          </a:xfrm>
        </p:spPr>
        <p:txBody>
          <a:bodyPr>
            <a:normAutofit fontScale="90000"/>
          </a:bodyPr>
          <a:lstStyle/>
          <a:p>
            <a:r>
              <a:rPr lang="en-US" sz="3200" dirty="0"/>
              <a:t>Alternative models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17</a:t>
            </a:fld>
            <a:endParaRPr lang="en-US">
              <a:solidFill>
                <a:srgbClr val="000000"/>
              </a:solidFill>
              <a:ea typeface="ＭＳ Ｐゴシック"/>
            </a:endParaRPr>
          </a:p>
        </p:txBody>
      </p:sp>
      <p:grpSp>
        <p:nvGrpSpPr>
          <p:cNvPr id="34" name="Group 33">
            <a:extLst>
              <a:ext uri="{FF2B5EF4-FFF2-40B4-BE49-F238E27FC236}">
                <a16:creationId xmlns:a16="http://schemas.microsoft.com/office/drawing/2014/main" id="{CA3BB3CF-A3CC-0EF6-939F-47E783D63356}"/>
              </a:ext>
            </a:extLst>
          </p:cNvPr>
          <p:cNvGrpSpPr/>
          <p:nvPr/>
        </p:nvGrpSpPr>
        <p:grpSpPr>
          <a:xfrm>
            <a:off x="149718" y="2145313"/>
            <a:ext cx="5499070" cy="338554"/>
            <a:chOff x="149718" y="2145313"/>
            <a:chExt cx="5499070" cy="338554"/>
          </a:xfrm>
        </p:grpSpPr>
        <p:sp>
          <p:nvSpPr>
            <p:cNvPr id="20" name="Rectangle 19">
              <a:extLst>
                <a:ext uri="{FF2B5EF4-FFF2-40B4-BE49-F238E27FC236}">
                  <a16:creationId xmlns:a16="http://schemas.microsoft.com/office/drawing/2014/main" id="{8F65B326-6496-4D02-9CBA-9035B3E6D292}"/>
                </a:ext>
              </a:extLst>
            </p:cNvPr>
            <p:cNvSpPr/>
            <p:nvPr/>
          </p:nvSpPr>
          <p:spPr>
            <a:xfrm>
              <a:off x="149718" y="2145313"/>
              <a:ext cx="5499070" cy="338554"/>
            </a:xfrm>
            <a:prstGeom prst="rect">
              <a:avLst/>
            </a:prstGeom>
          </p:spPr>
          <p:txBody>
            <a:bodyPr wrap="square">
              <a:spAutoFit/>
            </a:bodyPr>
            <a:lstStyle/>
            <a:p>
              <a:pPr marL="214313" indent="-214313">
                <a:spcBef>
                  <a:spcPts val="450"/>
                </a:spcBef>
                <a:buFont typeface="Wingdings" panose="05000000000000000000" pitchFamily="2" charset="2"/>
                <a:buChar char="q"/>
              </a:pPr>
              <a:r>
                <a:rPr lang="en-US" sz="1600" dirty="0">
                  <a:solidFill>
                    <a:srgbClr val="000000"/>
                  </a:solidFill>
                  <a:ea typeface="宋体" charset="-122"/>
                </a:rPr>
                <a:t> Parsimonious models of  </a:t>
              </a:r>
              <a:endParaRPr lang="en-US" sz="1600" dirty="0">
                <a:solidFill>
                  <a:srgbClr val="C00000"/>
                </a:solidFill>
                <a:ea typeface="宋体" charset="-122"/>
              </a:endParaRPr>
            </a:p>
          </p:txBody>
        </p:sp>
        <p:pic>
          <p:nvPicPr>
            <p:cNvPr id="30" name="Picture 29" descr="\documentclass{article}&#10;\usepackage{amsmath,bm,amsfonts}&#10;\DeclareMathOperator{\prob}{Pr}&#10;\newcommand{\Expect}{{\rm I\kern-.3em E}}&#10;\pagestyle{empty}&#10;\begin{document}&#10;&#10;&#10;\begin{equation*}&#10;\{{\bm A}_m\}_{m=1}^{M}&#10;\end{equation*}&#10;&#10;\end{document}" title="IguanaTex Bitmap Display">
              <a:extLst>
                <a:ext uri="{FF2B5EF4-FFF2-40B4-BE49-F238E27FC236}">
                  <a16:creationId xmlns:a16="http://schemas.microsoft.com/office/drawing/2014/main" id="{5500C5CF-44A0-1A8A-055D-5FAFA4A9AD7E}"/>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2763453" y="2172588"/>
              <a:ext cx="927209" cy="251313"/>
            </a:xfrm>
            <a:prstGeom prst="rect">
              <a:avLst/>
            </a:prstGeom>
          </p:spPr>
        </p:pic>
      </p:grpSp>
      <p:sp>
        <p:nvSpPr>
          <p:cNvPr id="23" name="Rectangle 22">
            <a:extLst>
              <a:ext uri="{FF2B5EF4-FFF2-40B4-BE49-F238E27FC236}">
                <a16:creationId xmlns:a16="http://schemas.microsoft.com/office/drawing/2014/main" id="{45931808-655A-4028-BBFE-E2060D678C91}"/>
              </a:ext>
            </a:extLst>
          </p:cNvPr>
          <p:cNvSpPr/>
          <p:nvPr/>
        </p:nvSpPr>
        <p:spPr>
          <a:xfrm>
            <a:off x="614802" y="2505114"/>
            <a:ext cx="871307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One parameter (one-coin) or homogeneous D-S (one unknown per annotator </a:t>
            </a:r>
            <a:r>
              <a:rPr lang="en-US" sz="1600" i="1" dirty="0">
                <a:solidFill>
                  <a:srgbClr val="000000"/>
                </a:solidFill>
                <a:ea typeface="宋体" charset="-122"/>
              </a:rPr>
              <a:t>m</a:t>
            </a:r>
            <a:r>
              <a:rPr lang="en-US" sz="1600" dirty="0">
                <a:solidFill>
                  <a:srgbClr val="000000"/>
                </a:solidFill>
                <a:ea typeface="宋体" charset="-122"/>
              </a:rPr>
              <a:t>)</a:t>
            </a:r>
            <a:endParaRPr lang="en-US" sz="1600" dirty="0">
              <a:solidFill>
                <a:srgbClr val="C00000"/>
              </a:solidFill>
              <a:ea typeface="宋体" charset="-122"/>
            </a:endParaRPr>
          </a:p>
        </p:txBody>
      </p:sp>
      <p:pic>
        <p:nvPicPr>
          <p:cNvPr id="38" name="Picture 37" descr="\documentclass{article}&#10;\usepackage{amsmath,bm,amsfonts}&#10;\DeclareMathOperator{\prob}{Pr}&#10;\newcommand{\Expect}{{\rm I\kern-.3em E}}&#10;\pagestyle{empty}&#10;\begin{document}&#10;&#10;&#10;\begin{equation*}&#10;{\bm A}_m = \left(w^{(m)}- \frac{1-w^{(m)}}{K-1}\right)\mathbf{I} + \frac{1-w^{(m)}}{K-1}\mathbf{1}\mathbf{1}^{\top}, \quad 0\leq w^{(m)}\leq 1 &#10;\end{equation*}&#10;&#10;\end{document}" title="IguanaTex Bitmap Display">
            <a:extLst>
              <a:ext uri="{FF2B5EF4-FFF2-40B4-BE49-F238E27FC236}">
                <a16:creationId xmlns:a16="http://schemas.microsoft.com/office/drawing/2014/main" id="{59DDEE52-AD8F-3F11-1FEE-A4A5154505A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713022" y="2900522"/>
            <a:ext cx="5717956" cy="537388"/>
          </a:xfrm>
          <a:prstGeom prst="rect">
            <a:avLst/>
          </a:prstGeom>
        </p:spPr>
      </p:pic>
      <p:sp>
        <p:nvSpPr>
          <p:cNvPr id="33" name="Rectangle 32">
            <a:extLst>
              <a:ext uri="{FF2B5EF4-FFF2-40B4-BE49-F238E27FC236}">
                <a16:creationId xmlns:a16="http://schemas.microsoft.com/office/drawing/2014/main" id="{E8C5F0F4-43EA-89BB-EFC3-FDAA7FFD4A5A}"/>
              </a:ext>
            </a:extLst>
          </p:cNvPr>
          <p:cNvSpPr/>
          <p:nvPr/>
        </p:nvSpPr>
        <p:spPr>
          <a:xfrm>
            <a:off x="614802" y="5173350"/>
            <a:ext cx="6749278"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More parsimonious </a:t>
            </a:r>
            <a:r>
              <a:rPr lang="en-US" sz="1600" u="sng" dirty="0">
                <a:solidFill>
                  <a:srgbClr val="000000"/>
                </a:solidFill>
                <a:ea typeface="宋体" charset="-122"/>
              </a:rPr>
              <a:t>however</a:t>
            </a:r>
            <a:r>
              <a:rPr lang="en-US" sz="1600" dirty="0">
                <a:solidFill>
                  <a:srgbClr val="000000"/>
                </a:solidFill>
                <a:ea typeface="宋体" charset="-122"/>
              </a:rPr>
              <a:t>, implies less expressive modeling</a:t>
            </a:r>
            <a:endParaRPr lang="en-US" sz="1600" dirty="0">
              <a:solidFill>
                <a:srgbClr val="C00000"/>
              </a:solidFill>
              <a:ea typeface="宋体" charset="-122"/>
            </a:endParaRPr>
          </a:p>
        </p:txBody>
      </p:sp>
      <p:sp>
        <p:nvSpPr>
          <p:cNvPr id="4" name="Rectangle 3">
            <a:extLst>
              <a:ext uri="{FF2B5EF4-FFF2-40B4-BE49-F238E27FC236}">
                <a16:creationId xmlns:a16="http://schemas.microsoft.com/office/drawing/2014/main" id="{C8A8CD16-6683-DC74-4734-865F8AC02245}"/>
              </a:ext>
            </a:extLst>
          </p:cNvPr>
          <p:cNvSpPr/>
          <p:nvPr/>
        </p:nvSpPr>
        <p:spPr>
          <a:xfrm>
            <a:off x="614802" y="3499193"/>
            <a:ext cx="7771594" cy="584775"/>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Confusion vector</a:t>
            </a:r>
            <a:br>
              <a:rPr lang="en-US" sz="1600" dirty="0">
                <a:solidFill>
                  <a:srgbClr val="000000"/>
                </a:solidFill>
                <a:ea typeface="宋体" charset="-122"/>
              </a:rPr>
            </a:br>
            <a:endParaRPr lang="en-US" sz="1600" dirty="0">
              <a:solidFill>
                <a:srgbClr val="C00000"/>
              </a:solidFill>
              <a:ea typeface="宋体" charset="-122"/>
            </a:endParaRPr>
          </a:p>
        </p:txBody>
      </p:sp>
      <p:pic>
        <p:nvPicPr>
          <p:cNvPr id="44" name="Picture 43" descr="\documentclass{article}&#10;\usepackage{amsmath,bm,amsfonts}&#10;\DeclareMathOperator{\prob}{Pr}&#10;\newcommand{\Expect}{{\rm I\kern-.3em E}}&#10;\pagestyle{empty}&#10;\begin{document}&#10;&#10;&#10;\begin{equation*}&#10;{\bm A}_m(k,k') = \begin{cases} &#10;w_k^{(m)} &amp; k = k' \\&#10;\frac{1-w_k^{(m)}}{K-1} &amp; k\neq k' &#10;\end{cases} &#10;\end{equation*}&#10;&#10;\end{document}" title="IguanaTex Bitmap Display">
            <a:extLst>
              <a:ext uri="{FF2B5EF4-FFF2-40B4-BE49-F238E27FC236}">
                <a16:creationId xmlns:a16="http://schemas.microsoft.com/office/drawing/2014/main" id="{A47E2449-8DF8-39F4-A00D-951E568DA9C8}"/>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533981" y="4012406"/>
            <a:ext cx="2791322" cy="664969"/>
          </a:xfrm>
          <a:prstGeom prst="rect">
            <a:avLst/>
          </a:prstGeom>
        </p:spPr>
      </p:pic>
      <p:pic>
        <p:nvPicPr>
          <p:cNvPr id="40" name="Picture 39" descr="\documentclass{article}&#10;\usepackage{amsmath,bm,amsfonts}&#10;\DeclareMathOperator{\prob}{Pr}&#10;\newcommand{\Expect}{{\rm I\kern-.3em E}}&#10;\pagestyle{empty}&#10;\begin{document}&#10;&#10;&#10;\begin{equation*}&#10;\bm{w}^{(m)} := [w_1^{(m)} \ldots w_{K}^{(m)}]^{\top}&#10;\end{equation*}&#10;&#10;\end{document}" title="IguanaTex Bitmap Display">
            <a:extLst>
              <a:ext uri="{FF2B5EF4-FFF2-40B4-BE49-F238E27FC236}">
                <a16:creationId xmlns:a16="http://schemas.microsoft.com/office/drawing/2014/main" id="{5D62FE11-A58F-EBB2-EC8B-599D637AE455}"/>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611738" y="3522460"/>
            <a:ext cx="2290017" cy="286091"/>
          </a:xfrm>
          <a:prstGeom prst="rect">
            <a:avLst/>
          </a:prstGeom>
        </p:spPr>
      </p:pic>
      <p:pic>
        <p:nvPicPr>
          <p:cNvPr id="42" name="Picture 41" descr="\documentclass{article}&#10;\usepackage{amsmath,bm,amsfonts}&#10;\DeclareMathOperator{\prob}{Pr}&#10;\newcommand{\Expect}{{\rm I\kern-.3em E}}&#10;\pagestyle{empty}&#10;\begin{document}&#10;&#10;&#10;\begin{equation*}&#10;w_k^{(m)}:=\prob(\check{y}_n^{(m)} =k|y_n = k)&#10;\end{equation*}&#10;&#10;\end{document}" title="IguanaTex Bitmap Display">
            <a:extLst>
              <a:ext uri="{FF2B5EF4-FFF2-40B4-BE49-F238E27FC236}">
                <a16:creationId xmlns:a16="http://schemas.microsoft.com/office/drawing/2014/main" id="{FB3E7AE1-700D-2AF5-96D9-3C08D0E3D6A2}"/>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189382" y="3514828"/>
            <a:ext cx="2665028" cy="288668"/>
          </a:xfrm>
          <a:prstGeom prst="rect">
            <a:avLst/>
          </a:prstGeom>
        </p:spPr>
      </p:pic>
      <p:sp>
        <p:nvSpPr>
          <p:cNvPr id="25" name="Footer Placeholder 24">
            <a:extLst>
              <a:ext uri="{FF2B5EF4-FFF2-40B4-BE49-F238E27FC236}">
                <a16:creationId xmlns:a16="http://schemas.microsoft.com/office/drawing/2014/main" id="{7B8668E1-CBA3-46DC-96B3-F871186512D3}"/>
              </a:ext>
            </a:extLst>
          </p:cNvPr>
          <p:cNvSpPr>
            <a:spLocks noGrp="1"/>
          </p:cNvSpPr>
          <p:nvPr>
            <p:ph type="ftr" sz="quarter" idx="11"/>
          </p:nvPr>
        </p:nvSpPr>
        <p:spPr>
          <a:xfrm>
            <a:off x="370935" y="6359143"/>
            <a:ext cx="8239872" cy="457200"/>
          </a:xfrm>
        </p:spPr>
        <p:txBody>
          <a:bodyPr/>
          <a:lstStyle/>
          <a:p>
            <a:pPr>
              <a:defRPr/>
            </a:pPr>
            <a:r>
              <a:rPr lang="en-US" sz="1200" dirty="0">
                <a:solidFill>
                  <a:schemeClr val="tx1"/>
                </a:solidFill>
                <a:effectLst/>
                <a:latin typeface="Arial" panose="020B0604020202020204" pitchFamily="34" charset="0"/>
              </a:rPr>
              <a:t>A.T. Nguyen, B. C. Wallace, J. J. Li, A. </a:t>
            </a:r>
            <a:r>
              <a:rPr lang="en-US" sz="1200" dirty="0" err="1">
                <a:solidFill>
                  <a:schemeClr val="tx1"/>
                </a:solidFill>
                <a:effectLst/>
                <a:latin typeface="Arial" panose="020B0604020202020204" pitchFamily="34" charset="0"/>
              </a:rPr>
              <a:t>Nenkova</a:t>
            </a:r>
            <a:r>
              <a:rPr lang="en-US" sz="1200" dirty="0">
                <a:solidFill>
                  <a:schemeClr val="tx1"/>
                </a:solidFill>
                <a:effectLst/>
                <a:latin typeface="Arial" panose="020B0604020202020204" pitchFamily="34" charset="0"/>
              </a:rPr>
              <a:t>, and M. Lease, “Aggregating and predicting sequence labels from                        </a:t>
            </a:r>
          </a:p>
          <a:p>
            <a:pPr>
              <a:defRPr/>
            </a:pPr>
            <a:r>
              <a:rPr lang="en-US" sz="1200" dirty="0">
                <a:solidFill>
                  <a:schemeClr val="tx1"/>
                </a:solidFill>
                <a:effectLst/>
                <a:latin typeface="Arial" panose="020B0604020202020204" pitchFamily="34" charset="0"/>
              </a:rPr>
              <a:t>crowd annotations,”  </a:t>
            </a:r>
            <a:r>
              <a:rPr lang="en-US" sz="1200" i="1" dirty="0">
                <a:solidFill>
                  <a:schemeClr val="tx1"/>
                </a:solidFill>
                <a:effectLst/>
                <a:latin typeface="Arial" panose="020B0604020202020204" pitchFamily="34" charset="0"/>
              </a:rPr>
              <a:t>Proc. of Annual Meeting Association for Computational Linguistics</a:t>
            </a:r>
            <a:r>
              <a:rPr lang="en-US" sz="1200" dirty="0">
                <a:solidFill>
                  <a:schemeClr val="tx1"/>
                </a:solidFill>
                <a:effectLst/>
                <a:latin typeface="Arial" panose="020B0604020202020204" pitchFamily="34" charset="0"/>
              </a:rPr>
              <a:t>, 2017.</a:t>
            </a:r>
            <a:endParaRPr lang="en-US" sz="1200" dirty="0">
              <a:solidFill>
                <a:schemeClr val="tx1"/>
              </a:solidFill>
            </a:endParaRPr>
          </a:p>
        </p:txBody>
      </p:sp>
      <p:grpSp>
        <p:nvGrpSpPr>
          <p:cNvPr id="11" name="Group 10">
            <a:extLst>
              <a:ext uri="{FF2B5EF4-FFF2-40B4-BE49-F238E27FC236}">
                <a16:creationId xmlns:a16="http://schemas.microsoft.com/office/drawing/2014/main" id="{3B6CFFFC-ABF6-696F-BE9C-E4929C5C18B6}"/>
              </a:ext>
            </a:extLst>
          </p:cNvPr>
          <p:cNvGrpSpPr/>
          <p:nvPr/>
        </p:nvGrpSpPr>
        <p:grpSpPr>
          <a:xfrm>
            <a:off x="614802" y="4759286"/>
            <a:ext cx="8409349" cy="338554"/>
            <a:chOff x="598580" y="5306769"/>
            <a:chExt cx="7771594" cy="338554"/>
          </a:xfrm>
        </p:grpSpPr>
        <p:grpSp>
          <p:nvGrpSpPr>
            <p:cNvPr id="32" name="Group 31">
              <a:extLst>
                <a:ext uri="{FF2B5EF4-FFF2-40B4-BE49-F238E27FC236}">
                  <a16:creationId xmlns:a16="http://schemas.microsoft.com/office/drawing/2014/main" id="{9885520F-AE04-9F24-05C7-F5F375B00BB9}"/>
                </a:ext>
              </a:extLst>
            </p:cNvPr>
            <p:cNvGrpSpPr/>
            <p:nvPr/>
          </p:nvGrpSpPr>
          <p:grpSpPr>
            <a:xfrm>
              <a:off x="598580" y="5306769"/>
              <a:ext cx="7771594" cy="338554"/>
              <a:chOff x="773826" y="5199925"/>
              <a:chExt cx="7771594" cy="338554"/>
            </a:xfrm>
          </p:grpSpPr>
          <p:sp>
            <p:nvSpPr>
              <p:cNvPr id="28" name="Rectangle 27">
                <a:extLst>
                  <a:ext uri="{FF2B5EF4-FFF2-40B4-BE49-F238E27FC236}">
                    <a16:creationId xmlns:a16="http://schemas.microsoft.com/office/drawing/2014/main" id="{A464986E-A471-EEC6-6354-B85FD1AD41EF}"/>
                  </a:ext>
                </a:extLst>
              </p:cNvPr>
              <p:cNvSpPr/>
              <p:nvPr/>
            </p:nvSpPr>
            <p:spPr>
              <a:xfrm>
                <a:off x="773826" y="5199925"/>
                <a:ext cx="777159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Significant reduction in the number of parameters           and               ,  respectively</a:t>
                </a:r>
                <a:endParaRPr lang="en-US" sz="1600" dirty="0">
                  <a:solidFill>
                    <a:srgbClr val="C00000"/>
                  </a:solidFill>
                  <a:ea typeface="宋体" charset="-122"/>
                </a:endParaRPr>
              </a:p>
            </p:txBody>
          </p:sp>
          <p:pic>
            <p:nvPicPr>
              <p:cNvPr id="31" name="Picture 30" descr="\documentclass{article}&#10;\usepackage{amsmath,bm,amsfonts}&#10;\DeclareMathOperator{\prob}{Pr}&#10;\newcommand{\Expect}{{\rm I\kern-.3em E}}&#10;\pagestyle{empty}&#10;\begin{document}&#10;&#10;&#10;\begin{equation*}&#10;\mathcal{O}(M) &#10;\end{equation*}&#10;&#10;\end{document}" title="IguanaTex Bitmap Display">
                <a:extLst>
                  <a:ext uri="{FF2B5EF4-FFF2-40B4-BE49-F238E27FC236}">
                    <a16:creationId xmlns:a16="http://schemas.microsoft.com/office/drawing/2014/main" id="{E6021AA2-0957-BFB8-E896-C1004F1C970C}"/>
                  </a:ext>
                </a:extLst>
              </p:cNvPr>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tretch>
                <a:fillRect/>
              </a:stretch>
            </p:blipFill>
            <p:spPr>
              <a:xfrm>
                <a:off x="5268797" y="5294062"/>
                <a:ext cx="499871" cy="198759"/>
              </a:xfrm>
              <a:prstGeom prst="rect">
                <a:avLst/>
              </a:prstGeom>
            </p:spPr>
          </p:pic>
        </p:grpSp>
        <p:pic>
          <p:nvPicPr>
            <p:cNvPr id="9" name="Picture 8" descr="\documentclass{article}&#10;\usepackage{amsmath,bm,amsfonts}&#10;\DeclareMathOperator{\prob}{Pr}&#10;\newcommand{\Expect}{{\rm I\kern-.3em E}}&#10;\pagestyle{empty}&#10;\begin{document}&#10;&#10;&#10;\begin{equation*}&#10;\mathcal{O}(MK) &#10;\end{equation*}&#10;&#10;\end{document}" title="IguanaTex Bitmap Display">
              <a:extLst>
                <a:ext uri="{FF2B5EF4-FFF2-40B4-BE49-F238E27FC236}">
                  <a16:creationId xmlns:a16="http://schemas.microsoft.com/office/drawing/2014/main" id="{49E0DF17-0403-EDDD-7D20-01439DE1A574}"/>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057687" y="5400906"/>
              <a:ext cx="680777" cy="198759"/>
            </a:xfrm>
            <a:prstGeom prst="rect">
              <a:avLst/>
            </a:prstGeom>
          </p:spPr>
        </p:pic>
      </p:grpSp>
      <p:pic>
        <p:nvPicPr>
          <p:cNvPr id="17" name="Picture 16" descr="\documentclass{article}&#10;\usepackage{amsmath,bm,amsfonts}&#10;\DeclareMathOperator{\prob}{Pr}&#10;\newcommand{\Expect}{{\rm I\kern-.3em E}}&#10;\pagestyle{empty}&#10;\begin{document}&#10;&#10;&#10;\begin{equation*}&#10;{\bm A}_m(1,1) = \prob(\check{y}_n^{(m)} = 1 | y_n = 1)&#10;\end{equation*}&#10;&#10;\end{document}" title="IguanaTex Bitmap Display">
            <a:extLst>
              <a:ext uri="{FF2B5EF4-FFF2-40B4-BE49-F238E27FC236}">
                <a16:creationId xmlns:a16="http://schemas.microsoft.com/office/drawing/2014/main" id="{D67217AC-D2A1-D579-21FF-9A38B68C65E8}"/>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302221" y="1233078"/>
            <a:ext cx="2723108" cy="235654"/>
          </a:xfrm>
          <a:prstGeom prst="rect">
            <a:avLst/>
          </a:prstGeom>
        </p:spPr>
      </p:pic>
      <p:sp>
        <p:nvSpPr>
          <p:cNvPr id="10" name="TextBox 9">
            <a:extLst>
              <a:ext uri="{FF2B5EF4-FFF2-40B4-BE49-F238E27FC236}">
                <a16:creationId xmlns:a16="http://schemas.microsoft.com/office/drawing/2014/main" id="{3F736FC4-A7AF-409F-73AD-CC4BC65AA4E4}"/>
              </a:ext>
            </a:extLst>
          </p:cNvPr>
          <p:cNvSpPr txBox="1"/>
          <p:nvPr/>
        </p:nvSpPr>
        <p:spPr>
          <a:xfrm>
            <a:off x="211911" y="815030"/>
            <a:ext cx="9057156" cy="338554"/>
          </a:xfrm>
          <a:prstGeom prst="rect">
            <a:avLst/>
          </a:prstGeom>
          <a:noFill/>
        </p:spPr>
        <p:txBody>
          <a:bodyPr wrap="square" rtlCol="0">
            <a:spAutoFit/>
          </a:bodyPr>
          <a:lstStyle/>
          <a:p>
            <a:pPr marL="285750" indent="-285750" algn="l">
              <a:spcBef>
                <a:spcPts val="600"/>
              </a:spcBef>
              <a:buFont typeface="Wingdings" panose="05000000000000000000" pitchFamily="2" charset="2"/>
              <a:buChar char="q"/>
            </a:pPr>
            <a:r>
              <a:rPr lang="en-US" sz="1600" dirty="0">
                <a:ea typeface="宋体" charset="-122"/>
              </a:rPr>
              <a:t>For </a:t>
            </a:r>
            <a:r>
              <a:rPr lang="en-US" sz="1600" i="1" dirty="0">
                <a:ea typeface="宋体" charset="-122"/>
              </a:rPr>
              <a:t>K=2, we </a:t>
            </a:r>
            <a:r>
              <a:rPr lang="en-US" sz="1600" dirty="0">
                <a:ea typeface="宋体" charset="-122"/>
              </a:rPr>
              <a:t>need to estimate 2 parameters per annotator </a:t>
            </a:r>
            <a:r>
              <a:rPr lang="en-US" sz="1600" i="1" dirty="0">
                <a:ea typeface="宋体" charset="-122"/>
              </a:rPr>
              <a:t>m </a:t>
            </a:r>
            <a:r>
              <a:rPr lang="en-US" sz="1600" dirty="0">
                <a:ea typeface="宋体" charset="-122"/>
              </a:rPr>
              <a:t> </a:t>
            </a:r>
          </a:p>
        </p:txBody>
      </p:sp>
      <p:sp>
        <p:nvSpPr>
          <p:cNvPr id="12" name="TextBox 11">
            <a:extLst>
              <a:ext uri="{FF2B5EF4-FFF2-40B4-BE49-F238E27FC236}">
                <a16:creationId xmlns:a16="http://schemas.microsoft.com/office/drawing/2014/main" id="{6BCA3AE8-7CD3-8909-C14F-76B1D9F8CBCB}"/>
              </a:ext>
            </a:extLst>
          </p:cNvPr>
          <p:cNvSpPr txBox="1"/>
          <p:nvPr/>
        </p:nvSpPr>
        <p:spPr>
          <a:xfrm>
            <a:off x="1263574" y="1183926"/>
            <a:ext cx="145264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Sensitivity </a:t>
            </a:r>
          </a:p>
        </p:txBody>
      </p:sp>
      <p:pic>
        <p:nvPicPr>
          <p:cNvPr id="24" name="Picture 23" descr="\documentclass{article}&#10;\usepackage{amsmath,bm,amsfonts}&#10;\DeclareMathOperator{\prob}{Pr}&#10;\newcommand{\Expect}{{\rm I\kern-.3em E}}&#10;\pagestyle{empty}&#10;\begin{document}&#10;&#10;&#10;\begin{equation*}&#10;{\bm A}_m(2,2) = \prob(\check{y}_n^{(m)} = 2 | y_n = 2)&#10;\end{equation*}&#10;&#10;\end{document}" title="IguanaTex Bitmap Display">
            <a:extLst>
              <a:ext uri="{FF2B5EF4-FFF2-40B4-BE49-F238E27FC236}">
                <a16:creationId xmlns:a16="http://schemas.microsoft.com/office/drawing/2014/main" id="{D6E17049-4263-41C1-D4AE-7E8A320D4A84}"/>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302222" y="1624639"/>
            <a:ext cx="2723106" cy="235654"/>
          </a:xfrm>
          <a:prstGeom prst="rect">
            <a:avLst/>
          </a:prstGeom>
        </p:spPr>
      </p:pic>
      <p:sp>
        <p:nvSpPr>
          <p:cNvPr id="14" name="TextBox 13">
            <a:extLst>
              <a:ext uri="{FF2B5EF4-FFF2-40B4-BE49-F238E27FC236}">
                <a16:creationId xmlns:a16="http://schemas.microsoft.com/office/drawing/2014/main" id="{3B865683-53B7-714A-4656-975D7946FB88}"/>
              </a:ext>
            </a:extLst>
          </p:cNvPr>
          <p:cNvSpPr txBox="1"/>
          <p:nvPr/>
        </p:nvSpPr>
        <p:spPr>
          <a:xfrm>
            <a:off x="1263574" y="1575487"/>
            <a:ext cx="145264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Specificity </a:t>
            </a:r>
          </a:p>
        </p:txBody>
      </p:sp>
      <p:sp>
        <p:nvSpPr>
          <p:cNvPr id="15" name="Rectangle 14">
            <a:extLst>
              <a:ext uri="{FF2B5EF4-FFF2-40B4-BE49-F238E27FC236}">
                <a16:creationId xmlns:a16="http://schemas.microsoft.com/office/drawing/2014/main" id="{B03E7AEA-EE61-300D-AB97-CDDAA5025B4E}"/>
              </a:ext>
            </a:extLst>
          </p:cNvPr>
          <p:cNvSpPr/>
          <p:nvPr/>
        </p:nvSpPr>
        <p:spPr>
          <a:xfrm>
            <a:off x="211910" y="5667345"/>
            <a:ext cx="6536759" cy="338554"/>
          </a:xfrm>
          <a:prstGeom prst="rect">
            <a:avLst/>
          </a:prstGeom>
        </p:spPr>
        <p:txBody>
          <a:bodyPr wrap="square">
            <a:spAutoFit/>
          </a:bodyPr>
          <a:lstStyle/>
          <a:p>
            <a:pPr marL="214313" indent="-214313">
              <a:spcBef>
                <a:spcPts val="450"/>
              </a:spcBef>
              <a:buFont typeface="Wingdings" panose="05000000000000000000" pitchFamily="2" charset="2"/>
              <a:buChar char="q"/>
            </a:pPr>
            <a:r>
              <a:rPr lang="en-US" sz="1600" dirty="0">
                <a:solidFill>
                  <a:srgbClr val="000000"/>
                </a:solidFill>
                <a:ea typeface="宋体" charset="-122"/>
              </a:rPr>
              <a:t>Item difficulty can be incorporated [Whitehill et al’09] </a:t>
            </a:r>
            <a:endParaRPr lang="en-US" sz="1600" dirty="0">
              <a:solidFill>
                <a:srgbClr val="C00000"/>
              </a:solidFill>
              <a:ea typeface="宋体" charset="-122"/>
            </a:endParaRPr>
          </a:p>
        </p:txBody>
      </p:sp>
    </p:spTree>
    <p:custDataLst>
      <p:tags r:id="rId1"/>
    </p:custDataLst>
    <p:extLst>
      <p:ext uri="{BB962C8B-B14F-4D97-AF65-F5344CB8AC3E}">
        <p14:creationId xmlns:p14="http://schemas.microsoft.com/office/powerpoint/2010/main" val="165477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p:bldP spid="33" grpId="0"/>
      <p:bldP spid="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6E66B-E66E-538A-A3BC-8C578DD60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F6821-35E6-0D71-1D22-BD66C33540E7}"/>
              </a:ext>
            </a:extLst>
          </p:cNvPr>
          <p:cNvSpPr>
            <a:spLocks noGrp="1"/>
          </p:cNvSpPr>
          <p:nvPr>
            <p:ph type="title"/>
          </p:nvPr>
        </p:nvSpPr>
        <p:spPr/>
        <p:txBody>
          <a:bodyPr/>
          <a:lstStyle/>
          <a:p>
            <a:r>
              <a:rPr lang="en-US" sz="2800" dirty="0"/>
              <a:t>Outline</a:t>
            </a:r>
          </a:p>
        </p:txBody>
      </p:sp>
      <p:sp>
        <p:nvSpPr>
          <p:cNvPr id="3" name="Content Placeholder 2">
            <a:extLst>
              <a:ext uri="{FF2B5EF4-FFF2-40B4-BE49-F238E27FC236}">
                <a16:creationId xmlns:a16="http://schemas.microsoft.com/office/drawing/2014/main" id="{A4821855-3782-C196-7C4C-41836EDE010B}"/>
              </a:ext>
            </a:extLst>
          </p:cNvPr>
          <p:cNvSpPr>
            <a:spLocks noGrp="1"/>
          </p:cNvSpPr>
          <p:nvPr>
            <p:ph idx="1"/>
          </p:nvPr>
        </p:nvSpPr>
        <p:spPr>
          <a:xfrm>
            <a:off x="387044" y="1017603"/>
            <a:ext cx="8061724" cy="490539"/>
          </a:xfrm>
        </p:spPr>
        <p:txBody>
          <a:bodyPr/>
          <a:lstStyle/>
          <a:p>
            <a:pPr>
              <a:buFont typeface="Wingdings" panose="05000000000000000000" pitchFamily="2" charset="2"/>
              <a:buChar char="q"/>
            </a:pPr>
            <a:r>
              <a:rPr lang="en-US" dirty="0">
                <a:solidFill>
                  <a:schemeClr val="bg1">
                    <a:lumMod val="65000"/>
                  </a:schemeClr>
                </a:solidFill>
              </a:rPr>
              <a:t> Motivation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78FD2B2-974E-A69C-97A2-D5FD0FB3AFCD}"/>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18</a:t>
            </a:fld>
            <a:endParaRPr lang="en-US">
              <a:solidFill>
                <a:srgbClr val="000000"/>
              </a:solidFill>
              <a:ea typeface="ＭＳ Ｐゴシック"/>
            </a:endParaRPr>
          </a:p>
        </p:txBody>
      </p:sp>
      <p:sp>
        <p:nvSpPr>
          <p:cNvPr id="8" name="Content Placeholder 2">
            <a:extLst>
              <a:ext uri="{FF2B5EF4-FFF2-40B4-BE49-F238E27FC236}">
                <a16:creationId xmlns:a16="http://schemas.microsoft.com/office/drawing/2014/main" id="{E655C5F7-4E76-9A66-E7E2-678380502143}"/>
              </a:ext>
            </a:extLst>
          </p:cNvPr>
          <p:cNvSpPr txBox="1">
            <a:spLocks/>
          </p:cNvSpPr>
          <p:nvPr/>
        </p:nvSpPr>
        <p:spPr bwMode="auto">
          <a:xfrm>
            <a:off x="348945" y="3273368"/>
            <a:ext cx="5189956"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Data structure-aware crowdsourcing</a:t>
            </a:r>
          </a:p>
          <a:p>
            <a:pPr marL="0" indent="0">
              <a:buNone/>
            </a:pPr>
            <a:endParaRPr lang="en-US" kern="0" dirty="0"/>
          </a:p>
        </p:txBody>
      </p:sp>
      <p:sp>
        <p:nvSpPr>
          <p:cNvPr id="9" name="Content Placeholder 2">
            <a:extLst>
              <a:ext uri="{FF2B5EF4-FFF2-40B4-BE49-F238E27FC236}">
                <a16:creationId xmlns:a16="http://schemas.microsoft.com/office/drawing/2014/main" id="{347D93C4-4C9B-1B41-AAEA-237AC627E2A5}"/>
              </a:ext>
            </a:extLst>
          </p:cNvPr>
          <p:cNvSpPr txBox="1">
            <a:spLocks/>
          </p:cNvSpPr>
          <p:nvPr/>
        </p:nvSpPr>
        <p:spPr bwMode="auto">
          <a:xfrm>
            <a:off x="348945" y="3873499"/>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Adversary-aware crowdsourcing</a:t>
            </a:r>
          </a:p>
        </p:txBody>
      </p:sp>
      <p:sp>
        <p:nvSpPr>
          <p:cNvPr id="10" name="Content Placeholder 2">
            <a:extLst>
              <a:ext uri="{FF2B5EF4-FFF2-40B4-BE49-F238E27FC236}">
                <a16:creationId xmlns:a16="http://schemas.microsoft.com/office/drawing/2014/main" id="{ABEF3A91-2A08-8A98-078B-772916F480EB}"/>
              </a:ext>
            </a:extLst>
          </p:cNvPr>
          <p:cNvSpPr txBox="1">
            <a:spLocks/>
          </p:cNvSpPr>
          <p:nvPr/>
        </p:nvSpPr>
        <p:spPr bwMode="auto">
          <a:xfrm>
            <a:off x="353758" y="4546907"/>
            <a:ext cx="2456820"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a:t>
            </a:r>
          </a:p>
          <a:p>
            <a:pPr marL="0" indent="0">
              <a:buNone/>
            </a:pPr>
            <a:endParaRPr lang="en-US" kern="0" dirty="0"/>
          </a:p>
        </p:txBody>
      </p:sp>
      <p:sp>
        <p:nvSpPr>
          <p:cNvPr id="11" name="Content Placeholder 2">
            <a:extLst>
              <a:ext uri="{FF2B5EF4-FFF2-40B4-BE49-F238E27FC236}">
                <a16:creationId xmlns:a16="http://schemas.microsoft.com/office/drawing/2014/main" id="{A9A672D0-2A3E-480F-274B-F13F12E2D6A5}"/>
              </a:ext>
            </a:extLst>
          </p:cNvPr>
          <p:cNvSpPr txBox="1">
            <a:spLocks/>
          </p:cNvSpPr>
          <p:nvPr/>
        </p:nvSpPr>
        <p:spPr bwMode="auto">
          <a:xfrm>
            <a:off x="387043" y="1725360"/>
            <a:ext cx="4358212"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Learning via crowdsourcing</a:t>
            </a:r>
          </a:p>
          <a:p>
            <a:pPr marL="0" indent="0">
              <a:buNone/>
            </a:pPr>
            <a:endParaRPr lang="en-US" kern="0" dirty="0"/>
          </a:p>
          <a:p>
            <a:endParaRPr lang="en-US" kern="0" dirty="0"/>
          </a:p>
        </p:txBody>
      </p:sp>
      <p:sp>
        <p:nvSpPr>
          <p:cNvPr id="4" name="TextBox 3">
            <a:extLst>
              <a:ext uri="{FF2B5EF4-FFF2-40B4-BE49-F238E27FC236}">
                <a16:creationId xmlns:a16="http://schemas.microsoft.com/office/drawing/2014/main" id="{2CF799ED-D224-0AD7-4F8A-FA2617FB855D}"/>
              </a:ext>
            </a:extLst>
          </p:cNvPr>
          <p:cNvSpPr txBox="1"/>
          <p:nvPr/>
        </p:nvSpPr>
        <p:spPr>
          <a:xfrm>
            <a:off x="958533" y="2364263"/>
            <a:ext cx="7079182" cy="661720"/>
          </a:xfrm>
          <a:prstGeom prst="rect">
            <a:avLst/>
          </a:prstGeom>
          <a:noFill/>
        </p:spPr>
        <p:txBody>
          <a:bodyPr wrap="none" rtlCol="0">
            <a:spAutoFit/>
          </a:bodyPr>
          <a:lstStyle/>
          <a:p>
            <a:pPr marL="285750" indent="-285750" algn="l">
              <a:spcBef>
                <a:spcPts val="600"/>
              </a:spcBef>
              <a:buFont typeface="Wingdings" panose="05000000000000000000" pitchFamily="2" charset="2"/>
              <a:buChar char="§"/>
            </a:pPr>
            <a:r>
              <a:rPr lang="en-US" sz="1600" dirty="0">
                <a:ea typeface="宋体" charset="-122"/>
              </a:rPr>
              <a:t>Majority voting, annotator models, and Expectation-Maximization (EM) </a:t>
            </a:r>
          </a:p>
          <a:p>
            <a:pPr marL="285750" indent="-285750" algn="l">
              <a:spcBef>
                <a:spcPts val="600"/>
              </a:spcBef>
              <a:buFont typeface="Wingdings" panose="05000000000000000000" pitchFamily="2" charset="2"/>
              <a:buChar char="§"/>
            </a:pPr>
            <a:r>
              <a:rPr lang="en-US" sz="1600" dirty="0">
                <a:ea typeface="宋体" charset="-122"/>
              </a:rPr>
              <a:t>Moment matching, and Bayesian methods</a:t>
            </a:r>
          </a:p>
        </p:txBody>
      </p:sp>
    </p:spTree>
    <p:extLst>
      <p:ext uri="{BB962C8B-B14F-4D97-AF65-F5344CB8AC3E}">
        <p14:creationId xmlns:p14="http://schemas.microsoft.com/office/powerpoint/2010/main" val="552415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0ED4805-F880-4F41-80BE-EE4B208BC5D0}"/>
              </a:ext>
            </a:extLst>
          </p:cNvPr>
          <p:cNvSpPr txBox="1"/>
          <p:nvPr/>
        </p:nvSpPr>
        <p:spPr>
          <a:xfrm>
            <a:off x="5008271" y="1416993"/>
            <a:ext cx="2289589" cy="30777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400" dirty="0">
                <a:latin typeface="Arial" panose="020B0604020202020204"/>
                <a:ea typeface="宋体" charset="-122"/>
              </a:rPr>
              <a:t>Wanted parameters           </a:t>
            </a:r>
          </a:p>
        </p:txBody>
      </p:sp>
      <p:sp>
        <p:nvSpPr>
          <p:cNvPr id="44" name="TextBox 43">
            <a:extLst>
              <a:ext uri="{FF2B5EF4-FFF2-40B4-BE49-F238E27FC236}">
                <a16:creationId xmlns:a16="http://schemas.microsoft.com/office/drawing/2014/main" id="{10ED4805-F880-4F41-80BE-EE4B208BC5D0}"/>
              </a:ext>
            </a:extLst>
          </p:cNvPr>
          <p:cNvSpPr txBox="1"/>
          <p:nvPr/>
        </p:nvSpPr>
        <p:spPr>
          <a:xfrm>
            <a:off x="2811504" y="1400809"/>
            <a:ext cx="2289589" cy="30777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400" i="1" dirty="0">
                <a:latin typeface="Arial" panose="020B0604020202020204"/>
                <a:ea typeface="宋体" charset="-122"/>
              </a:rPr>
              <a:t>N </a:t>
            </a:r>
            <a:r>
              <a:rPr lang="en-US" sz="1400" dirty="0">
                <a:latin typeface="Arial" panose="020B0604020202020204"/>
                <a:ea typeface="宋体" charset="-122"/>
              </a:rPr>
              <a:t> latent true labels           </a:t>
            </a:r>
          </a:p>
        </p:txBody>
      </p:sp>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a:xfrm>
            <a:off x="85024" y="190874"/>
            <a:ext cx="8229600" cy="508731"/>
          </a:xfrm>
        </p:spPr>
        <p:txBody>
          <a:bodyPr/>
          <a:lstStyle/>
          <a:p>
            <a:r>
              <a:rPr lang="en-US" sz="2800" dirty="0"/>
              <a:t>Estimating model parameters</a:t>
            </a:r>
          </a:p>
        </p:txBody>
      </p:sp>
      <p:sp>
        <p:nvSpPr>
          <p:cNvPr id="4" name="Footer Placeholder 3">
            <a:extLst>
              <a:ext uri="{FF2B5EF4-FFF2-40B4-BE49-F238E27FC236}">
                <a16:creationId xmlns:a16="http://schemas.microsoft.com/office/drawing/2014/main" id="{4F2ACFBF-C302-4EB6-8C79-053DDE0286E8}"/>
              </a:ext>
            </a:extLst>
          </p:cNvPr>
          <p:cNvSpPr>
            <a:spLocks noGrp="1"/>
          </p:cNvSpPr>
          <p:nvPr>
            <p:ph type="ftr" sz="quarter" idx="11"/>
          </p:nvPr>
        </p:nvSpPr>
        <p:spPr>
          <a:xfrm>
            <a:off x="336304" y="6310090"/>
            <a:ext cx="8924544" cy="457200"/>
          </a:xfrm>
        </p:spPr>
        <p:txBody>
          <a:bodyPr/>
          <a:lstStyle/>
          <a:p>
            <a:pPr>
              <a:defRPr/>
            </a:pPr>
            <a:r>
              <a:rPr lang="en-US" sz="1200" dirty="0">
                <a:solidFill>
                  <a:srgbClr val="000000"/>
                </a:solidFill>
                <a:latin typeface="+mj-lt"/>
              </a:rPr>
              <a:t> A.P. Dempster, N.M. Laird and  D.B. Rubin, "Maximum Likelihood from Incomplete Data via the EM Algorithm," </a:t>
            </a:r>
            <a:br>
              <a:rPr lang="en-US" sz="1200" dirty="0">
                <a:solidFill>
                  <a:srgbClr val="000000"/>
                </a:solidFill>
                <a:latin typeface="+mj-lt"/>
              </a:rPr>
            </a:br>
            <a:r>
              <a:rPr lang="en-US" sz="1200" dirty="0">
                <a:solidFill>
                  <a:srgbClr val="000000"/>
                </a:solidFill>
                <a:latin typeface="+mj-lt"/>
              </a:rPr>
              <a:t>                                                      </a:t>
            </a:r>
            <a:r>
              <a:rPr lang="en-US" sz="1200" i="1" dirty="0">
                <a:solidFill>
                  <a:srgbClr val="000000"/>
                </a:solidFill>
                <a:latin typeface="+mj-lt"/>
              </a:rPr>
              <a:t>Journal of the Royal Statistical Society</a:t>
            </a:r>
            <a:r>
              <a:rPr lang="en-US" sz="1200" dirty="0">
                <a:solidFill>
                  <a:srgbClr val="000000"/>
                </a:solidFill>
                <a:latin typeface="+mj-lt"/>
              </a:rPr>
              <a:t>, </a:t>
            </a:r>
            <a:r>
              <a:rPr lang="en-US" sz="1200" i="1" dirty="0">
                <a:solidFill>
                  <a:srgbClr val="000000"/>
                </a:solidFill>
                <a:latin typeface="+mj-lt"/>
              </a:rPr>
              <a:t>Series B</a:t>
            </a:r>
            <a:r>
              <a:rPr lang="en-US" sz="1200" dirty="0">
                <a:solidFill>
                  <a:srgbClr val="000000"/>
                </a:solidFill>
                <a:latin typeface="+mj-lt"/>
              </a:rPr>
              <a:t>, vol. 39, pp. 1–38, 1977. </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19</a:t>
            </a:fld>
            <a:endParaRPr lang="en-US" dirty="0">
              <a:solidFill>
                <a:srgbClr val="000000"/>
              </a:solidFill>
              <a:ea typeface="ＭＳ Ｐゴシック"/>
            </a:endParaRPr>
          </a:p>
        </p:txBody>
      </p:sp>
      <p:sp>
        <p:nvSpPr>
          <p:cNvPr id="9" name="TextBox 8">
            <a:extLst>
              <a:ext uri="{FF2B5EF4-FFF2-40B4-BE49-F238E27FC236}">
                <a16:creationId xmlns:a16="http://schemas.microsoft.com/office/drawing/2014/main" id="{D149404F-79E1-462D-8D52-BDC8879129B4}"/>
              </a:ext>
            </a:extLst>
          </p:cNvPr>
          <p:cNvSpPr txBox="1"/>
          <p:nvPr/>
        </p:nvSpPr>
        <p:spPr>
          <a:xfrm>
            <a:off x="333926" y="945964"/>
            <a:ext cx="8408392" cy="307777"/>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400" dirty="0">
                <a:latin typeface="Arial" panose="020B0604020202020204"/>
                <a:ea typeface="宋体" charset="-122"/>
              </a:rPr>
              <a:t>Popular for maximum likelihood estimation of parametric mixture models [Dempster-Laird-Rubin’77]  </a:t>
            </a:r>
          </a:p>
        </p:txBody>
      </p:sp>
      <p:grpSp>
        <p:nvGrpSpPr>
          <p:cNvPr id="19" name="Group 18">
            <a:extLst>
              <a:ext uri="{FF2B5EF4-FFF2-40B4-BE49-F238E27FC236}">
                <a16:creationId xmlns:a16="http://schemas.microsoft.com/office/drawing/2014/main" id="{CB16E7D0-0D1B-58E2-0A4E-1E51251939D6}"/>
              </a:ext>
            </a:extLst>
          </p:cNvPr>
          <p:cNvGrpSpPr/>
          <p:nvPr/>
        </p:nvGrpSpPr>
        <p:grpSpPr>
          <a:xfrm>
            <a:off x="347962" y="2142591"/>
            <a:ext cx="5877332" cy="578285"/>
            <a:chOff x="347962" y="2142591"/>
            <a:chExt cx="5877332" cy="578285"/>
          </a:xfrm>
        </p:grpSpPr>
        <p:sp>
          <p:nvSpPr>
            <p:cNvPr id="11" name="TextBox 10">
              <a:extLst>
                <a:ext uri="{FF2B5EF4-FFF2-40B4-BE49-F238E27FC236}">
                  <a16:creationId xmlns:a16="http://schemas.microsoft.com/office/drawing/2014/main" id="{1157512C-3735-4333-B9B8-4C813AB4D8CA}"/>
                </a:ext>
              </a:extLst>
            </p:cNvPr>
            <p:cNvSpPr txBox="1"/>
            <p:nvPr/>
          </p:nvSpPr>
          <p:spPr>
            <a:xfrm>
              <a:off x="347962" y="2255928"/>
              <a:ext cx="1805623" cy="307777"/>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400" dirty="0">
                  <a:latin typeface="Arial" panose="020B0604020202020204"/>
                  <a:ea typeface="宋体" charset="-122"/>
                </a:rPr>
                <a:t>Wish to maximize</a:t>
              </a:r>
            </a:p>
          </p:txBody>
        </p:sp>
        <p:pic>
          <p:nvPicPr>
            <p:cNvPr id="16" name="Picture 15" descr="\documentclass{article}&#10;\usepackage{amsmath,bm,amsfonts}&#10;\DeclareMathOperator{\prob}{Pr}&#10;\newcommand{\Expect}{{\rm I\kern-.3em E}}&#10;\pagestyle{empty}&#10;\begin{document}&#10;&#10;&#10;\begin{equation*}&#10;L(\bm{\psi}) = \log\prob(\check{\mathcal{Y}} ; \bm{\psi}) = \log\left(\sum_{\bm{y}}\prob(\bm{y},\check{\mathcal{Y}} ;\bm{\psi})\right)&#10;\end{equation*}&#10;\end{document}" title="IguanaTex Bitmap Display">
              <a:extLst>
                <a:ext uri="{FF2B5EF4-FFF2-40B4-BE49-F238E27FC236}">
                  <a16:creationId xmlns:a16="http://schemas.microsoft.com/office/drawing/2014/main" id="{31384896-9DB1-0222-FC96-17E371634B07}"/>
                </a:ext>
              </a:extLst>
            </p:cNvPr>
            <p:cNvPicPr>
              <a:picLocks noChangeAspect="1"/>
            </p:cNvPicPr>
            <p:nvPr>
              <p:custDataLst>
                <p:tags r:id="rId9"/>
              </p:custDataLst>
            </p:nvPr>
          </p:nvPicPr>
          <p:blipFill>
            <a:blip r:embed="rId12" cstate="print">
              <a:extLst>
                <a:ext uri="{28A0092B-C50C-407E-A947-70E740481C1C}">
                  <a14:useLocalDpi xmlns:a14="http://schemas.microsoft.com/office/drawing/2010/main" val="0"/>
                </a:ext>
              </a:extLst>
            </a:blip>
            <a:stretch>
              <a:fillRect/>
            </a:stretch>
          </p:blipFill>
          <p:spPr>
            <a:xfrm>
              <a:off x="2522433" y="2142591"/>
              <a:ext cx="3702861" cy="578285"/>
            </a:xfrm>
            <a:prstGeom prst="rect">
              <a:avLst/>
            </a:prstGeom>
          </p:spPr>
        </p:pic>
      </p:grpSp>
      <p:sp>
        <p:nvSpPr>
          <p:cNvPr id="22" name="TextBox 21">
            <a:extLst>
              <a:ext uri="{FF2B5EF4-FFF2-40B4-BE49-F238E27FC236}">
                <a16:creationId xmlns:a16="http://schemas.microsoft.com/office/drawing/2014/main" id="{5FAA76B4-4013-4959-887F-1E20315148F1}"/>
              </a:ext>
            </a:extLst>
          </p:cNvPr>
          <p:cNvSpPr txBox="1"/>
          <p:nvPr/>
        </p:nvSpPr>
        <p:spPr>
          <a:xfrm>
            <a:off x="625449" y="2877772"/>
            <a:ext cx="7912744" cy="30777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400" dirty="0">
                <a:latin typeface="Arial" panose="020B0604020202020204"/>
                <a:ea typeface="宋体" charset="-122"/>
              </a:rPr>
              <a:t>Use a tractable surrogate pdf </a:t>
            </a:r>
            <a:r>
              <a:rPr lang="en-US" sz="1400" i="1" dirty="0">
                <a:latin typeface="Arial" panose="020B0604020202020204"/>
                <a:ea typeface="宋体" charset="-122"/>
              </a:rPr>
              <a:t>q</a:t>
            </a:r>
            <a:r>
              <a:rPr lang="en-US" sz="1400" dirty="0">
                <a:latin typeface="Arial" panose="020B0604020202020204"/>
                <a:ea typeface="宋体" charset="-122"/>
              </a:rPr>
              <a:t> to maximize an </a:t>
            </a:r>
            <a:r>
              <a:rPr lang="en-US" sz="1400" u="sng" dirty="0">
                <a:latin typeface="Arial" panose="020B0604020202020204"/>
                <a:ea typeface="宋体" charset="-122"/>
              </a:rPr>
              <a:t>expected lower bound</a:t>
            </a:r>
            <a:r>
              <a:rPr lang="en-US" sz="1400" dirty="0">
                <a:latin typeface="Arial" panose="020B0604020202020204"/>
                <a:ea typeface="宋体" charset="-122"/>
              </a:rPr>
              <a:t> with a two-step </a:t>
            </a:r>
            <a:r>
              <a:rPr lang="en-US" sz="1400" dirty="0">
                <a:solidFill>
                  <a:srgbClr val="0000FF"/>
                </a:solidFill>
                <a:latin typeface="Arial" panose="020B0604020202020204"/>
                <a:ea typeface="宋体" charset="-122"/>
              </a:rPr>
              <a:t>iteration</a:t>
            </a:r>
            <a:endParaRPr lang="en-US" sz="1400" dirty="0">
              <a:latin typeface="Arial" panose="020B0604020202020204"/>
              <a:ea typeface="宋体" charset="-122"/>
            </a:endParaRPr>
          </a:p>
        </p:txBody>
      </p:sp>
      <p:grpSp>
        <p:nvGrpSpPr>
          <p:cNvPr id="10" name="Group 9">
            <a:extLst>
              <a:ext uri="{FF2B5EF4-FFF2-40B4-BE49-F238E27FC236}">
                <a16:creationId xmlns:a16="http://schemas.microsoft.com/office/drawing/2014/main" id="{6A2F071D-3C86-7D87-F123-27C5ED0766FD}"/>
              </a:ext>
            </a:extLst>
          </p:cNvPr>
          <p:cNvGrpSpPr/>
          <p:nvPr/>
        </p:nvGrpSpPr>
        <p:grpSpPr>
          <a:xfrm>
            <a:off x="595222" y="1398111"/>
            <a:ext cx="2289589" cy="307777"/>
            <a:chOff x="595222" y="1398111"/>
            <a:chExt cx="2289589" cy="307777"/>
          </a:xfrm>
        </p:grpSpPr>
        <p:sp>
          <p:nvSpPr>
            <p:cNvPr id="14" name="TextBox 13">
              <a:extLst>
                <a:ext uri="{FF2B5EF4-FFF2-40B4-BE49-F238E27FC236}">
                  <a16:creationId xmlns:a16="http://schemas.microsoft.com/office/drawing/2014/main" id="{10ED4805-F880-4F41-80BE-EE4B208BC5D0}"/>
                </a:ext>
              </a:extLst>
            </p:cNvPr>
            <p:cNvSpPr txBox="1"/>
            <p:nvPr/>
          </p:nvSpPr>
          <p:spPr>
            <a:xfrm>
              <a:off x="595222" y="1398111"/>
              <a:ext cx="2289589" cy="30777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400" i="1" dirty="0">
                  <a:latin typeface="Arial" panose="020B0604020202020204"/>
                  <a:ea typeface="宋体" charset="-122"/>
                </a:rPr>
                <a:t>O</a:t>
              </a:r>
              <a:r>
                <a:rPr lang="en-US" sz="1400" dirty="0">
                  <a:latin typeface="Arial" panose="020B0604020202020204"/>
                  <a:ea typeface="宋体" charset="-122"/>
                </a:rPr>
                <a:t>bservations           </a:t>
              </a:r>
            </a:p>
          </p:txBody>
        </p:sp>
        <p:pic>
          <p:nvPicPr>
            <p:cNvPr id="8" name="Picture 7" descr="\documentclass{article}&#10;\usepackage{amsmath,bm,amsfonts}&#10;\DeclareMathOperator{\prob}{Pr}&#10;\newcommand{\Expect}{{\rm I\kern-.3em E}}&#10;\pagestyle{empty}&#10;\begin{document}&#10;&#10;&#10;\begin{equation*}&#10;\check{\mathcal{Y}}&#10;\end{equation*}&#10;&#10;\end{document}" title="IguanaTex Bitmap Display">
              <a:extLst>
                <a:ext uri="{FF2B5EF4-FFF2-40B4-BE49-F238E27FC236}">
                  <a16:creationId xmlns:a16="http://schemas.microsoft.com/office/drawing/2014/main" id="{9C2AEEA7-2FAF-D22E-0B74-ABEF6E2DFFF0}"/>
                </a:ext>
              </a:extLst>
            </p:cNvPr>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2188260" y="1428169"/>
              <a:ext cx="150859" cy="224966"/>
            </a:xfrm>
            <a:prstGeom prst="rect">
              <a:avLst/>
            </a:prstGeom>
          </p:spPr>
        </p:pic>
      </p:grpSp>
      <p:pic>
        <p:nvPicPr>
          <p:cNvPr id="20" name="Picture 19">
            <a:extLst>
              <a:ext uri="{FF2B5EF4-FFF2-40B4-BE49-F238E27FC236}">
                <a16:creationId xmlns:a16="http://schemas.microsoft.com/office/drawing/2014/main" id="{77DFB899-24C1-46D6-A2A7-25FB72300546}"/>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807011" y="1501618"/>
            <a:ext cx="127446" cy="149610"/>
          </a:xfrm>
          <a:prstGeom prst="rect">
            <a:avLst/>
          </a:prstGeom>
        </p:spPr>
      </p:pic>
      <p:grpSp>
        <p:nvGrpSpPr>
          <p:cNvPr id="43" name="Group 42">
            <a:extLst>
              <a:ext uri="{FF2B5EF4-FFF2-40B4-BE49-F238E27FC236}">
                <a16:creationId xmlns:a16="http://schemas.microsoft.com/office/drawing/2014/main" id="{7645B9AD-F5AC-ED85-CC8D-0C813FA8072A}"/>
              </a:ext>
            </a:extLst>
          </p:cNvPr>
          <p:cNvGrpSpPr/>
          <p:nvPr/>
        </p:nvGrpSpPr>
        <p:grpSpPr>
          <a:xfrm>
            <a:off x="595222" y="4136438"/>
            <a:ext cx="8232832" cy="523220"/>
            <a:chOff x="595222" y="4136438"/>
            <a:chExt cx="8232832" cy="523220"/>
          </a:xfrm>
        </p:grpSpPr>
        <p:sp>
          <p:nvSpPr>
            <p:cNvPr id="3" name="Rounded Rectangle 2"/>
            <p:cNvSpPr/>
            <p:nvPr/>
          </p:nvSpPr>
          <p:spPr bwMode="auto">
            <a:xfrm>
              <a:off x="937904" y="4207627"/>
              <a:ext cx="5093026" cy="41549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grpSp>
          <p:nvGrpSpPr>
            <p:cNvPr id="40" name="Group 39">
              <a:extLst>
                <a:ext uri="{FF2B5EF4-FFF2-40B4-BE49-F238E27FC236}">
                  <a16:creationId xmlns:a16="http://schemas.microsoft.com/office/drawing/2014/main" id="{9C2C7B21-2CE4-00EC-40C2-3482E4CCEC2F}"/>
                </a:ext>
              </a:extLst>
            </p:cNvPr>
            <p:cNvGrpSpPr/>
            <p:nvPr>
              <p:custDataLst>
                <p:tags r:id="rId6"/>
              </p:custDataLst>
            </p:nvPr>
          </p:nvGrpSpPr>
          <p:grpSpPr>
            <a:xfrm>
              <a:off x="595222" y="4136438"/>
              <a:ext cx="8232832" cy="523220"/>
              <a:chOff x="595222" y="4136438"/>
              <a:chExt cx="8232832" cy="523220"/>
            </a:xfrm>
          </p:grpSpPr>
          <p:sp>
            <p:nvSpPr>
              <p:cNvPr id="26" name="TextBox 25">
                <a:extLst>
                  <a:ext uri="{FF2B5EF4-FFF2-40B4-BE49-F238E27FC236}">
                    <a16:creationId xmlns:a16="http://schemas.microsoft.com/office/drawing/2014/main" id="{919D78FD-A31F-4597-B99E-E3458BF4D410}"/>
                  </a:ext>
                </a:extLst>
              </p:cNvPr>
              <p:cNvSpPr txBox="1"/>
              <p:nvPr/>
            </p:nvSpPr>
            <p:spPr>
              <a:xfrm>
                <a:off x="595222" y="4244160"/>
                <a:ext cx="2125903" cy="307777"/>
              </a:xfrm>
              <a:prstGeom prst="rect">
                <a:avLst/>
              </a:prstGeom>
              <a:noFill/>
            </p:spPr>
            <p:txBody>
              <a:bodyPr wrap="none" rtlCol="0">
                <a:spAutoFit/>
              </a:bodyPr>
              <a:lstStyle/>
              <a:p>
                <a:pPr>
                  <a:spcBef>
                    <a:spcPts val="450"/>
                  </a:spcBef>
                </a:pPr>
                <a:r>
                  <a:rPr lang="en-US" sz="1400" b="1" dirty="0">
                    <a:solidFill>
                      <a:srgbClr val="0000FF"/>
                    </a:solidFill>
                    <a:latin typeface="Arial" panose="020B0604020202020204"/>
                    <a:ea typeface="宋体" charset="-122"/>
                  </a:rPr>
                  <a:t>S1.</a:t>
                </a:r>
                <a:r>
                  <a:rPr lang="en-US" sz="1400" dirty="0">
                    <a:latin typeface="Arial" panose="020B0604020202020204"/>
                    <a:ea typeface="宋体" charset="-122"/>
                  </a:rPr>
                  <a:t> Expectation (E-)step</a:t>
                </a:r>
              </a:p>
            </p:txBody>
          </p:sp>
          <p:pic>
            <p:nvPicPr>
              <p:cNvPr id="38" name="Picture 37" descr="\documentclass{article}&#10;\usepackage{amsmath,bm,amsfonts}&#10;\DeclareMathOperator{\prob}{Pr}&#10;\newcommand{\Expect}{{\mathbb{E}}}&#10;\pagestyle{empty}&#10;\begin{document}&#10;&#10;&#10;\begin{align*}&#10;&amp; Q(\bm{\psi} ; \bm{\psi}[i]) = \Expect_{\bm{y}|\check{\mathcal{Y}};\bm{\psi}[i]}[\log\prob(\bm{y},\check{\mathcal{Y}};\bm{\psi})] \end{align*}&#10;\end{document}" title="IguanaTex Bitmap Display">
                <a:extLst>
                  <a:ext uri="{FF2B5EF4-FFF2-40B4-BE49-F238E27FC236}">
                    <a16:creationId xmlns:a16="http://schemas.microsoft.com/office/drawing/2014/main" id="{F05C4EBD-B9B0-1557-F3A8-0DCA1A84178C}"/>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798451" y="4280323"/>
                <a:ext cx="3081151" cy="253714"/>
              </a:xfrm>
              <a:prstGeom prst="rect">
                <a:avLst/>
              </a:prstGeom>
            </p:spPr>
          </p:pic>
          <p:sp>
            <p:nvSpPr>
              <p:cNvPr id="35" name="TextBox 34">
                <a:extLst>
                  <a:ext uri="{FF2B5EF4-FFF2-40B4-BE49-F238E27FC236}">
                    <a16:creationId xmlns:a16="http://schemas.microsoft.com/office/drawing/2014/main" id="{65461E7A-F9F6-45E4-941A-10634F8033FF}"/>
                  </a:ext>
                </a:extLst>
              </p:cNvPr>
              <p:cNvSpPr txBox="1"/>
              <p:nvPr/>
            </p:nvSpPr>
            <p:spPr>
              <a:xfrm>
                <a:off x="6168352" y="4136438"/>
                <a:ext cx="2659702" cy="523220"/>
              </a:xfrm>
              <a:prstGeom prst="rect">
                <a:avLst/>
              </a:prstGeom>
              <a:noFill/>
            </p:spPr>
            <p:txBody>
              <a:bodyPr wrap="none" rtlCol="0">
                <a:spAutoFit/>
              </a:bodyPr>
              <a:lstStyle/>
              <a:p>
                <a:pPr>
                  <a:spcBef>
                    <a:spcPts val="450"/>
                  </a:spcBef>
                </a:pPr>
                <a:r>
                  <a:rPr lang="en-US" sz="1400" dirty="0">
                    <a:solidFill>
                      <a:srgbClr val="0000FF"/>
                    </a:solidFill>
                    <a:latin typeface="Arial" panose="020B0604020202020204"/>
                    <a:ea typeface="宋体" charset="-122"/>
                  </a:rPr>
                  <a:t>Latent variables updated given</a:t>
                </a:r>
                <a:br>
                  <a:rPr lang="en-US" sz="1400" dirty="0">
                    <a:solidFill>
                      <a:srgbClr val="0000FF"/>
                    </a:solidFill>
                    <a:latin typeface="Arial" panose="020B0604020202020204"/>
                    <a:ea typeface="宋体" charset="-122"/>
                  </a:rPr>
                </a:br>
                <a:r>
                  <a:rPr lang="en-US" sz="1400" dirty="0">
                    <a:solidFill>
                      <a:srgbClr val="0000FF"/>
                    </a:solidFill>
                    <a:latin typeface="Arial" panose="020B0604020202020204"/>
                    <a:ea typeface="宋体" charset="-122"/>
                  </a:rPr>
                  <a:t>observed ones and parameters</a:t>
                </a:r>
              </a:p>
            </p:txBody>
          </p:sp>
        </p:grpSp>
      </p:grpSp>
      <p:grpSp>
        <p:nvGrpSpPr>
          <p:cNvPr id="42" name="Group 41">
            <a:extLst>
              <a:ext uri="{FF2B5EF4-FFF2-40B4-BE49-F238E27FC236}">
                <a16:creationId xmlns:a16="http://schemas.microsoft.com/office/drawing/2014/main" id="{915F5B3C-7978-E1CD-E02F-4CB91E52FEDD}"/>
              </a:ext>
            </a:extLst>
          </p:cNvPr>
          <p:cNvGrpSpPr/>
          <p:nvPr/>
        </p:nvGrpSpPr>
        <p:grpSpPr>
          <a:xfrm>
            <a:off x="595222" y="4711776"/>
            <a:ext cx="7981168" cy="587340"/>
            <a:chOff x="595222" y="4383785"/>
            <a:chExt cx="7981168" cy="587340"/>
          </a:xfrm>
        </p:grpSpPr>
        <p:sp>
          <p:nvSpPr>
            <p:cNvPr id="32" name="Rounded Rectangle 31"/>
            <p:cNvSpPr/>
            <p:nvPr/>
          </p:nvSpPr>
          <p:spPr bwMode="auto">
            <a:xfrm>
              <a:off x="936346" y="4450107"/>
              <a:ext cx="4560328" cy="41549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39" name="Group 38">
              <a:extLst>
                <a:ext uri="{FF2B5EF4-FFF2-40B4-BE49-F238E27FC236}">
                  <a16:creationId xmlns:a16="http://schemas.microsoft.com/office/drawing/2014/main" id="{171FACCC-757A-4601-BF0C-D5F4A3F8ABD5}"/>
                </a:ext>
              </a:extLst>
            </p:cNvPr>
            <p:cNvGrpSpPr/>
            <p:nvPr>
              <p:custDataLst>
                <p:tags r:id="rId4"/>
              </p:custDataLst>
            </p:nvPr>
          </p:nvGrpSpPr>
          <p:grpSpPr>
            <a:xfrm>
              <a:off x="595222" y="4383785"/>
              <a:ext cx="7981168" cy="587340"/>
              <a:chOff x="595222" y="4383785"/>
              <a:chExt cx="7981168" cy="587340"/>
            </a:xfrm>
          </p:grpSpPr>
          <p:sp>
            <p:nvSpPr>
              <p:cNvPr id="30" name="TextBox 29">
                <a:extLst>
                  <a:ext uri="{FF2B5EF4-FFF2-40B4-BE49-F238E27FC236}">
                    <a16:creationId xmlns:a16="http://schemas.microsoft.com/office/drawing/2014/main" id="{327FF890-6B46-4E84-90B3-C6FC68E63AA3}"/>
                  </a:ext>
                </a:extLst>
              </p:cNvPr>
              <p:cNvSpPr txBox="1"/>
              <p:nvPr/>
            </p:nvSpPr>
            <p:spPr>
              <a:xfrm>
                <a:off x="595222" y="4466506"/>
                <a:ext cx="2263761" cy="307777"/>
              </a:xfrm>
              <a:prstGeom prst="rect">
                <a:avLst/>
              </a:prstGeom>
              <a:noFill/>
            </p:spPr>
            <p:txBody>
              <a:bodyPr wrap="none" rtlCol="0">
                <a:spAutoFit/>
              </a:bodyPr>
              <a:lstStyle/>
              <a:p>
                <a:pPr>
                  <a:spcBef>
                    <a:spcPts val="450"/>
                  </a:spcBef>
                </a:pPr>
                <a:r>
                  <a:rPr lang="en-US" sz="1400" b="1" dirty="0">
                    <a:solidFill>
                      <a:srgbClr val="0000FF"/>
                    </a:solidFill>
                    <a:latin typeface="Arial" panose="020B0604020202020204"/>
                    <a:ea typeface="宋体" charset="-122"/>
                  </a:rPr>
                  <a:t>S2</a:t>
                </a:r>
                <a:r>
                  <a:rPr lang="en-US" sz="1400" dirty="0">
                    <a:latin typeface="Arial" panose="020B0604020202020204"/>
                    <a:ea typeface="宋体" charset="-122"/>
                  </a:rPr>
                  <a:t>. Maximization (M-)step</a:t>
                </a:r>
              </a:p>
            </p:txBody>
          </p:sp>
          <p:pic>
            <p:nvPicPr>
              <p:cNvPr id="37" name="Picture 36" descr="\documentclass{article}&#10;\usepackage{amsmath,bm,amsfonts}&#10;\DeclareMathOperator{\prob}{Pr}&#10;\newcommand{\Expect}{{\rm I\kern-.3em E}}&#10;\pagestyle{empty}&#10;\begin{document}&#10;&#10;\begin{equation*}&#10;\label{eq:thetaupd_iid}&#10;\bm{\psi}[i+1] = \arg\max_{\bm{\psi}} Q(\bm{\psi} ; \bm{\psi}[i])&#10;\end{equation*}&#10;&#10;&#10;\end{document}" title="IguanaTex Bitmap Display">
                <a:extLst>
                  <a:ext uri="{FF2B5EF4-FFF2-40B4-BE49-F238E27FC236}">
                    <a16:creationId xmlns:a16="http://schemas.microsoft.com/office/drawing/2014/main" id="{CA3AEACB-EA4D-02C2-437B-EF48EDCFFAA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966345" y="4515840"/>
                <a:ext cx="2413719" cy="293715"/>
              </a:xfrm>
              <a:prstGeom prst="rect">
                <a:avLst/>
              </a:prstGeom>
            </p:spPr>
          </p:pic>
          <p:sp>
            <p:nvSpPr>
              <p:cNvPr id="36" name="TextBox 35">
                <a:extLst>
                  <a:ext uri="{FF2B5EF4-FFF2-40B4-BE49-F238E27FC236}">
                    <a16:creationId xmlns:a16="http://schemas.microsoft.com/office/drawing/2014/main" id="{EE0C72EB-91B3-4F0C-A36C-F733A290CFB0}"/>
                  </a:ext>
                </a:extLst>
              </p:cNvPr>
              <p:cNvSpPr txBox="1"/>
              <p:nvPr/>
            </p:nvSpPr>
            <p:spPr>
              <a:xfrm>
                <a:off x="6182786" y="4383785"/>
                <a:ext cx="2393604" cy="587340"/>
              </a:xfrm>
              <a:prstGeom prst="rect">
                <a:avLst/>
              </a:prstGeom>
              <a:noFill/>
            </p:spPr>
            <p:txBody>
              <a:bodyPr wrap="none" rtlCol="0">
                <a:spAutoFit/>
              </a:bodyPr>
              <a:lstStyle/>
              <a:p>
                <a:pPr>
                  <a:spcBef>
                    <a:spcPts val="450"/>
                  </a:spcBef>
                </a:pPr>
                <a:r>
                  <a:rPr lang="en-US" sz="1400" dirty="0">
                    <a:solidFill>
                      <a:srgbClr val="0000FF"/>
                    </a:solidFill>
                    <a:latin typeface="Arial" panose="020B0604020202020204"/>
                    <a:ea typeface="宋体" charset="-122"/>
                  </a:rPr>
                  <a:t>Parameters updated given </a:t>
                </a:r>
              </a:p>
              <a:p>
                <a:pPr>
                  <a:spcBef>
                    <a:spcPts val="450"/>
                  </a:spcBef>
                </a:pPr>
                <a:r>
                  <a:rPr lang="en-US" sz="1400" dirty="0">
                    <a:solidFill>
                      <a:srgbClr val="0000FF"/>
                    </a:solidFill>
                    <a:latin typeface="Arial" panose="020B0604020202020204"/>
                    <a:ea typeface="宋体" charset="-122"/>
                  </a:rPr>
                  <a:t>estimated latent variables</a:t>
                </a:r>
              </a:p>
            </p:txBody>
          </p:sp>
        </p:grpSp>
      </p:grpSp>
      <p:sp>
        <p:nvSpPr>
          <p:cNvPr id="41" name="TextBox 40">
            <a:extLst>
              <a:ext uri="{FF2B5EF4-FFF2-40B4-BE49-F238E27FC236}">
                <a16:creationId xmlns:a16="http://schemas.microsoft.com/office/drawing/2014/main" id="{71B669C4-4A23-43DB-B2ED-9BBCB917482C}"/>
              </a:ext>
            </a:extLst>
          </p:cNvPr>
          <p:cNvSpPr txBox="1"/>
          <p:nvPr/>
        </p:nvSpPr>
        <p:spPr>
          <a:xfrm>
            <a:off x="405220" y="5528291"/>
            <a:ext cx="8257645" cy="307777"/>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400" dirty="0">
                <a:solidFill>
                  <a:srgbClr val="000000"/>
                </a:solidFill>
                <a:latin typeface="Arial" panose="020B0604020202020204"/>
                <a:ea typeface="宋体" charset="-122"/>
              </a:rPr>
              <a:t>Nondecreasing sequence of </a:t>
            </a:r>
            <a:r>
              <a:rPr lang="en-US" sz="1400" i="1" dirty="0">
                <a:solidFill>
                  <a:srgbClr val="000000"/>
                </a:solidFill>
                <a:latin typeface="Arial" panose="020B0604020202020204"/>
                <a:ea typeface="宋体" charset="-122"/>
              </a:rPr>
              <a:t>L</a:t>
            </a:r>
            <a:r>
              <a:rPr lang="en-US" sz="1400" dirty="0">
                <a:solidFill>
                  <a:srgbClr val="000000"/>
                </a:solidFill>
                <a:latin typeface="Arial" panose="020B0604020202020204"/>
                <a:ea typeface="宋体" charset="-122"/>
              </a:rPr>
              <a:t>(</a:t>
            </a:r>
            <a:r>
              <a:rPr lang="el-GR" sz="1400" b="1" i="1" dirty="0">
                <a:solidFill>
                  <a:srgbClr val="000000"/>
                </a:solidFill>
                <a:latin typeface="Arial" panose="020B0604020202020204"/>
                <a:ea typeface="宋体" charset="-122"/>
              </a:rPr>
              <a:t>ψ</a:t>
            </a:r>
            <a:r>
              <a:rPr lang="en-US" sz="1400" i="1" dirty="0">
                <a:solidFill>
                  <a:srgbClr val="000000"/>
                </a:solidFill>
                <a:latin typeface="Arial" panose="020B0604020202020204"/>
                <a:ea typeface="宋体" charset="-122"/>
              </a:rPr>
              <a:t>)’s  </a:t>
            </a:r>
            <a:r>
              <a:rPr lang="en-US" sz="1400" dirty="0">
                <a:solidFill>
                  <a:srgbClr val="000000"/>
                </a:solidFill>
                <a:latin typeface="Arial" panose="020B0604020202020204"/>
                <a:ea typeface="宋体" charset="-122"/>
              </a:rPr>
              <a:t>converges at least to a </a:t>
            </a:r>
            <a:r>
              <a:rPr lang="en-US" sz="1400" u="sng" dirty="0">
                <a:solidFill>
                  <a:srgbClr val="000000"/>
                </a:solidFill>
                <a:latin typeface="Arial" panose="020B0604020202020204"/>
                <a:ea typeface="宋体" charset="-122"/>
              </a:rPr>
              <a:t>stationary point </a:t>
            </a:r>
            <a:r>
              <a:rPr lang="en-US" sz="1400" dirty="0">
                <a:solidFill>
                  <a:srgbClr val="000000"/>
                </a:solidFill>
                <a:latin typeface="Arial" panose="020B0604020202020204"/>
                <a:ea typeface="宋体" charset="-122"/>
              </a:rPr>
              <a:t>– </a:t>
            </a:r>
            <a:r>
              <a:rPr lang="en-US" sz="1400" dirty="0">
                <a:solidFill>
                  <a:srgbClr val="0000FF"/>
                </a:solidFill>
                <a:latin typeface="Arial" panose="020B0604020202020204"/>
                <a:ea typeface="宋体" charset="-122"/>
              </a:rPr>
              <a:t>Initialization is critical </a:t>
            </a:r>
          </a:p>
        </p:txBody>
      </p:sp>
      <p:grpSp>
        <p:nvGrpSpPr>
          <p:cNvPr id="70" name="Group 69">
            <a:extLst>
              <a:ext uri="{FF2B5EF4-FFF2-40B4-BE49-F238E27FC236}">
                <a16:creationId xmlns:a16="http://schemas.microsoft.com/office/drawing/2014/main" id="{152A35FE-D5F5-4FD6-93D8-4A45124E97A9}"/>
              </a:ext>
            </a:extLst>
          </p:cNvPr>
          <p:cNvGrpSpPr/>
          <p:nvPr/>
        </p:nvGrpSpPr>
        <p:grpSpPr>
          <a:xfrm>
            <a:off x="4428162" y="2087685"/>
            <a:ext cx="3619584" cy="687795"/>
            <a:chOff x="4428162" y="1589762"/>
            <a:chExt cx="3619584" cy="687795"/>
          </a:xfrm>
        </p:grpSpPr>
        <p:sp>
          <p:nvSpPr>
            <p:cNvPr id="66" name="TextBox 65">
              <a:extLst>
                <a:ext uri="{FF2B5EF4-FFF2-40B4-BE49-F238E27FC236}">
                  <a16:creationId xmlns:a16="http://schemas.microsoft.com/office/drawing/2014/main" id="{149C78C1-4947-41A5-81EA-D3AC73DD42E7}"/>
                </a:ext>
              </a:extLst>
            </p:cNvPr>
            <p:cNvSpPr txBox="1"/>
            <p:nvPr/>
          </p:nvSpPr>
          <p:spPr>
            <a:xfrm>
              <a:off x="6300408" y="1786397"/>
              <a:ext cx="1747338" cy="307777"/>
            </a:xfrm>
            <a:prstGeom prst="rect">
              <a:avLst/>
            </a:prstGeom>
            <a:noFill/>
            <a:ln>
              <a:solidFill>
                <a:schemeClr val="bg1"/>
              </a:solidFill>
            </a:ln>
          </p:spPr>
          <p:txBody>
            <a:bodyPr wrap="none" rtlCol="0">
              <a:spAutoFit/>
            </a:bodyPr>
            <a:lstStyle/>
            <a:p>
              <a:pPr>
                <a:spcBef>
                  <a:spcPts val="450"/>
                </a:spcBef>
              </a:pPr>
              <a:r>
                <a:rPr lang="en-US" sz="1400" dirty="0">
                  <a:solidFill>
                    <a:srgbClr val="0000FF"/>
                  </a:solidFill>
                  <a:latin typeface="Arial" panose="020B0604020202020204"/>
                  <a:ea typeface="宋体" charset="-122"/>
                </a:rPr>
                <a:t>Typically intractable</a:t>
              </a:r>
            </a:p>
          </p:txBody>
        </p:sp>
        <p:sp>
          <p:nvSpPr>
            <p:cNvPr id="69" name="Rectangle: Rounded Corners 68">
              <a:extLst>
                <a:ext uri="{FF2B5EF4-FFF2-40B4-BE49-F238E27FC236}">
                  <a16:creationId xmlns:a16="http://schemas.microsoft.com/office/drawing/2014/main" id="{E2BDC267-0066-4448-87CC-776F3BC7B2C2}"/>
                </a:ext>
              </a:extLst>
            </p:cNvPr>
            <p:cNvSpPr/>
            <p:nvPr/>
          </p:nvSpPr>
          <p:spPr bwMode="auto">
            <a:xfrm>
              <a:off x="4428162" y="1589762"/>
              <a:ext cx="1872246" cy="687795"/>
            </a:xfrm>
            <a:prstGeom prst="roundRect">
              <a:avLst/>
            </a:pr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pic>
        <p:nvPicPr>
          <p:cNvPr id="27" name="Picture 26" descr="\documentclass{article}&#10;\usepackage{amsmath,bm,amsfonts}&#10;\DeclareMathOperator{\prob}{Pr}&#10;\newcommand{\Expect}{{\rm I\kern-.3em E}}&#10;\pagestyle{empty}&#10;\begin{document}&#10;&#10;&#10;\begin{equation*}&#10;\Expect_{q(\bm{y})}\left[\log\prob\left(\bm{y},\check{\mathcal{Y}};\bm{\psi}\right) \right] = \log\prob(\check{\mathcal{Y}};\bm{\psi}) - D_{\mathrm KL}\left(q(\bm{y}) || \prob(\bm{y}|\check{\mathcal{Y}};\bm{\psi})\right)&#10;\end{equation*}&#10;\end{document}" title="IguanaTex Bitmap Display">
            <a:extLst>
              <a:ext uri="{FF2B5EF4-FFF2-40B4-BE49-F238E27FC236}">
                <a16:creationId xmlns:a16="http://schemas.microsoft.com/office/drawing/2014/main" id="{AAC12E95-0B69-71A7-3DEF-9AC07F1A31A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501804" y="3418361"/>
            <a:ext cx="5802481" cy="257142"/>
          </a:xfrm>
          <a:prstGeom prst="rect">
            <a:avLst/>
          </a:prstGeom>
        </p:spPr>
      </p:pic>
      <p:pic>
        <p:nvPicPr>
          <p:cNvPr id="13" name="Picture 12" descr="\documentclass{article}&#10;\usepackage{amsmath,bm,amsfonts}&#10;\usepackage{xcolor}&#10;\DeclareMathOperator{\prob}{Pr}&#10;\newcommand{\Expect}{{\rm I\kern-.3em E}}&#10;\pagestyle{empty}&#10;\begin{document}&#10;&#10;&#10;\begin{equation*}&#10;\bm{\psi} := [\{{\bm A}_m\}_{m=1}^{M}, \bm{d}]&#10;\end{equation*}&#10;&#10;\end{document}" title="IguanaTex Bitmap Display">
            <a:extLst>
              <a:ext uri="{FF2B5EF4-FFF2-40B4-BE49-F238E27FC236}">
                <a16:creationId xmlns:a16="http://schemas.microsoft.com/office/drawing/2014/main" id="{6186C110-194A-65AF-3C58-BCC8621104C7}"/>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7081554" y="1435532"/>
            <a:ext cx="1847870" cy="255714"/>
          </a:xfrm>
          <a:prstGeom prst="rect">
            <a:avLst/>
          </a:prstGeom>
        </p:spPr>
      </p:pic>
    </p:spTree>
    <p:extLst>
      <p:ext uri="{BB962C8B-B14F-4D97-AF65-F5344CB8AC3E}">
        <p14:creationId xmlns:p14="http://schemas.microsoft.com/office/powerpoint/2010/main" val="164257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8DE7E0-A9ED-8596-0444-F53EF4CF3B4F}"/>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a:t>
            </a:fld>
            <a:endParaRPr lang="en-US">
              <a:solidFill>
                <a:srgbClr val="000000"/>
              </a:solidFill>
              <a:ea typeface="ＭＳ Ｐゴシック"/>
            </a:endParaRPr>
          </a:p>
        </p:txBody>
      </p:sp>
      <p:sp>
        <p:nvSpPr>
          <p:cNvPr id="6" name="TextBox 5">
            <a:extLst>
              <a:ext uri="{FF2B5EF4-FFF2-40B4-BE49-F238E27FC236}">
                <a16:creationId xmlns:a16="http://schemas.microsoft.com/office/drawing/2014/main" id="{FC1B0D37-5CEB-5341-A635-4C55851E8F62}"/>
              </a:ext>
            </a:extLst>
          </p:cNvPr>
          <p:cNvSpPr txBox="1"/>
          <p:nvPr/>
        </p:nvSpPr>
        <p:spPr>
          <a:xfrm>
            <a:off x="2007704" y="3230798"/>
            <a:ext cx="3503460" cy="338554"/>
          </a:xfrm>
          <a:prstGeom prst="rect">
            <a:avLst/>
          </a:prstGeom>
          <a:noFill/>
        </p:spPr>
        <p:txBody>
          <a:bodyPr wrap="none" rtlCol="0">
            <a:spAutoFit/>
          </a:bodyPr>
          <a:lstStyle/>
          <a:p>
            <a:pPr algn="l">
              <a:spcBef>
                <a:spcPts val="600"/>
              </a:spcBef>
            </a:pPr>
            <a:r>
              <a:rPr lang="en-US" sz="1600" dirty="0">
                <a:ea typeface="宋体" charset="-122"/>
              </a:rPr>
              <a:t>LINK TO SLIDES PDF GOES HERE</a:t>
            </a:r>
          </a:p>
        </p:txBody>
      </p:sp>
      <p:pic>
        <p:nvPicPr>
          <p:cNvPr id="3" name="Graphic 2" descr="Document with solid fill">
            <a:extLst>
              <a:ext uri="{FF2B5EF4-FFF2-40B4-BE49-F238E27FC236}">
                <a16:creationId xmlns:a16="http://schemas.microsoft.com/office/drawing/2014/main" id="{E51947EE-D834-1B2A-3459-7A49275280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035" y="1580322"/>
            <a:ext cx="914400" cy="914400"/>
          </a:xfrm>
          <a:prstGeom prst="rect">
            <a:avLst/>
          </a:prstGeom>
        </p:spPr>
      </p:pic>
      <p:sp>
        <p:nvSpPr>
          <p:cNvPr id="4" name="TextBox 3">
            <a:extLst>
              <a:ext uri="{FF2B5EF4-FFF2-40B4-BE49-F238E27FC236}">
                <a16:creationId xmlns:a16="http://schemas.microsoft.com/office/drawing/2014/main" id="{992E016D-2F79-2EAB-7752-3FE71D963C66}"/>
              </a:ext>
            </a:extLst>
          </p:cNvPr>
          <p:cNvSpPr txBox="1"/>
          <p:nvPr/>
        </p:nvSpPr>
        <p:spPr>
          <a:xfrm>
            <a:off x="2007704" y="2216429"/>
            <a:ext cx="3463320" cy="369332"/>
          </a:xfrm>
          <a:prstGeom prst="rect">
            <a:avLst/>
          </a:prstGeom>
          <a:noFill/>
        </p:spPr>
        <p:txBody>
          <a:bodyPr wrap="none" rtlCol="0">
            <a:spAutoFit/>
          </a:bodyPr>
          <a:lstStyle/>
          <a:p>
            <a:r>
              <a:rPr lang="en-US"/>
              <a:t>https://arxiv.org/abs/2407.06902</a:t>
            </a:r>
            <a:endParaRPr lang="en-US" dirty="0"/>
          </a:p>
        </p:txBody>
      </p:sp>
      <p:sp>
        <p:nvSpPr>
          <p:cNvPr id="7" name="TextBox 6">
            <a:extLst>
              <a:ext uri="{FF2B5EF4-FFF2-40B4-BE49-F238E27FC236}">
                <a16:creationId xmlns:a16="http://schemas.microsoft.com/office/drawing/2014/main" id="{110CF6B3-4892-A259-3AF5-6A7FAFE629BA}"/>
              </a:ext>
            </a:extLst>
          </p:cNvPr>
          <p:cNvSpPr txBox="1"/>
          <p:nvPr/>
        </p:nvSpPr>
        <p:spPr>
          <a:xfrm>
            <a:off x="1888435" y="1571392"/>
            <a:ext cx="5109091" cy="923330"/>
          </a:xfrm>
          <a:prstGeom prst="rect">
            <a:avLst/>
          </a:prstGeom>
          <a:noFill/>
        </p:spPr>
        <p:txBody>
          <a:bodyPr wrap="none" rtlCol="0">
            <a:spAutoFit/>
          </a:bodyPr>
          <a:lstStyle/>
          <a:p>
            <a:r>
              <a:rPr lang="en-US" b="1" dirty="0"/>
              <a:t>Learning From Crowdsourced Noisy Labels: </a:t>
            </a:r>
            <a:br>
              <a:rPr lang="en-US" b="1" dirty="0"/>
            </a:br>
            <a:r>
              <a:rPr lang="en-US" b="1" dirty="0"/>
              <a:t>A Signal Processing Perspective</a:t>
            </a:r>
          </a:p>
          <a:p>
            <a:endParaRPr lang="en-US" dirty="0"/>
          </a:p>
        </p:txBody>
      </p:sp>
      <p:pic>
        <p:nvPicPr>
          <p:cNvPr id="9" name="Graphic 8" descr="Projector screen outline">
            <a:extLst>
              <a:ext uri="{FF2B5EF4-FFF2-40B4-BE49-F238E27FC236}">
                <a16:creationId xmlns:a16="http://schemas.microsoft.com/office/drawing/2014/main" id="{F553C83D-7982-0F7E-F2A4-1D50FD899D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035" y="2971800"/>
            <a:ext cx="914400" cy="914400"/>
          </a:xfrm>
          <a:prstGeom prst="rect">
            <a:avLst/>
          </a:prstGeom>
        </p:spPr>
      </p:pic>
      <p:pic>
        <p:nvPicPr>
          <p:cNvPr id="11" name="Picture 10" descr="A black and white logo&#10;&#10;AI-generated content may be incorrect.">
            <a:extLst>
              <a:ext uri="{FF2B5EF4-FFF2-40B4-BE49-F238E27FC236}">
                <a16:creationId xmlns:a16="http://schemas.microsoft.com/office/drawing/2014/main" id="{7F287818-8DE4-5440-61F7-370BEC966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865" y="4363278"/>
            <a:ext cx="1076739" cy="1076739"/>
          </a:xfrm>
          <a:prstGeom prst="rect">
            <a:avLst/>
          </a:prstGeom>
        </p:spPr>
      </p:pic>
      <p:sp>
        <p:nvSpPr>
          <p:cNvPr id="12" name="TextBox 11">
            <a:extLst>
              <a:ext uri="{FF2B5EF4-FFF2-40B4-BE49-F238E27FC236}">
                <a16:creationId xmlns:a16="http://schemas.microsoft.com/office/drawing/2014/main" id="{9B9862BD-401D-0F72-7A63-15111843D0E4}"/>
              </a:ext>
            </a:extLst>
          </p:cNvPr>
          <p:cNvSpPr txBox="1"/>
          <p:nvPr/>
        </p:nvSpPr>
        <p:spPr>
          <a:xfrm>
            <a:off x="2007704" y="4578481"/>
            <a:ext cx="4596130" cy="646331"/>
          </a:xfrm>
          <a:prstGeom prst="rect">
            <a:avLst/>
          </a:prstGeom>
          <a:noFill/>
        </p:spPr>
        <p:txBody>
          <a:bodyPr wrap="none" rtlCol="0">
            <a:spAutoFit/>
          </a:bodyPr>
          <a:lstStyle/>
          <a:p>
            <a:r>
              <a:rPr lang="en-US" dirty="0"/>
              <a:t>https://github.com/shahana-ibrahim/</a:t>
            </a:r>
            <a:br>
              <a:rPr lang="en-US" dirty="0"/>
            </a:br>
            <a:r>
              <a:rPr lang="en-US" dirty="0"/>
              <a:t>Learning-from-Crowdsourced-Noisy-Labels</a:t>
            </a:r>
          </a:p>
        </p:txBody>
      </p:sp>
      <p:sp>
        <p:nvSpPr>
          <p:cNvPr id="2" name="Title 1">
            <a:extLst>
              <a:ext uri="{FF2B5EF4-FFF2-40B4-BE49-F238E27FC236}">
                <a16:creationId xmlns:a16="http://schemas.microsoft.com/office/drawing/2014/main" id="{62073B07-BDC1-A472-6668-FE050AA7B5FC}"/>
              </a:ext>
            </a:extLst>
          </p:cNvPr>
          <p:cNvSpPr>
            <a:spLocks noGrp="1"/>
          </p:cNvSpPr>
          <p:nvPr>
            <p:ph type="title"/>
          </p:nvPr>
        </p:nvSpPr>
        <p:spPr>
          <a:xfrm>
            <a:off x="169492" y="-252413"/>
            <a:ext cx="7886700" cy="1325563"/>
          </a:xfrm>
        </p:spPr>
        <p:txBody>
          <a:bodyPr/>
          <a:lstStyle/>
          <a:p>
            <a:r>
              <a:rPr lang="en-US" sz="2800" dirty="0"/>
              <a:t>Relevant links</a:t>
            </a:r>
          </a:p>
        </p:txBody>
      </p:sp>
    </p:spTree>
    <p:extLst>
      <p:ext uri="{BB962C8B-B14F-4D97-AF65-F5344CB8AC3E}">
        <p14:creationId xmlns:p14="http://schemas.microsoft.com/office/powerpoint/2010/main" val="810431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a:xfrm>
            <a:off x="193060" y="148916"/>
            <a:ext cx="4669971" cy="520542"/>
          </a:xfrm>
        </p:spPr>
        <p:txBody>
          <a:bodyPr>
            <a:normAutofit fontScale="90000"/>
          </a:bodyPr>
          <a:lstStyle/>
          <a:p>
            <a:r>
              <a:rPr lang="en-US" sz="3200" dirty="0"/>
              <a:t>EM for crowdsourcing</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20</a:t>
            </a:fld>
            <a:endParaRPr lang="en-US" dirty="0">
              <a:solidFill>
                <a:srgbClr val="000000"/>
              </a:solidFill>
              <a:ea typeface="ＭＳ Ｐゴシック"/>
            </a:endParaRPr>
          </a:p>
        </p:txBody>
      </p:sp>
      <p:pic>
        <p:nvPicPr>
          <p:cNvPr id="6" name="Picture 5" descr="\documentclass{article}&#10;\usepackage{amsmath,bm,amsfonts}&#10;\DeclareMathOperator{\prob}{Pr}&#10;\newcommand{\Expect}{{\mathbb{E}}}&#10;\pagestyle{empty}&#10;\begin{document}&#10;&#10;&#10;\begin{align*}&#10;&amp; Q(\bm \psi; \bm \psi^i) = \mathbb{E}_{{\cal Y}\sim {\sf Pr}({\cal Y}|\check{\cal Y}; \bm \psi^t)}[\log {\sf Pr}(\check{\cal Y},{\cal Y}; \bm \psi)] = \sum_{n=1}^N \sum_{k=1}^K q(y_n=k; \bm \psi^i)  \log {\sf Pr}(y_n = k, \check{y}_n^{(1)},\dots,\check{y}_n^{(M)};\bm \psi)&#10;\end{align*}&#10;\end{document}" title="IguanaTex Bitmap Display">
            <a:extLst>
              <a:ext uri="{FF2B5EF4-FFF2-40B4-BE49-F238E27FC236}">
                <a16:creationId xmlns:a16="http://schemas.microsoft.com/office/drawing/2014/main" id="{F4E85B1B-E91D-DBB7-2995-25652EE8DC17}"/>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98637" y="1520930"/>
            <a:ext cx="8016013" cy="557714"/>
          </a:xfrm>
          <a:prstGeom prst="rect">
            <a:avLst/>
          </a:prstGeom>
        </p:spPr>
      </p:pic>
      <p:grpSp>
        <p:nvGrpSpPr>
          <p:cNvPr id="75" name="Group 74">
            <a:extLst>
              <a:ext uri="{FF2B5EF4-FFF2-40B4-BE49-F238E27FC236}">
                <a16:creationId xmlns:a16="http://schemas.microsoft.com/office/drawing/2014/main" id="{D16C6E39-73BF-211E-CE3A-6C7BBD28E0C1}"/>
              </a:ext>
            </a:extLst>
          </p:cNvPr>
          <p:cNvGrpSpPr/>
          <p:nvPr/>
        </p:nvGrpSpPr>
        <p:grpSpPr>
          <a:xfrm>
            <a:off x="-130550" y="821305"/>
            <a:ext cx="3337033" cy="307777"/>
            <a:chOff x="-142688" y="793797"/>
            <a:chExt cx="3337033" cy="307777"/>
          </a:xfrm>
        </p:grpSpPr>
        <p:sp>
          <p:nvSpPr>
            <p:cNvPr id="24" name="TextBox 23">
              <a:extLst>
                <a:ext uri="{FF2B5EF4-FFF2-40B4-BE49-F238E27FC236}">
                  <a16:creationId xmlns:a16="http://schemas.microsoft.com/office/drawing/2014/main" id="{1290722F-EEF8-4632-A2AD-99EEC06AB1AC}"/>
                </a:ext>
              </a:extLst>
            </p:cNvPr>
            <p:cNvSpPr txBox="1"/>
            <p:nvPr/>
          </p:nvSpPr>
          <p:spPr>
            <a:xfrm>
              <a:off x="-142688" y="793797"/>
              <a:ext cx="1499128" cy="307777"/>
            </a:xfrm>
            <a:prstGeom prst="rect">
              <a:avLst/>
            </a:prstGeom>
            <a:noFill/>
          </p:spPr>
          <p:txBody>
            <a:bodyPr wrap="none" rtlCol="0">
              <a:spAutoFit/>
            </a:bodyPr>
            <a:lstStyle/>
            <a:p>
              <a:pPr>
                <a:spcBef>
                  <a:spcPts val="450"/>
                </a:spcBef>
              </a:pPr>
              <a:r>
                <a:rPr lang="en-US" sz="1400" b="1" dirty="0">
                  <a:solidFill>
                    <a:srgbClr val="0000FF"/>
                  </a:solidFill>
                  <a:ea typeface="宋体" charset="-122"/>
                </a:rPr>
                <a:t>      S0</a:t>
              </a:r>
              <a:r>
                <a:rPr lang="en-US" sz="1400" b="1" dirty="0">
                  <a:solidFill>
                    <a:srgbClr val="000000"/>
                  </a:solidFill>
                  <a:ea typeface="宋体" charset="-122"/>
                </a:rPr>
                <a:t>. </a:t>
              </a:r>
              <a:r>
                <a:rPr lang="en-US" sz="1400" dirty="0">
                  <a:solidFill>
                    <a:srgbClr val="000000"/>
                  </a:solidFill>
                  <a:latin typeface="Arial" panose="020B0604020202020204"/>
                  <a:ea typeface="宋体" charset="-122"/>
                </a:rPr>
                <a:t>Initialize </a:t>
              </a:r>
            </a:p>
          </p:txBody>
        </p:sp>
        <p:pic>
          <p:nvPicPr>
            <p:cNvPr id="74" name="Picture 73" descr="\documentclass{article}&#10;\usepackage{amsmath,bm,amsfonts}&#10;\DeclareMathOperator{\prob}{Pr}&#10;\newcommand{\Expect}{{\rm I\kern-.3em E}}&#10;\pagestyle{empty}&#10;\begin{document}&#10;&#10;&#10;\begin{equation*}&#10;\bm{\psi}^{0}:= [\bm{d}^{0},{\bm A}_1^0,\ldots,{\bm A}_M^0]&#10;\end{equation*}&#10;\end{document}" title="IguanaTex Bitmap Display">
              <a:extLst>
                <a:ext uri="{FF2B5EF4-FFF2-40B4-BE49-F238E27FC236}">
                  <a16:creationId xmlns:a16="http://schemas.microsoft.com/office/drawing/2014/main" id="{C49BE89C-8E99-BD10-B771-AB534E848CAE}"/>
                </a:ext>
              </a:extLst>
            </p:cNvPr>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1284628" y="815251"/>
              <a:ext cx="1909717" cy="214857"/>
            </a:xfrm>
            <a:prstGeom prst="rect">
              <a:avLst/>
            </a:prstGeom>
          </p:spPr>
        </p:pic>
      </p:grpSp>
      <p:sp>
        <p:nvSpPr>
          <p:cNvPr id="31" name="TextBox 30">
            <a:extLst>
              <a:ext uri="{FF2B5EF4-FFF2-40B4-BE49-F238E27FC236}">
                <a16:creationId xmlns:a16="http://schemas.microsoft.com/office/drawing/2014/main" id="{6147A376-EEB7-46D8-A9B1-AC59AFE462FB}"/>
              </a:ext>
            </a:extLst>
          </p:cNvPr>
          <p:cNvSpPr txBox="1"/>
          <p:nvPr/>
        </p:nvSpPr>
        <p:spPr>
          <a:xfrm>
            <a:off x="-130550" y="1182055"/>
            <a:ext cx="1369286" cy="307777"/>
          </a:xfrm>
          <a:prstGeom prst="rect">
            <a:avLst/>
          </a:prstGeom>
          <a:noFill/>
        </p:spPr>
        <p:txBody>
          <a:bodyPr wrap="none" rtlCol="0">
            <a:spAutoFit/>
          </a:bodyPr>
          <a:lstStyle/>
          <a:p>
            <a:pPr>
              <a:spcBef>
                <a:spcPts val="450"/>
              </a:spcBef>
            </a:pPr>
            <a:r>
              <a:rPr lang="en-US" sz="1400" b="1" dirty="0">
                <a:solidFill>
                  <a:srgbClr val="0000FF"/>
                </a:solidFill>
                <a:ea typeface="宋体" charset="-122"/>
              </a:rPr>
              <a:t>      S1</a:t>
            </a:r>
            <a:r>
              <a:rPr lang="en-US" sz="1400" b="1" dirty="0">
                <a:solidFill>
                  <a:srgbClr val="000000"/>
                </a:solidFill>
                <a:ea typeface="宋体" charset="-122"/>
              </a:rPr>
              <a:t>. </a:t>
            </a:r>
            <a:r>
              <a:rPr lang="en-US" sz="1400" dirty="0">
                <a:solidFill>
                  <a:srgbClr val="000000"/>
                </a:solidFill>
                <a:latin typeface="Arial" panose="020B0604020202020204"/>
                <a:ea typeface="宋体" charset="-122"/>
              </a:rPr>
              <a:t>E-step </a:t>
            </a:r>
          </a:p>
        </p:txBody>
      </p:sp>
      <p:sp>
        <p:nvSpPr>
          <p:cNvPr id="32" name="TextBox 31">
            <a:extLst>
              <a:ext uri="{FF2B5EF4-FFF2-40B4-BE49-F238E27FC236}">
                <a16:creationId xmlns:a16="http://schemas.microsoft.com/office/drawing/2014/main" id="{133077D4-B09A-4E18-8F24-63C31C9639E5}"/>
              </a:ext>
            </a:extLst>
          </p:cNvPr>
          <p:cNvSpPr txBox="1"/>
          <p:nvPr/>
        </p:nvSpPr>
        <p:spPr>
          <a:xfrm>
            <a:off x="-200433" y="3228183"/>
            <a:ext cx="1398140" cy="307777"/>
          </a:xfrm>
          <a:prstGeom prst="rect">
            <a:avLst/>
          </a:prstGeom>
          <a:noFill/>
        </p:spPr>
        <p:txBody>
          <a:bodyPr wrap="none" rtlCol="0">
            <a:spAutoFit/>
          </a:bodyPr>
          <a:lstStyle/>
          <a:p>
            <a:pPr>
              <a:spcBef>
                <a:spcPts val="450"/>
              </a:spcBef>
            </a:pPr>
            <a:r>
              <a:rPr lang="en-US" sz="1400" b="1" dirty="0">
                <a:solidFill>
                  <a:srgbClr val="0000FF"/>
                </a:solidFill>
                <a:ea typeface="宋体" charset="-122"/>
              </a:rPr>
              <a:t>      S2</a:t>
            </a:r>
            <a:r>
              <a:rPr lang="en-US" sz="1400" b="1" dirty="0">
                <a:solidFill>
                  <a:srgbClr val="000000"/>
                </a:solidFill>
                <a:ea typeface="宋体" charset="-122"/>
              </a:rPr>
              <a:t>. </a:t>
            </a:r>
            <a:r>
              <a:rPr lang="en-US" sz="1400" dirty="0">
                <a:solidFill>
                  <a:srgbClr val="000000"/>
                </a:solidFill>
                <a:latin typeface="Arial" panose="020B0604020202020204"/>
                <a:ea typeface="宋体" charset="-122"/>
              </a:rPr>
              <a:t>M-step </a:t>
            </a:r>
          </a:p>
        </p:txBody>
      </p:sp>
      <p:grpSp>
        <p:nvGrpSpPr>
          <p:cNvPr id="54" name="Group 53">
            <a:extLst>
              <a:ext uri="{FF2B5EF4-FFF2-40B4-BE49-F238E27FC236}">
                <a16:creationId xmlns:a16="http://schemas.microsoft.com/office/drawing/2014/main" id="{CC3A4416-E264-B569-B6FE-51E375BECF8D}"/>
              </a:ext>
            </a:extLst>
          </p:cNvPr>
          <p:cNvGrpSpPr/>
          <p:nvPr/>
        </p:nvGrpSpPr>
        <p:grpSpPr>
          <a:xfrm>
            <a:off x="193060" y="2207061"/>
            <a:ext cx="8791913" cy="762913"/>
            <a:chOff x="193060" y="2207061"/>
            <a:chExt cx="8791913" cy="762913"/>
          </a:xfrm>
        </p:grpSpPr>
        <p:sp>
          <p:nvSpPr>
            <p:cNvPr id="25" name="Rounded Rectangle 24"/>
            <p:cNvSpPr/>
            <p:nvPr/>
          </p:nvSpPr>
          <p:spPr bwMode="auto">
            <a:xfrm>
              <a:off x="193060" y="2207061"/>
              <a:ext cx="8791913" cy="762913"/>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53" name="Picture 52" descr="\documentclass{article}&#10;\usepackage{amsmath,bm,amsfonts,dsfont}&#10;\DeclareMathOperator{\prob}{Pr}&#10;\newcommand{\Expect}{{\rm I\kern-.3em E}}&#10;\pagestyle{empty}&#10;\begin{document}&#10;&#10;\begin{align*}&#10;q(y_n = k;\bm{\psi}^i) :={\sf Pr}(y_n=k| \check{y}_n^{(1)},\dots,\check{y}_n^{(M)};\bm \psi^t) = \frac{\exp\left(\log\bm{d}^{i}(k) +\sum_{m=1}^{M}\sum_{k'=1}^{K} \log\bm{A}_m^{i}(k',k){\mathbb{I}[\check{y}_n^m=k']}\right)}{Z}&#10;\end{align*}&#10;&#10;\end{document}" title="IguanaTex Bitmap Display">
              <a:extLst>
                <a:ext uri="{FF2B5EF4-FFF2-40B4-BE49-F238E27FC236}">
                  <a16:creationId xmlns:a16="http://schemas.microsoft.com/office/drawing/2014/main" id="{16491439-2434-105B-73B0-613B899D04FE}"/>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290853" y="2309943"/>
              <a:ext cx="8562293" cy="507581"/>
            </a:xfrm>
            <a:prstGeom prst="rect">
              <a:avLst/>
            </a:prstGeom>
          </p:spPr>
        </p:pic>
      </p:grpSp>
      <p:pic>
        <p:nvPicPr>
          <p:cNvPr id="68" name="Picture 67" descr="\documentclass{article}&#10;\usepackage{amsmath,bm,amsfonts}&#10;\DeclareMathOperator{\prob}{Pr}&#10;\newcommand{\Expect}{{\rm I\kern-.3em E}}&#10;\pagestyle{empty}&#10;\begin{document}&#10;&#10;\begin{equation*}&#10;\label{eq:thetaupd_iid}&#10;\bm{\psi}^{i+1} = \arg\max_{\bm{\psi}} Q(\bm{\psi} ; \bm{\psi}^{i})\Rightarrow&#10;\end{equation*}&#10;&#10;&#10;\end{document}" title="IguanaTex Bitmap Display">
            <a:extLst>
              <a:ext uri="{FF2B5EF4-FFF2-40B4-BE49-F238E27FC236}">
                <a16:creationId xmlns:a16="http://schemas.microsoft.com/office/drawing/2014/main" id="{EB08881A-BC6A-792A-89C7-A78CA453C6F4}"/>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98637" y="4095799"/>
            <a:ext cx="2315434" cy="317715"/>
          </a:xfrm>
          <a:prstGeom prst="rect">
            <a:avLst/>
          </a:prstGeom>
        </p:spPr>
      </p:pic>
      <p:grpSp>
        <p:nvGrpSpPr>
          <p:cNvPr id="64" name="Group 63">
            <a:extLst>
              <a:ext uri="{FF2B5EF4-FFF2-40B4-BE49-F238E27FC236}">
                <a16:creationId xmlns:a16="http://schemas.microsoft.com/office/drawing/2014/main" id="{C26976CC-4BAB-B5E4-B7B8-2A3A584E87F6}"/>
              </a:ext>
            </a:extLst>
          </p:cNvPr>
          <p:cNvGrpSpPr/>
          <p:nvPr>
            <p:custDataLst>
              <p:tags r:id="rId3"/>
            </p:custDataLst>
          </p:nvPr>
        </p:nvGrpSpPr>
        <p:grpSpPr>
          <a:xfrm>
            <a:off x="3032009" y="3537825"/>
            <a:ext cx="5667650" cy="1398288"/>
            <a:chOff x="3032009" y="3766422"/>
            <a:chExt cx="5667650" cy="1398288"/>
          </a:xfrm>
        </p:grpSpPr>
        <p:sp>
          <p:nvSpPr>
            <p:cNvPr id="26" name="Rounded Rectangle 25"/>
            <p:cNvSpPr/>
            <p:nvPr/>
          </p:nvSpPr>
          <p:spPr bwMode="auto">
            <a:xfrm>
              <a:off x="3032009" y="3766422"/>
              <a:ext cx="5667650" cy="139828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57" name="Picture 56" descr="\documentclass{article}&#10;\usepackage{amsmath,bm,amsfonts,dsfont}&#10;\DeclareMathOperator{\prob}{Pr}&#10;\newcommand{\Expect}{{\rm I\kern-.3em E}}&#10;\pagestyle{empty}&#10;\begin{document}&#10;&#10;\begin{equation*}&#10;\label{eq:EM_gammaupd}&#10;\bm A^{i+1}_m (k',k)= \frac{\sum_{n=1}^N q(y_n=k; \bm \psi^i) \mathbb{I}[\check{y}_n^m=k']}{\sum_{k''=1}^K\sum_{n=1}^N q(y_n=k; \bm \psi^i)\mathbb{I}[\check{y}_n^m=k'']}\quad \forall m,k',k&#10;\end{equation*} &#10;&#10;&#10;\end{document}" title="IguanaTex Bitmap Display">
              <a:extLst>
                <a:ext uri="{FF2B5EF4-FFF2-40B4-BE49-F238E27FC236}">
                  <a16:creationId xmlns:a16="http://schemas.microsoft.com/office/drawing/2014/main" id="{C436FB9D-599D-FAE4-3596-EE581367E27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316928" y="3821127"/>
              <a:ext cx="5197721" cy="539429"/>
            </a:xfrm>
            <a:prstGeom prst="rect">
              <a:avLst/>
            </a:prstGeom>
          </p:spPr>
        </p:pic>
        <p:pic>
          <p:nvPicPr>
            <p:cNvPr id="63" name="Picture 62" descr="\documentclass{article}&#10;\usepackage{amsmath,bm,amsfonts,dsfont}&#10;\DeclareMathOperator{\prob}{Pr}&#10;\newcommand{\Expect}{{\rm I\kern-.3em E}}&#10;\pagestyle{empty}&#10;\begin{document}&#10;&#10;\begin{equation*}&#10;\label{eq:EM_gammaupd}&#10;\bm d^{i+1}(k) = \frac{\sum_{n=1}^N q(y_n=k; \bm \psi^i)}{\sum_{k'=1}^K\sum_{n=1}^N q(y_n=k'; \bm \psi^i)} \quad \forall k&#10;\end{equation*} &#10;&#10;&#10;\end{document}" title="IguanaTex Bitmap Display">
              <a:extLst>
                <a:ext uri="{FF2B5EF4-FFF2-40B4-BE49-F238E27FC236}">
                  <a16:creationId xmlns:a16="http://schemas.microsoft.com/office/drawing/2014/main" id="{E5018215-1529-1AD3-656C-B3C78516EDF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940360" y="4500584"/>
              <a:ext cx="3546290" cy="539428"/>
            </a:xfrm>
            <a:prstGeom prst="rect">
              <a:avLst/>
            </a:prstGeom>
          </p:spPr>
        </p:pic>
      </p:grpSp>
      <p:sp>
        <p:nvSpPr>
          <p:cNvPr id="62" name="TextBox 61">
            <a:extLst>
              <a:ext uri="{FF2B5EF4-FFF2-40B4-BE49-F238E27FC236}">
                <a16:creationId xmlns:a16="http://schemas.microsoft.com/office/drawing/2014/main" id="{F9ABBC31-FAA5-4476-895A-27BCAA79BAC3}"/>
              </a:ext>
            </a:extLst>
          </p:cNvPr>
          <p:cNvSpPr txBox="1"/>
          <p:nvPr/>
        </p:nvSpPr>
        <p:spPr>
          <a:xfrm>
            <a:off x="7822095" y="2920406"/>
            <a:ext cx="1031051" cy="307777"/>
          </a:xfrm>
          <a:prstGeom prst="rect">
            <a:avLst/>
          </a:prstGeom>
          <a:noFill/>
        </p:spPr>
        <p:txBody>
          <a:bodyPr wrap="none" rtlCol="0">
            <a:spAutoFit/>
          </a:bodyPr>
          <a:lstStyle/>
          <a:p>
            <a:pPr>
              <a:spcBef>
                <a:spcPts val="450"/>
              </a:spcBef>
            </a:pPr>
            <a:r>
              <a:rPr lang="en-US" sz="1400" dirty="0">
                <a:solidFill>
                  <a:srgbClr val="0000FF"/>
                </a:solidFill>
                <a:latin typeface="Arial" panose="020B0604020202020204"/>
                <a:ea typeface="宋体" charset="-122"/>
              </a:rPr>
              <a:t>Bayes rule</a:t>
            </a:r>
          </a:p>
        </p:txBody>
      </p:sp>
      <p:sp>
        <p:nvSpPr>
          <p:cNvPr id="4" name="Footer Placeholder 3">
            <a:extLst>
              <a:ext uri="{FF2B5EF4-FFF2-40B4-BE49-F238E27FC236}">
                <a16:creationId xmlns:a16="http://schemas.microsoft.com/office/drawing/2014/main" id="{4BA8CC85-52C1-3554-D758-6101C495A36F}"/>
              </a:ext>
            </a:extLst>
          </p:cNvPr>
          <p:cNvSpPr>
            <a:spLocks noGrp="1"/>
          </p:cNvSpPr>
          <p:nvPr>
            <p:ph type="ftr" sz="quarter" idx="11"/>
          </p:nvPr>
        </p:nvSpPr>
        <p:spPr>
          <a:xfrm>
            <a:off x="0" y="6377648"/>
            <a:ext cx="9357396" cy="342900"/>
          </a:xfrm>
        </p:spPr>
        <p:txBody>
          <a:bodyPr/>
          <a:lstStyle/>
          <a:p>
            <a:endParaRPr lang="en-US" sz="1100" dirty="0">
              <a:solidFill>
                <a:srgbClr val="000000"/>
              </a:solidFill>
              <a:latin typeface="+mj-lt"/>
            </a:endParaRPr>
          </a:p>
          <a:p>
            <a:r>
              <a:rPr lang="en-US" sz="1100" dirty="0">
                <a:solidFill>
                  <a:srgbClr val="000000"/>
                </a:solidFill>
                <a:latin typeface="+mj-lt"/>
              </a:rPr>
              <a:t>A. P. </a:t>
            </a:r>
            <a:r>
              <a:rPr lang="en-US" sz="1100" dirty="0" err="1">
                <a:solidFill>
                  <a:srgbClr val="000000"/>
                </a:solidFill>
                <a:latin typeface="+mj-lt"/>
              </a:rPr>
              <a:t>Dawid</a:t>
            </a:r>
            <a:r>
              <a:rPr lang="en-US" sz="1100" dirty="0">
                <a:solidFill>
                  <a:srgbClr val="000000"/>
                </a:solidFill>
                <a:latin typeface="+mj-lt"/>
              </a:rPr>
              <a:t> and A. M. Skene, “Maximum likelihood estimation of observer error-rates using the EM algorithm,”  </a:t>
            </a:r>
            <a:r>
              <a:rPr lang="en-US" sz="1100" i="1" dirty="0">
                <a:solidFill>
                  <a:srgbClr val="000000"/>
                </a:solidFill>
                <a:latin typeface="+mj-lt"/>
              </a:rPr>
              <a:t>Applied Statistics</a:t>
            </a:r>
            <a:r>
              <a:rPr lang="en-US" sz="1100" dirty="0">
                <a:solidFill>
                  <a:srgbClr val="000000"/>
                </a:solidFill>
                <a:latin typeface="+mj-lt"/>
              </a:rPr>
              <a:t>, pp. 20–28, 1979. </a:t>
            </a:r>
          </a:p>
          <a:p>
            <a:r>
              <a:rPr lang="en-US" sz="1100" dirty="0">
                <a:solidFill>
                  <a:srgbClr val="000000"/>
                </a:solidFill>
                <a:latin typeface="+mj-lt"/>
              </a:rPr>
              <a:t>Y. Zhang, X. Chen, D. Zhou, and M. I. Jordan, “Spectral methods meet EM: A provably optimal algorithm for crowdsourcing,” </a:t>
            </a:r>
            <a:r>
              <a:rPr lang="en-US" sz="1100" i="1" dirty="0">
                <a:solidFill>
                  <a:srgbClr val="000000"/>
                </a:solidFill>
                <a:latin typeface="+mj-lt"/>
              </a:rPr>
              <a:t>Advances in Neural Information Processing Systems</a:t>
            </a:r>
            <a:r>
              <a:rPr lang="en-US" sz="1100" dirty="0">
                <a:solidFill>
                  <a:srgbClr val="000000"/>
                </a:solidFill>
                <a:latin typeface="+mj-lt"/>
              </a:rPr>
              <a:t>, pp. 1260–68, 2014.</a:t>
            </a:r>
          </a:p>
          <a:p>
            <a:endParaRPr lang="en-US" sz="1100" dirty="0">
              <a:solidFill>
                <a:srgbClr val="000000"/>
              </a:solidFill>
            </a:endParaRPr>
          </a:p>
        </p:txBody>
      </p:sp>
      <p:grpSp>
        <p:nvGrpSpPr>
          <p:cNvPr id="69" name="Group 68">
            <a:extLst>
              <a:ext uri="{FF2B5EF4-FFF2-40B4-BE49-F238E27FC236}">
                <a16:creationId xmlns:a16="http://schemas.microsoft.com/office/drawing/2014/main" id="{2832D7F6-BF51-3745-B0D9-CCD3309F736F}"/>
              </a:ext>
            </a:extLst>
          </p:cNvPr>
          <p:cNvGrpSpPr/>
          <p:nvPr/>
        </p:nvGrpSpPr>
        <p:grpSpPr>
          <a:xfrm>
            <a:off x="58616" y="5675837"/>
            <a:ext cx="9608829" cy="394503"/>
            <a:chOff x="967500" y="4286881"/>
            <a:chExt cx="10341778" cy="1402486"/>
          </a:xfrm>
        </p:grpSpPr>
        <p:sp>
          <p:nvSpPr>
            <p:cNvPr id="70" name="Rounded Rectangle 23 1 2">
              <a:extLst>
                <a:ext uri="{FF2B5EF4-FFF2-40B4-BE49-F238E27FC236}">
                  <a16:creationId xmlns:a16="http://schemas.microsoft.com/office/drawing/2014/main" id="{4F143210-9943-5F2B-D0D0-8E6744809FAD}"/>
                </a:ext>
              </a:extLst>
            </p:cNvPr>
            <p:cNvSpPr/>
            <p:nvPr/>
          </p:nvSpPr>
          <p:spPr bwMode="auto">
            <a:xfrm>
              <a:off x="967500" y="4286881"/>
              <a:ext cx="9666453" cy="1402486"/>
            </a:xfrm>
            <a:prstGeom prst="roundRect">
              <a:avLst/>
            </a:prstGeom>
            <a:solidFill>
              <a:srgbClr val="C6EEFE"/>
            </a:solidFill>
            <a:ln w="190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US" sz="1350">
                <a:solidFill>
                  <a:srgbClr val="000000"/>
                </a:solidFill>
                <a:latin typeface="cmbx10" charset="0"/>
                <a:ea typeface="ＭＳ Ｐゴシック" charset="0"/>
              </a:endParaRPr>
            </a:p>
          </p:txBody>
        </p:sp>
        <p:sp>
          <p:nvSpPr>
            <p:cNvPr id="71" name="TextBox 70">
              <a:extLst>
                <a:ext uri="{FF2B5EF4-FFF2-40B4-BE49-F238E27FC236}">
                  <a16:creationId xmlns:a16="http://schemas.microsoft.com/office/drawing/2014/main" id="{6B96E0EB-1026-6733-11FB-90293BF1081C}"/>
                </a:ext>
              </a:extLst>
            </p:cNvPr>
            <p:cNvSpPr txBox="1"/>
            <p:nvPr/>
          </p:nvSpPr>
          <p:spPr>
            <a:xfrm>
              <a:off x="1016365" y="4368260"/>
              <a:ext cx="10292913" cy="1094169"/>
            </a:xfrm>
            <a:prstGeom prst="rect">
              <a:avLst/>
            </a:prstGeom>
            <a:noFill/>
          </p:spPr>
          <p:txBody>
            <a:bodyPr wrap="square" rtlCol="0">
              <a:spAutoFit/>
            </a:bodyPr>
            <a:lstStyle/>
            <a:p>
              <a:pPr defTabSz="685800">
                <a:spcBef>
                  <a:spcPts val="450"/>
                </a:spcBef>
                <a:buClr>
                  <a:srgbClr val="000099"/>
                </a:buClr>
                <a:defRPr/>
              </a:pPr>
              <a:r>
                <a:rPr lang="en-US" sz="1400" b="1" dirty="0">
                  <a:solidFill>
                    <a:srgbClr val="0000FF"/>
                  </a:solidFill>
                  <a:latin typeface="Arial" panose="020B0604020202020204"/>
                  <a:ea typeface="宋体" charset="-122"/>
                </a:rPr>
                <a:t>Theorem. </a:t>
              </a:r>
              <a:r>
                <a:rPr lang="en-US" sz="1400" dirty="0">
                  <a:latin typeface="Arial" panose="020B0604020202020204"/>
                  <a:ea typeface="宋体" charset="-122"/>
                </a:rPr>
                <a:t>If </a:t>
              </a:r>
              <a:r>
                <a:rPr lang="en-US" sz="1400" i="1" dirty="0">
                  <a:latin typeface="Arial" panose="020B0604020202020204"/>
                  <a:ea typeface="宋体" charset="-122"/>
                </a:rPr>
                <a:t>M</a:t>
              </a:r>
              <a:r>
                <a:rPr lang="en-US" sz="1400" dirty="0">
                  <a:latin typeface="Arial" panose="020B0604020202020204"/>
                  <a:ea typeface="宋体" charset="-122"/>
                </a:rPr>
                <a:t> and </a:t>
              </a:r>
              <a:r>
                <a:rPr lang="en-US" sz="1400" i="1" dirty="0">
                  <a:latin typeface="Arial" panose="020B0604020202020204"/>
                  <a:ea typeface="宋体" charset="-122"/>
                </a:rPr>
                <a:t>N</a:t>
              </a:r>
              <a:r>
                <a:rPr lang="en-US" sz="1400" dirty="0">
                  <a:latin typeface="Arial" panose="020B0604020202020204"/>
                  <a:ea typeface="宋体" charset="-122"/>
                </a:rPr>
                <a:t> sufficiently large, and EM is </a:t>
              </a:r>
              <a:r>
                <a:rPr lang="en-US" sz="1400" b="1" dirty="0">
                  <a:latin typeface="Arial" panose="020B0604020202020204"/>
                  <a:ea typeface="宋体" charset="-122"/>
                </a:rPr>
                <a:t>properly initialized </a:t>
              </a:r>
              <a:r>
                <a:rPr lang="en-US" sz="1400" dirty="0">
                  <a:latin typeface="Arial" panose="020B0604020202020204"/>
                  <a:ea typeface="宋体" charset="-122"/>
                </a:rPr>
                <a:t>then correct labels </a:t>
              </a:r>
              <a:r>
                <a:rPr lang="en-US" sz="1400" i="1" dirty="0" err="1">
                  <a:latin typeface="Arial" panose="020B0604020202020204"/>
                  <a:ea typeface="宋体" charset="-122"/>
                </a:rPr>
                <a:t>y</a:t>
              </a:r>
              <a:r>
                <a:rPr lang="en-US" sz="1400" i="1" baseline="-25000" dirty="0" err="1">
                  <a:latin typeface="Arial" panose="020B0604020202020204"/>
                  <a:ea typeface="宋体" charset="-122"/>
                </a:rPr>
                <a:t>n</a:t>
              </a:r>
              <a:r>
                <a:rPr lang="en-US" sz="1400" baseline="-25000" dirty="0">
                  <a:latin typeface="Arial" panose="020B0604020202020204"/>
                  <a:ea typeface="宋体" charset="-122"/>
                </a:rPr>
                <a:t> </a:t>
              </a:r>
              <a:r>
                <a:rPr lang="en-US" sz="1400" dirty="0">
                  <a:latin typeface="Arial" panose="020B0604020202020204"/>
                  <a:ea typeface="宋体" charset="-122"/>
                </a:rPr>
                <a:t> are  selected </a:t>
              </a:r>
              <a:r>
                <a:rPr lang="en-US" sz="1400" dirty="0" err="1">
                  <a:latin typeface="Arial" panose="020B0604020202020204"/>
                  <a:ea typeface="宋体" charset="-122"/>
                </a:rPr>
                <a:t>w.h.p</a:t>
              </a:r>
              <a:r>
                <a:rPr lang="en-US" sz="1400" dirty="0">
                  <a:latin typeface="Arial" panose="020B0604020202020204"/>
                  <a:ea typeface="宋体" charset="-122"/>
                </a:rPr>
                <a:t>.                                                       </a:t>
              </a:r>
              <a:endParaRPr lang="en-US" sz="1400" dirty="0">
                <a:solidFill>
                  <a:srgbClr val="000000"/>
                </a:solidFill>
                <a:latin typeface="Arial" panose="020B0604020202020204"/>
                <a:ea typeface="宋体" charset="-122"/>
              </a:endParaRPr>
            </a:p>
          </p:txBody>
        </p:sp>
      </p:grpSp>
    </p:spTree>
    <p:extLst>
      <p:ext uri="{BB962C8B-B14F-4D97-AF65-F5344CB8AC3E}">
        <p14:creationId xmlns:p14="http://schemas.microsoft.com/office/powerpoint/2010/main" val="34446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sz="2800" dirty="0"/>
              <a:t>A Bayesian point of view</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21</a:t>
            </a:fld>
            <a:endParaRPr lang="en-US" dirty="0">
              <a:solidFill>
                <a:srgbClr val="000000"/>
              </a:solidFill>
              <a:ea typeface="ＭＳ Ｐゴシック"/>
            </a:endParaRPr>
          </a:p>
        </p:txBody>
      </p:sp>
      <p:sp>
        <p:nvSpPr>
          <p:cNvPr id="24" name="TextBox 23">
            <a:extLst>
              <a:ext uri="{FF2B5EF4-FFF2-40B4-BE49-F238E27FC236}">
                <a16:creationId xmlns:a16="http://schemas.microsoft.com/office/drawing/2014/main" id="{1290722F-EEF8-4632-A2AD-99EEC06AB1AC}"/>
              </a:ext>
            </a:extLst>
          </p:cNvPr>
          <p:cNvSpPr txBox="1"/>
          <p:nvPr/>
        </p:nvSpPr>
        <p:spPr>
          <a:xfrm>
            <a:off x="263761" y="928962"/>
            <a:ext cx="5199308"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ea typeface="宋体" charset="-122"/>
              </a:rPr>
              <a:t>Parameters of interest </a:t>
            </a:r>
            <a:r>
              <a:rPr lang="en-US" b="1" i="1" dirty="0">
                <a:ea typeface="宋体" charset="-122"/>
              </a:rPr>
              <a:t>d</a:t>
            </a:r>
            <a:r>
              <a:rPr lang="el-GR" b="1" i="1" dirty="0">
                <a:ea typeface="宋体" charset="-122"/>
              </a:rPr>
              <a:t>, Α </a:t>
            </a:r>
            <a:r>
              <a:rPr lang="en-US" dirty="0">
                <a:ea typeface="宋体" charset="-122"/>
              </a:rPr>
              <a:t>viewed as random</a:t>
            </a:r>
            <a:endParaRPr lang="en-US" dirty="0">
              <a:latin typeface="Arial" panose="020B0604020202020204"/>
              <a:ea typeface="宋体" charset="-122"/>
            </a:endParaRPr>
          </a:p>
        </p:txBody>
      </p:sp>
      <p:sp>
        <p:nvSpPr>
          <p:cNvPr id="4" name="Footer Placeholder 3">
            <a:extLst>
              <a:ext uri="{FF2B5EF4-FFF2-40B4-BE49-F238E27FC236}">
                <a16:creationId xmlns:a16="http://schemas.microsoft.com/office/drawing/2014/main" id="{53580925-780C-B0F8-98C2-575A67470576}"/>
              </a:ext>
            </a:extLst>
          </p:cNvPr>
          <p:cNvSpPr>
            <a:spLocks noGrp="1"/>
          </p:cNvSpPr>
          <p:nvPr>
            <p:ph type="ftr" sz="quarter" idx="11"/>
          </p:nvPr>
        </p:nvSpPr>
        <p:spPr>
          <a:xfrm>
            <a:off x="109728" y="6186403"/>
            <a:ext cx="8924544" cy="457200"/>
          </a:xfrm>
        </p:spPr>
        <p:txBody>
          <a:bodyPr/>
          <a:lstStyle/>
          <a:p>
            <a:pPr>
              <a:defRPr/>
            </a:pPr>
            <a:r>
              <a:rPr lang="en-US" sz="1200" dirty="0">
                <a:solidFill>
                  <a:srgbClr val="000000"/>
                </a:solidFill>
                <a:latin typeface="+mj-lt"/>
              </a:rPr>
              <a:t>H.-C. Kim and Z. </a:t>
            </a:r>
            <a:r>
              <a:rPr lang="en-US" sz="1200" dirty="0" err="1">
                <a:solidFill>
                  <a:srgbClr val="000000"/>
                </a:solidFill>
                <a:latin typeface="+mj-lt"/>
              </a:rPr>
              <a:t>Ghahramani</a:t>
            </a:r>
            <a:r>
              <a:rPr lang="en-US" sz="1200" dirty="0">
                <a:solidFill>
                  <a:srgbClr val="000000"/>
                </a:solidFill>
                <a:latin typeface="+mj-lt"/>
              </a:rPr>
              <a:t>, "Bayesian classifier combination," </a:t>
            </a:r>
            <a:r>
              <a:rPr lang="en-US" sz="1200" i="1" dirty="0">
                <a:solidFill>
                  <a:srgbClr val="000000"/>
                </a:solidFill>
                <a:latin typeface="+mj-lt"/>
              </a:rPr>
              <a:t>Proc.  Intl. Conf. </a:t>
            </a:r>
            <a:r>
              <a:rPr lang="en-US" sz="1200" i="1" dirty="0" err="1">
                <a:solidFill>
                  <a:srgbClr val="000000"/>
                </a:solidFill>
                <a:latin typeface="+mj-lt"/>
              </a:rPr>
              <a:t>Artif</a:t>
            </a:r>
            <a:r>
              <a:rPr lang="en-US" sz="1200" i="1" dirty="0">
                <a:solidFill>
                  <a:srgbClr val="000000"/>
                </a:solidFill>
                <a:latin typeface="+mj-lt"/>
              </a:rPr>
              <a:t>. </a:t>
            </a:r>
            <a:r>
              <a:rPr lang="en-US" sz="1200" i="1" dirty="0" err="1">
                <a:solidFill>
                  <a:srgbClr val="000000"/>
                </a:solidFill>
                <a:latin typeface="+mj-lt"/>
              </a:rPr>
              <a:t>Intell</a:t>
            </a:r>
            <a:r>
              <a:rPr lang="en-US" sz="1200" i="1" dirty="0">
                <a:solidFill>
                  <a:srgbClr val="000000"/>
                </a:solidFill>
                <a:latin typeface="+mj-lt"/>
              </a:rPr>
              <a:t>. Statist</a:t>
            </a:r>
            <a:r>
              <a:rPr lang="en-US" sz="1200" dirty="0">
                <a:solidFill>
                  <a:srgbClr val="000000"/>
                </a:solidFill>
                <a:latin typeface="+mj-lt"/>
              </a:rPr>
              <a:t>., pp. 619-627, 2012.</a:t>
            </a:r>
          </a:p>
        </p:txBody>
      </p:sp>
      <p:grpSp>
        <p:nvGrpSpPr>
          <p:cNvPr id="73" name="Group 72">
            <a:extLst>
              <a:ext uri="{FF2B5EF4-FFF2-40B4-BE49-F238E27FC236}">
                <a16:creationId xmlns:a16="http://schemas.microsoft.com/office/drawing/2014/main" id="{16085162-6683-BF5D-F072-444CADB1091B}"/>
              </a:ext>
            </a:extLst>
          </p:cNvPr>
          <p:cNvGrpSpPr/>
          <p:nvPr/>
        </p:nvGrpSpPr>
        <p:grpSpPr>
          <a:xfrm>
            <a:off x="3172969" y="1853027"/>
            <a:ext cx="1741931" cy="436748"/>
            <a:chOff x="3172969" y="1853027"/>
            <a:chExt cx="1741931" cy="436748"/>
          </a:xfrm>
        </p:grpSpPr>
        <p:sp>
          <p:nvSpPr>
            <p:cNvPr id="3" name="Rounded Rectangle 22 2 1">
              <a:extLst>
                <a:ext uri="{FF2B5EF4-FFF2-40B4-BE49-F238E27FC236}">
                  <a16:creationId xmlns:a16="http://schemas.microsoft.com/office/drawing/2014/main" id="{BE134933-1A00-9FE9-66E4-FEC7DA1CB642}"/>
                </a:ext>
              </a:extLst>
            </p:cNvPr>
            <p:cNvSpPr/>
            <p:nvPr/>
          </p:nvSpPr>
          <p:spPr bwMode="auto">
            <a:xfrm>
              <a:off x="3172969" y="1853027"/>
              <a:ext cx="1741931" cy="43674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72" name="Picture 71" descr="\documentclass{article}&#10;\usepackage{amsmath,bm,amsfonts}&#10;\DeclareMathOperator{\prob}{Pr}&#10;\newcommand{\Expect}{{\rm I\kern-.3em E}}&#10;\pagestyle{empty}&#10;\begin{document}&#10;&#10;&#10;\begin{equation*}&#10;\bm{d}\sim\text{Dir}(\bm{d};\bm{\nu}_0)&#10;\end{equation*}&#10;\end{document}" title="IguanaTex Bitmap Display">
              <a:extLst>
                <a:ext uri="{FF2B5EF4-FFF2-40B4-BE49-F238E27FC236}">
                  <a16:creationId xmlns:a16="http://schemas.microsoft.com/office/drawing/2014/main" id="{98A30321-0F86-6B67-DF55-7C0871A5F26B}"/>
                </a:ext>
              </a:extLst>
            </p:cNvPr>
            <p:cNvPicPr>
              <a:picLocks noChangeAspect="1"/>
            </p:cNvPicPr>
            <p:nvPr>
              <p:custDataLst>
                <p:tags r:id="rId11"/>
              </p:custDataLst>
            </p:nvPr>
          </p:nvPicPr>
          <p:blipFill>
            <a:blip r:embed="rId14" cstate="print">
              <a:extLst>
                <a:ext uri="{28A0092B-C50C-407E-A947-70E740481C1C}">
                  <a14:useLocalDpi xmlns:a14="http://schemas.microsoft.com/office/drawing/2010/main" val="0"/>
                </a:ext>
              </a:extLst>
            </a:blip>
            <a:stretch>
              <a:fillRect/>
            </a:stretch>
          </p:blipFill>
          <p:spPr>
            <a:xfrm>
              <a:off x="3365740" y="1944231"/>
              <a:ext cx="1398797" cy="231057"/>
            </a:xfrm>
            <a:prstGeom prst="rect">
              <a:avLst/>
            </a:prstGeom>
          </p:spPr>
        </p:pic>
      </p:grpSp>
      <p:grpSp>
        <p:nvGrpSpPr>
          <p:cNvPr id="16" name="Group 15">
            <a:extLst>
              <a:ext uri="{FF2B5EF4-FFF2-40B4-BE49-F238E27FC236}">
                <a16:creationId xmlns:a16="http://schemas.microsoft.com/office/drawing/2014/main" id="{BE612A88-ED28-C44E-6F02-165BA2A4DDF5}"/>
              </a:ext>
            </a:extLst>
          </p:cNvPr>
          <p:cNvGrpSpPr/>
          <p:nvPr>
            <p:custDataLst>
              <p:tags r:id="rId1"/>
            </p:custDataLst>
          </p:nvPr>
        </p:nvGrpSpPr>
        <p:grpSpPr>
          <a:xfrm>
            <a:off x="443504" y="1451985"/>
            <a:ext cx="5094664" cy="338554"/>
            <a:chOff x="443504" y="1451985"/>
            <a:chExt cx="5094664" cy="338554"/>
          </a:xfrm>
        </p:grpSpPr>
        <p:sp>
          <p:nvSpPr>
            <p:cNvPr id="31" name="TextBox 30">
              <a:extLst>
                <a:ext uri="{FF2B5EF4-FFF2-40B4-BE49-F238E27FC236}">
                  <a16:creationId xmlns:a16="http://schemas.microsoft.com/office/drawing/2014/main" id="{6147A376-EEB7-46D8-A9B1-AC59AFE462FB}"/>
                </a:ext>
              </a:extLst>
            </p:cNvPr>
            <p:cNvSpPr txBox="1"/>
            <p:nvPr/>
          </p:nvSpPr>
          <p:spPr>
            <a:xfrm>
              <a:off x="443504" y="1451985"/>
              <a:ext cx="5094664"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follows a Dirichlet distribution with parameters   </a:t>
              </a:r>
            </a:p>
          </p:txBody>
        </p:sp>
        <p:pic>
          <p:nvPicPr>
            <p:cNvPr id="15" name="Picture 14" descr="\documentclass{article}&#10;\usepackage{amsmath,bm,amsfonts}&#10;\DeclareMathOperator{\prob}{Pr}&#10;\newcommand{\Expect}{{\rm I\kern-.3em E}}&#10;\pagestyle{empty}&#10;\begin{document}&#10;&#10;&#10;\begin{equation*}&#10;\bm{d}&#10;\end{equation*}&#10;\end{document}" title="IguanaTex Bitmap Display">
              <a:extLst>
                <a:ext uri="{FF2B5EF4-FFF2-40B4-BE49-F238E27FC236}">
                  <a16:creationId xmlns:a16="http://schemas.microsoft.com/office/drawing/2014/main" id="{2AB36F74-1B88-9572-261A-15280CC65859}"/>
                </a:ext>
              </a:extLst>
            </p:cNvPr>
            <p:cNvPicPr>
              <a:picLocks noChangeAspect="1"/>
            </p:cNvPicPr>
            <p:nvPr>
              <p:custDataLst>
                <p:tags r:id="rId10"/>
              </p:custDataLst>
            </p:nvPr>
          </p:nvPicPr>
          <p:blipFill>
            <a:blip r:embed="rId15" cstate="print">
              <a:extLst>
                <a:ext uri="{28A0092B-C50C-407E-A947-70E740481C1C}">
                  <a14:useLocalDpi xmlns:a14="http://schemas.microsoft.com/office/drawing/2010/main" val="0"/>
                </a:ext>
              </a:extLst>
            </a:blip>
            <a:stretch>
              <a:fillRect/>
            </a:stretch>
          </p:blipFill>
          <p:spPr>
            <a:xfrm>
              <a:off x="764521" y="1535408"/>
              <a:ext cx="130056" cy="160494"/>
            </a:xfrm>
            <a:prstGeom prst="rect">
              <a:avLst/>
            </a:prstGeom>
          </p:spPr>
        </p:pic>
      </p:grpSp>
      <p:pic>
        <p:nvPicPr>
          <p:cNvPr id="68" name="Picture 67" descr="\documentclass{article}&#10;\usepackage{amsmath,bm,amsfonts}&#10;\DeclareMathOperator{\prob}{Pr}&#10;\newcommand{\Expect}{{\rm I\kern-.3em E}}&#10;\pagestyle{empty}&#10;\begin{document}&#10;&#10;&#10;\begin{equation*}&#10;\bm{\nu}_0 :=[\nu_{0,1},\ldots,\nu_{0,K}]^{\top}&#10;\end{equation*}&#10;\end{document}" title="IguanaTex Bitmap Display">
            <a:extLst>
              <a:ext uri="{FF2B5EF4-FFF2-40B4-BE49-F238E27FC236}">
                <a16:creationId xmlns:a16="http://schemas.microsoft.com/office/drawing/2014/main" id="{36E55377-CD99-E62D-FB2B-A7B1202C8B3F}"/>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346786" y="1480129"/>
            <a:ext cx="2165295" cy="273948"/>
          </a:xfrm>
          <a:prstGeom prst="rect">
            <a:avLst/>
          </a:prstGeom>
        </p:spPr>
      </p:pic>
      <p:grpSp>
        <p:nvGrpSpPr>
          <p:cNvPr id="40" name="Group 39">
            <a:extLst>
              <a:ext uri="{FF2B5EF4-FFF2-40B4-BE49-F238E27FC236}">
                <a16:creationId xmlns:a16="http://schemas.microsoft.com/office/drawing/2014/main" id="{7CC02242-66EB-2EE5-86E4-4BF31AE59C44}"/>
              </a:ext>
            </a:extLst>
          </p:cNvPr>
          <p:cNvGrpSpPr/>
          <p:nvPr/>
        </p:nvGrpSpPr>
        <p:grpSpPr>
          <a:xfrm>
            <a:off x="443504" y="2326236"/>
            <a:ext cx="6734536" cy="338554"/>
            <a:chOff x="443504" y="2326236"/>
            <a:chExt cx="6734536" cy="338554"/>
          </a:xfrm>
        </p:grpSpPr>
        <p:sp>
          <p:nvSpPr>
            <p:cNvPr id="33" name="TextBox 32">
              <a:extLst>
                <a:ext uri="{FF2B5EF4-FFF2-40B4-BE49-F238E27FC236}">
                  <a16:creationId xmlns:a16="http://schemas.microsoft.com/office/drawing/2014/main" id="{3A5EAC16-7F3B-6D37-327F-DDE0EA9BF60E}"/>
                </a:ext>
              </a:extLst>
            </p:cNvPr>
            <p:cNvSpPr txBox="1"/>
            <p:nvPr/>
          </p:nvSpPr>
          <p:spPr>
            <a:xfrm>
              <a:off x="443504" y="2326236"/>
              <a:ext cx="673453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Columns                     of each confusion matrix assumed independent</a:t>
              </a:r>
            </a:p>
          </p:txBody>
        </p:sp>
        <p:pic>
          <p:nvPicPr>
            <p:cNvPr id="37" name="Picture 36" descr="\documentclass{article}&#10;\usepackage{amsmath,bm,amsfonts}&#10;\DeclareMathOperator{\prob}{Pr}&#10;\newcommand{\Expect}{{\rm I\kern-.3em E}}&#10;\pagestyle{empty}&#10;\begin{document}&#10;&#10;&#10;\begin{equation*}&#10;\{\bm{a}_{m,k}\}_{k=1}^{K}&#10;\end{equation*}&#10;\end{document}" title="IguanaTex Bitmap Display">
              <a:extLst>
                <a:ext uri="{FF2B5EF4-FFF2-40B4-BE49-F238E27FC236}">
                  <a16:creationId xmlns:a16="http://schemas.microsoft.com/office/drawing/2014/main" id="{8EAF3D27-FA69-EAC6-2DF5-07DA810190B8}"/>
                </a:ext>
              </a:extLst>
            </p:cNvPr>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1740312" y="2326236"/>
              <a:ext cx="1008627" cy="271180"/>
            </a:xfrm>
            <a:prstGeom prst="rect">
              <a:avLst/>
            </a:prstGeom>
          </p:spPr>
        </p:pic>
      </p:grpSp>
      <p:grpSp>
        <p:nvGrpSpPr>
          <p:cNvPr id="45" name="Group 44">
            <a:extLst>
              <a:ext uri="{FF2B5EF4-FFF2-40B4-BE49-F238E27FC236}">
                <a16:creationId xmlns:a16="http://schemas.microsoft.com/office/drawing/2014/main" id="{EC4C6288-CA8D-636F-A66C-7BD0B89B7E94}"/>
              </a:ext>
            </a:extLst>
          </p:cNvPr>
          <p:cNvGrpSpPr/>
          <p:nvPr>
            <p:custDataLst>
              <p:tags r:id="rId3"/>
            </p:custDataLst>
          </p:nvPr>
        </p:nvGrpSpPr>
        <p:grpSpPr>
          <a:xfrm>
            <a:off x="429971" y="2956239"/>
            <a:ext cx="5165197" cy="338554"/>
            <a:chOff x="429971" y="2956239"/>
            <a:chExt cx="5165197" cy="338554"/>
          </a:xfrm>
        </p:grpSpPr>
        <p:sp>
          <p:nvSpPr>
            <p:cNvPr id="41" name="TextBox 40">
              <a:extLst>
                <a:ext uri="{FF2B5EF4-FFF2-40B4-BE49-F238E27FC236}">
                  <a16:creationId xmlns:a16="http://schemas.microsoft.com/office/drawing/2014/main" id="{CB81B311-5D0C-13DA-9368-14ABD901DAB5}"/>
                </a:ext>
              </a:extLst>
            </p:cNvPr>
            <p:cNvSpPr txBox="1"/>
            <p:nvPr/>
          </p:nvSpPr>
          <p:spPr>
            <a:xfrm>
              <a:off x="429971" y="2956239"/>
              <a:ext cx="5165197"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follow a Dirichlet distribution with parameters </a:t>
              </a:r>
            </a:p>
          </p:txBody>
        </p:sp>
        <p:pic>
          <p:nvPicPr>
            <p:cNvPr id="44" name="Picture 43" descr="\documentclass{article}&#10;\usepackage{amsmath,bm,amsfonts}&#10;\DeclareMathOperator{\prob}{Pr}&#10;\newcommand{\Expect}{{\rm I\kern-.3em E}}&#10;\pagestyle{empty}&#10;\begin{document}&#10;&#10;&#10;\begin{equation*}&#10;\bm{a}_{m,k}&#10;\end{equation*}&#10;\end{document}" title="IguanaTex Bitmap Display">
              <a:extLst>
                <a:ext uri="{FF2B5EF4-FFF2-40B4-BE49-F238E27FC236}">
                  <a16:creationId xmlns:a16="http://schemas.microsoft.com/office/drawing/2014/main" id="{6E32AB86-67E6-6D4D-01F7-878B9A38D0A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29549" y="3069660"/>
              <a:ext cx="444128" cy="170179"/>
            </a:xfrm>
            <a:prstGeom prst="rect">
              <a:avLst/>
            </a:prstGeom>
          </p:spPr>
        </p:pic>
      </p:grpSp>
      <p:pic>
        <p:nvPicPr>
          <p:cNvPr id="75" name="Picture 74" descr="\documentclass{article}&#10;\usepackage{amsmath,bm,amsfonts}&#10;\DeclareMathOperator{\prob}{Pr}&#10;\newcommand{\Expect}{{\rm I\kern-.3em E}}&#10;\pagestyle{empty}&#10;\begin{document}&#10;&#10;&#10;\begin{equation*}&#10;\bm{\pi}_{k}^{(m)} :=[\pi_{k,1}^{(m)},\ldots,\pi_{k,K}^{(m)}]^{\top}&#10;\end{equation*}&#10;\end{document}" title="IguanaTex Bitmap Display">
            <a:extLst>
              <a:ext uri="{FF2B5EF4-FFF2-40B4-BE49-F238E27FC236}">
                <a16:creationId xmlns:a16="http://schemas.microsoft.com/office/drawing/2014/main" id="{F810D51F-B617-4879-6060-4D56AFA197E8}"/>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671368" y="2959636"/>
            <a:ext cx="2536095" cy="340360"/>
          </a:xfrm>
          <a:prstGeom prst="rect">
            <a:avLst/>
          </a:prstGeom>
        </p:spPr>
      </p:pic>
      <p:grpSp>
        <p:nvGrpSpPr>
          <p:cNvPr id="79" name="Group 78">
            <a:extLst>
              <a:ext uri="{FF2B5EF4-FFF2-40B4-BE49-F238E27FC236}">
                <a16:creationId xmlns:a16="http://schemas.microsoft.com/office/drawing/2014/main" id="{39B4A862-01B6-C8A0-8440-54C774B1D3F9}"/>
              </a:ext>
            </a:extLst>
          </p:cNvPr>
          <p:cNvGrpSpPr/>
          <p:nvPr/>
        </p:nvGrpSpPr>
        <p:grpSpPr>
          <a:xfrm>
            <a:off x="2868939" y="3408822"/>
            <a:ext cx="2594130" cy="436748"/>
            <a:chOff x="2868939" y="3408822"/>
            <a:chExt cx="2594130" cy="436748"/>
          </a:xfrm>
        </p:grpSpPr>
        <p:sp>
          <p:nvSpPr>
            <p:cNvPr id="6" name="Rounded Rectangle 22 2 2">
              <a:extLst>
                <a:ext uri="{FF2B5EF4-FFF2-40B4-BE49-F238E27FC236}">
                  <a16:creationId xmlns:a16="http://schemas.microsoft.com/office/drawing/2014/main" id="{890DAA0F-D5F5-9784-7FED-64917DF1F130}"/>
                </a:ext>
              </a:extLst>
            </p:cNvPr>
            <p:cNvSpPr/>
            <p:nvPr/>
          </p:nvSpPr>
          <p:spPr bwMode="auto">
            <a:xfrm>
              <a:off x="2868939" y="3408822"/>
              <a:ext cx="2594130" cy="43674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78" name="Picture 77" descr="\documentclass{article}&#10;\usepackage{amsmath,bm,amsfonts}&#10;\DeclareMathOperator{\prob}{Pr}&#10;\newcommand{\Expect}{{\rm I\kern-.3em E}}&#10;\pagestyle{empty}&#10;\begin{document}&#10;&#10;&#10;\begin{equation*}&#10;\bm{a}_{m,k}\sim\text{Dir}(\bm{a}_{m,k};\bm{\pi}_{k}^{(m)})&#10;\end{equation*}&#10;\end{document}" title="IguanaTex Bitmap Display">
              <a:extLst>
                <a:ext uri="{FF2B5EF4-FFF2-40B4-BE49-F238E27FC236}">
                  <a16:creationId xmlns:a16="http://schemas.microsoft.com/office/drawing/2014/main" id="{C72941CC-E412-701F-258A-4F767B561527}"/>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025517" y="3478824"/>
              <a:ext cx="2318876" cy="309921"/>
            </a:xfrm>
            <a:prstGeom prst="rect">
              <a:avLst/>
            </a:prstGeom>
          </p:spPr>
        </p:pic>
      </p:grpSp>
      <p:sp>
        <p:nvSpPr>
          <p:cNvPr id="60" name="TextBox 59">
            <a:extLst>
              <a:ext uri="{FF2B5EF4-FFF2-40B4-BE49-F238E27FC236}">
                <a16:creationId xmlns:a16="http://schemas.microsoft.com/office/drawing/2014/main" id="{D958EC26-B225-FB1D-49A5-0A84A49A1AC7}"/>
              </a:ext>
            </a:extLst>
          </p:cNvPr>
          <p:cNvSpPr txBox="1"/>
          <p:nvPr/>
        </p:nvSpPr>
        <p:spPr>
          <a:xfrm>
            <a:off x="372616" y="3867727"/>
            <a:ext cx="2140330"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ea typeface="宋体" charset="-122"/>
              </a:rPr>
              <a:t>Joint distribution</a:t>
            </a:r>
            <a:endParaRPr lang="en-US" dirty="0">
              <a:latin typeface="Arial" panose="020B0604020202020204"/>
              <a:ea typeface="宋体" charset="-122"/>
            </a:endParaRPr>
          </a:p>
        </p:txBody>
      </p:sp>
      <p:grpSp>
        <p:nvGrpSpPr>
          <p:cNvPr id="87" name="Group 86">
            <a:extLst>
              <a:ext uri="{FF2B5EF4-FFF2-40B4-BE49-F238E27FC236}">
                <a16:creationId xmlns:a16="http://schemas.microsoft.com/office/drawing/2014/main" id="{F1CCE49A-1641-0BF5-3141-D952983F5B32}"/>
              </a:ext>
            </a:extLst>
          </p:cNvPr>
          <p:cNvGrpSpPr/>
          <p:nvPr/>
        </p:nvGrpSpPr>
        <p:grpSpPr>
          <a:xfrm>
            <a:off x="764521" y="4376942"/>
            <a:ext cx="7884179" cy="780916"/>
            <a:chOff x="764521" y="4500767"/>
            <a:chExt cx="7884179" cy="780916"/>
          </a:xfrm>
        </p:grpSpPr>
        <p:sp>
          <p:nvSpPr>
            <p:cNvPr id="10" name="Rounded Rectangle 22 2 3">
              <a:extLst>
                <a:ext uri="{FF2B5EF4-FFF2-40B4-BE49-F238E27FC236}">
                  <a16:creationId xmlns:a16="http://schemas.microsoft.com/office/drawing/2014/main" id="{5E39EF53-2A4D-AF54-B9B6-9DF2DE04F965}"/>
                </a:ext>
              </a:extLst>
            </p:cNvPr>
            <p:cNvSpPr/>
            <p:nvPr/>
          </p:nvSpPr>
          <p:spPr bwMode="auto">
            <a:xfrm>
              <a:off x="764521" y="4500767"/>
              <a:ext cx="7884179" cy="780916"/>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86" name="Picture 85" descr="\documentclass{article}&#10;\usepackage{amsmath,bm,amsfonts,dsfont}&#10;\usepackage{xcolor}&#10;\DeclareMathOperator{\prob}{Pr}&#10;\newcommand{\Expect}{{\rm I\kern-.3em E}}&#10;\pagestyle{empty}&#10;\begin{document}&#10;&#10;&#10;\begin{align*}\label{eq:bayes_post}&#10;        {\sf Pr}(\{\bm A_m\}, \bm d, {\cal Y}|\check{\cal Y}) \propto \prod_{n=1}^N \bm d(y_n) \prod_{m=1}^M \bm A_m(\check{y}_n^{(m)},y_n)\cdot &#10;        {\sf Pr}(\bm d|\bm \nu)\prod_{m=1}^M\sum_{k=1}^K{\sf Pr}(\bm{a}_{m,k}|\bm \pi_{k}^{(m)})&#10;\end{align*}&#10;&#10;\end{document}" title="IguanaTex Bitmap Display">
              <a:extLst>
                <a:ext uri="{FF2B5EF4-FFF2-40B4-BE49-F238E27FC236}">
                  <a16:creationId xmlns:a16="http://schemas.microsoft.com/office/drawing/2014/main" id="{25C41D12-6F31-27BA-DD9F-9861B69F8C97}"/>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857037" y="4597737"/>
              <a:ext cx="7658313" cy="648829"/>
            </a:xfrm>
            <a:prstGeom prst="rect">
              <a:avLst/>
            </a:prstGeom>
          </p:spPr>
        </p:pic>
      </p:grpSp>
      <p:grpSp>
        <p:nvGrpSpPr>
          <p:cNvPr id="91" name="Group 90">
            <a:extLst>
              <a:ext uri="{FF2B5EF4-FFF2-40B4-BE49-F238E27FC236}">
                <a16:creationId xmlns:a16="http://schemas.microsoft.com/office/drawing/2014/main" id="{2FA8174E-768D-2073-9B5E-46B998835E37}"/>
              </a:ext>
            </a:extLst>
          </p:cNvPr>
          <p:cNvGrpSpPr/>
          <p:nvPr/>
        </p:nvGrpSpPr>
        <p:grpSpPr>
          <a:xfrm>
            <a:off x="443504" y="5335539"/>
            <a:ext cx="7212231" cy="338554"/>
            <a:chOff x="443504" y="5526039"/>
            <a:chExt cx="7212231" cy="338554"/>
          </a:xfrm>
        </p:grpSpPr>
        <p:sp>
          <p:nvSpPr>
            <p:cNvPr id="71" name="TextBox 70">
              <a:extLst>
                <a:ext uri="{FF2B5EF4-FFF2-40B4-BE49-F238E27FC236}">
                  <a16:creationId xmlns:a16="http://schemas.microsoft.com/office/drawing/2014/main" id="{68187E06-2D28-F5F2-0591-B18FA5F5D68D}"/>
                </a:ext>
              </a:extLst>
            </p:cNvPr>
            <p:cNvSpPr txBox="1"/>
            <p:nvPr/>
          </p:nvSpPr>
          <p:spPr>
            <a:xfrm>
              <a:off x="443504" y="5526039"/>
              <a:ext cx="721223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can be estimated via Gibbs sampling or variational inference (VI)</a:t>
              </a:r>
            </a:p>
          </p:txBody>
        </p:sp>
        <p:pic>
          <p:nvPicPr>
            <p:cNvPr id="90" name="Picture 89" descr="\documentclass{article}&#10;\usepackage{amsmath,bm,amsfonts,dsfont}&#10;\usepackage{xcolor}&#10;\DeclareMathOperator{\prob}{Pr}&#10;\newcommand{\Expect}{{\rm I\kern-.3em E}}&#10;\pagestyle{empty}&#10;\begin{document}&#10;&#10;&#10;\begin{align*}&#10;\bm{y},\bm{d},\bm{A}&#10;\end{align*}&#10;&#10;\end{document}" title="IguanaTex Bitmap Display">
              <a:extLst>
                <a:ext uri="{FF2B5EF4-FFF2-40B4-BE49-F238E27FC236}">
                  <a16:creationId xmlns:a16="http://schemas.microsoft.com/office/drawing/2014/main" id="{6C78ABE7-7103-62A6-57D9-641C0FF0450B}"/>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863288" y="5622630"/>
              <a:ext cx="647500" cy="202094"/>
            </a:xfrm>
            <a:prstGeom prst="rect">
              <a:avLst/>
            </a:prstGeom>
          </p:spPr>
        </p:pic>
      </p:grpSp>
      <p:sp>
        <p:nvSpPr>
          <p:cNvPr id="93" name="TextBox 92">
            <a:extLst>
              <a:ext uri="{FF2B5EF4-FFF2-40B4-BE49-F238E27FC236}">
                <a16:creationId xmlns:a16="http://schemas.microsoft.com/office/drawing/2014/main" id="{0C7211CD-8E95-67F9-419B-C51FA6043051}"/>
              </a:ext>
            </a:extLst>
          </p:cNvPr>
          <p:cNvSpPr txBox="1"/>
          <p:nvPr/>
        </p:nvSpPr>
        <p:spPr>
          <a:xfrm>
            <a:off x="459022" y="5740761"/>
            <a:ext cx="6816674"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VI enjoys similar performance bounds to EM [Traganitis-Giannakis’21] </a:t>
            </a:r>
          </a:p>
        </p:txBody>
      </p:sp>
    </p:spTree>
    <p:extLst>
      <p:ext uri="{BB962C8B-B14F-4D97-AF65-F5344CB8AC3E}">
        <p14:creationId xmlns:p14="http://schemas.microsoft.com/office/powerpoint/2010/main" val="6420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a:xfrm>
            <a:off x="189106" y="182728"/>
            <a:ext cx="8299449" cy="533540"/>
          </a:xfrm>
        </p:spPr>
        <p:txBody>
          <a:bodyPr/>
          <a:lstStyle/>
          <a:p>
            <a:r>
              <a:rPr lang="en-US" sz="2800" dirty="0"/>
              <a:t>How about prior information?</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22</a:t>
            </a:fld>
            <a:endParaRPr lang="en-US" dirty="0">
              <a:solidFill>
                <a:srgbClr val="000000"/>
              </a:solidFill>
              <a:ea typeface="ＭＳ Ｐゴシック"/>
            </a:endParaRPr>
          </a:p>
        </p:txBody>
      </p:sp>
      <p:sp>
        <p:nvSpPr>
          <p:cNvPr id="6" name="TextBox 5">
            <a:extLst>
              <a:ext uri="{FF2B5EF4-FFF2-40B4-BE49-F238E27FC236}">
                <a16:creationId xmlns:a16="http://schemas.microsoft.com/office/drawing/2014/main" id="{06EBE2EB-944B-4B5B-98C0-41DEBA07B30D}"/>
              </a:ext>
            </a:extLst>
          </p:cNvPr>
          <p:cNvSpPr txBox="1"/>
          <p:nvPr/>
        </p:nvSpPr>
        <p:spPr>
          <a:xfrm>
            <a:off x="308010" y="1555347"/>
            <a:ext cx="8712699"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Both EM and Bayesian approaches can account for a few ground-truth labels, if available </a:t>
            </a:r>
          </a:p>
        </p:txBody>
      </p:sp>
      <p:sp>
        <p:nvSpPr>
          <p:cNvPr id="19" name="TextBox 18">
            <a:extLst>
              <a:ext uri="{FF2B5EF4-FFF2-40B4-BE49-F238E27FC236}">
                <a16:creationId xmlns:a16="http://schemas.microsoft.com/office/drawing/2014/main" id="{E41D813B-7F89-A68B-CF6A-2DE3A87849E1}"/>
              </a:ext>
            </a:extLst>
          </p:cNvPr>
          <p:cNvSpPr txBox="1"/>
          <p:nvPr/>
        </p:nvSpPr>
        <p:spPr>
          <a:xfrm>
            <a:off x="308011" y="1112753"/>
            <a:ext cx="7786427"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Iterative solvers guarantee </a:t>
            </a:r>
            <a:r>
              <a:rPr lang="en-US" sz="1600" dirty="0">
                <a:solidFill>
                  <a:srgbClr val="0000FF"/>
                </a:solidFill>
                <a:latin typeface="Arial" panose="020B0604020202020204"/>
                <a:ea typeface="宋体" charset="-122"/>
              </a:rPr>
              <a:t>local optimality </a:t>
            </a:r>
            <a:r>
              <a:rPr lang="en-US" sz="1600" dirty="0">
                <a:solidFill>
                  <a:srgbClr val="000000"/>
                </a:solidFill>
                <a:latin typeface="Arial" panose="020B0604020202020204"/>
                <a:ea typeface="宋体" charset="-122"/>
              </a:rPr>
              <a:t>– </a:t>
            </a:r>
            <a:r>
              <a:rPr lang="en-US" sz="1600" dirty="0">
                <a:solidFill>
                  <a:srgbClr val="0000FF"/>
                </a:solidFill>
                <a:latin typeface="Arial" panose="020B0604020202020204"/>
                <a:ea typeface="宋体" charset="-122"/>
              </a:rPr>
              <a:t>global</a:t>
            </a:r>
            <a:r>
              <a:rPr lang="en-US" sz="16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only</a:t>
            </a:r>
            <a:r>
              <a:rPr lang="en-US" sz="1600" dirty="0">
                <a:solidFill>
                  <a:srgbClr val="000000"/>
                </a:solidFill>
                <a:latin typeface="Arial" panose="020B0604020202020204"/>
                <a:ea typeface="宋体" charset="-122"/>
              </a:rPr>
              <a:t> with reliable initialization</a:t>
            </a:r>
            <a:endParaRPr lang="en-US" sz="1600" dirty="0">
              <a:solidFill>
                <a:srgbClr val="0000FF"/>
              </a:solidFill>
              <a:latin typeface="Arial" panose="020B0604020202020204"/>
              <a:ea typeface="宋体" charset="-122"/>
            </a:endParaRPr>
          </a:p>
        </p:txBody>
      </p:sp>
      <p:sp>
        <p:nvSpPr>
          <p:cNvPr id="26" name="Rounded Rectangle 22 2 1">
            <a:extLst>
              <a:ext uri="{FF2B5EF4-FFF2-40B4-BE49-F238E27FC236}">
                <a16:creationId xmlns:a16="http://schemas.microsoft.com/office/drawing/2014/main" id="{80A5303E-20C5-CC59-43DB-ACA0C804DCA5}"/>
              </a:ext>
            </a:extLst>
          </p:cNvPr>
          <p:cNvSpPr/>
          <p:nvPr/>
        </p:nvSpPr>
        <p:spPr bwMode="auto">
          <a:xfrm>
            <a:off x="2264017" y="3263394"/>
            <a:ext cx="4950641" cy="1431823"/>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9" name="Picture 8" descr="\documentclass{article}&#10;\usepackage{amsmath,bm,amsfonts,dsfont}&#10;\DeclareMathOperator{\prob}{Pr}&#10;\newcommand{\Expect}{{\rm I\kern-.3em E}}&#10;\pagestyle{empty}&#10;\begin{document}&#10;&#10;\begin{equation*}&#10;\label{eq:EM_gammaupd}&#10;{\bm d}^0(k) = \frac{\sum_{m=1}^{M}\sum_{n=1}^{N}\mathbb{I}(\check{y}_n^{(m)} = k)}{N_1 + \cdots +N_M}, \quad  k=1, \ldots ,K&#10;\end{equation*} &#10;&#10;&#10;\end{document}" title="IguanaTex Bitmap Display">
            <a:extLst>
              <a:ext uri="{FF2B5EF4-FFF2-40B4-BE49-F238E27FC236}">
                <a16:creationId xmlns:a16="http://schemas.microsoft.com/office/drawing/2014/main" id="{779631C0-81B1-F999-08DE-24002288AF4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926912" y="3381766"/>
            <a:ext cx="4097145" cy="486857"/>
          </a:xfrm>
          <a:prstGeom prst="rect">
            <a:avLst/>
          </a:prstGeom>
        </p:spPr>
      </p:pic>
      <p:pic>
        <p:nvPicPr>
          <p:cNvPr id="12" name="Picture 11" descr="\documentclass{article}&#10;\usepackage{amsmath,bm,amsfonts,dsfont}&#10;\DeclareMathOperator{\prob}{Pr}&#10;\newcommand{\Expect}{{\rm I\kern-.3em E}}&#10;\pagestyle{empty}&#10;\begin{document}&#10;&#10;\begin{equation*}&#10;\label{eq:EM_gammaupd}&#10;{\bm A}_m^0 (k,'k) = \frac{\sum_{n=1}^{N}\mathbb{I}(\check{y}_n^{(m)} = k', \hat{y}_n = k)}{N_m}, \quad \forall m,k',k&#10;\end{equation*} &#10;&#10;&#10;\end{document}" title="IguanaTex Bitmap Display">
            <a:extLst>
              <a:ext uri="{FF2B5EF4-FFF2-40B4-BE49-F238E27FC236}">
                <a16:creationId xmlns:a16="http://schemas.microsoft.com/office/drawing/2014/main" id="{9701E418-8F48-87BA-7E0B-16DE43203D7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27334" y="4085645"/>
            <a:ext cx="4224005" cy="488000"/>
          </a:xfrm>
          <a:prstGeom prst="rect">
            <a:avLst/>
          </a:prstGeom>
        </p:spPr>
      </p:pic>
      <p:grpSp>
        <p:nvGrpSpPr>
          <p:cNvPr id="14" name="Group 13">
            <a:extLst>
              <a:ext uri="{FF2B5EF4-FFF2-40B4-BE49-F238E27FC236}">
                <a16:creationId xmlns:a16="http://schemas.microsoft.com/office/drawing/2014/main" id="{9C5028F5-D7C1-6046-4AA7-830CEEEB150B}"/>
              </a:ext>
            </a:extLst>
          </p:cNvPr>
          <p:cNvGrpSpPr/>
          <p:nvPr/>
        </p:nvGrpSpPr>
        <p:grpSpPr>
          <a:xfrm>
            <a:off x="3439936" y="2364909"/>
            <a:ext cx="2573238" cy="648896"/>
            <a:chOff x="3131823" y="2707809"/>
            <a:chExt cx="2573238" cy="648896"/>
          </a:xfrm>
        </p:grpSpPr>
        <p:sp>
          <p:nvSpPr>
            <p:cNvPr id="24" name="Rounded Rectangle 22 2 2">
              <a:extLst>
                <a:ext uri="{FF2B5EF4-FFF2-40B4-BE49-F238E27FC236}">
                  <a16:creationId xmlns:a16="http://schemas.microsoft.com/office/drawing/2014/main" id="{947FEB71-9C81-A5B3-19FE-77BFE108D5D4}"/>
                </a:ext>
              </a:extLst>
            </p:cNvPr>
            <p:cNvSpPr/>
            <p:nvPr/>
          </p:nvSpPr>
          <p:spPr bwMode="auto">
            <a:xfrm>
              <a:off x="3131823" y="2707809"/>
              <a:ext cx="2573238" cy="648896"/>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13" name="Picture 12" descr="\documentclass{article}&#10;\usepackage{amsmath,bm,amsfonts,dsfont}&#10;\DeclareMathOperator{\prob}{Pr}&#10;\newcommand{\Expect}{{\rm I\kern-.3em E}}&#10;\pagestyle{empty}&#10;\begin{document}&#10;&#10;&#10;\begin{equation*}&#10;\hat{y}_n = &#10;\underset{{k \in \{1,\ldots, K\}}}{\arg\max}&#10;\sum_{m=1}^{M}\mathbb{I}(\check{y}_n^{(m)} = k)&#10;\end{equation*}&#10;\end{document}" title="IguanaTex Bitmap Display">
              <a:extLst>
                <a:ext uri="{FF2B5EF4-FFF2-40B4-BE49-F238E27FC236}">
                  <a16:creationId xmlns:a16="http://schemas.microsoft.com/office/drawing/2014/main" id="{84E0B6C8-CF97-CC26-9CF9-5023F9AB753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338859" y="2711753"/>
              <a:ext cx="2215427" cy="595249"/>
            </a:xfrm>
            <a:prstGeom prst="rect">
              <a:avLst/>
            </a:prstGeom>
          </p:spPr>
        </p:pic>
      </p:grpSp>
      <p:sp>
        <p:nvSpPr>
          <p:cNvPr id="28" name="TextBox 27">
            <a:extLst>
              <a:ext uri="{FF2B5EF4-FFF2-40B4-BE49-F238E27FC236}">
                <a16:creationId xmlns:a16="http://schemas.microsoft.com/office/drawing/2014/main" id="{361D7614-2C89-02C9-380F-D86B1450B0A6}"/>
              </a:ext>
            </a:extLst>
          </p:cNvPr>
          <p:cNvSpPr txBox="1"/>
          <p:nvPr/>
        </p:nvSpPr>
        <p:spPr>
          <a:xfrm>
            <a:off x="7505918" y="3474692"/>
            <a:ext cx="1164101" cy="984885"/>
          </a:xfrm>
          <a:prstGeom prst="rect">
            <a:avLst/>
          </a:prstGeom>
          <a:noFill/>
        </p:spPr>
        <p:txBody>
          <a:bodyPr wrap="none" rtlCol="0">
            <a:spAutoFit/>
          </a:bodyPr>
          <a:lstStyle/>
          <a:p>
            <a:pPr algn="l">
              <a:spcBef>
                <a:spcPts val="600"/>
              </a:spcBef>
            </a:pPr>
            <a:r>
              <a:rPr lang="en-US" sz="1600" dirty="0">
                <a:solidFill>
                  <a:srgbClr val="0000FF"/>
                </a:solidFill>
                <a:ea typeface="宋体" charset="-122"/>
              </a:rPr>
              <a:t>Resemble </a:t>
            </a:r>
          </a:p>
          <a:p>
            <a:pPr algn="l">
              <a:spcBef>
                <a:spcPts val="600"/>
              </a:spcBef>
            </a:pPr>
            <a:r>
              <a:rPr lang="en-US" sz="1600" dirty="0">
                <a:solidFill>
                  <a:srgbClr val="0000FF"/>
                </a:solidFill>
                <a:ea typeface="宋体" charset="-122"/>
              </a:rPr>
              <a:t>histogram</a:t>
            </a:r>
          </a:p>
          <a:p>
            <a:pPr algn="l">
              <a:spcBef>
                <a:spcPts val="600"/>
              </a:spcBef>
            </a:pPr>
            <a:r>
              <a:rPr lang="en-US" sz="1600" dirty="0">
                <a:solidFill>
                  <a:srgbClr val="0000FF"/>
                </a:solidFill>
                <a:ea typeface="宋体" charset="-122"/>
              </a:rPr>
              <a:t>estimates</a:t>
            </a:r>
          </a:p>
        </p:txBody>
      </p:sp>
      <p:sp>
        <p:nvSpPr>
          <p:cNvPr id="18" name="TextBox 17">
            <a:extLst>
              <a:ext uri="{FF2B5EF4-FFF2-40B4-BE49-F238E27FC236}">
                <a16:creationId xmlns:a16="http://schemas.microsoft.com/office/drawing/2014/main" id="{0942ADE0-7A50-70FA-970B-4A2DCD98DCA2}"/>
              </a:ext>
            </a:extLst>
          </p:cNvPr>
          <p:cNvSpPr txBox="1"/>
          <p:nvPr/>
        </p:nvSpPr>
        <p:spPr>
          <a:xfrm>
            <a:off x="404266" y="2442464"/>
            <a:ext cx="2010487" cy="648896"/>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Majority voting (MV)</a:t>
            </a:r>
          </a:p>
          <a:p>
            <a:pPr>
              <a:spcBef>
                <a:spcPts val="450"/>
              </a:spcBef>
            </a:pPr>
            <a:r>
              <a:rPr lang="en-US" sz="1600" dirty="0">
                <a:latin typeface="Arial" panose="020B0604020202020204"/>
                <a:ea typeface="宋体" charset="-122"/>
              </a:rPr>
              <a:t>simple, but reliable?</a:t>
            </a:r>
          </a:p>
        </p:txBody>
      </p:sp>
      <p:sp>
        <p:nvSpPr>
          <p:cNvPr id="20" name="TextBox 19">
            <a:extLst>
              <a:ext uri="{FF2B5EF4-FFF2-40B4-BE49-F238E27FC236}">
                <a16:creationId xmlns:a16="http://schemas.microsoft.com/office/drawing/2014/main" id="{D972485C-5956-D665-62B3-B39C6F97A600}"/>
              </a:ext>
            </a:extLst>
          </p:cNvPr>
          <p:cNvSpPr txBox="1"/>
          <p:nvPr/>
        </p:nvSpPr>
        <p:spPr>
          <a:xfrm>
            <a:off x="380798" y="4994508"/>
            <a:ext cx="9189375" cy="369332"/>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dirty="0">
                <a:solidFill>
                  <a:srgbClr val="000000"/>
                </a:solidFill>
                <a:latin typeface="Arial" panose="020B0604020202020204"/>
                <a:ea typeface="宋体" charset="-122"/>
              </a:rPr>
              <a:t>MV offers simple initialization, but how about nonuniformly unreliable annotators?  </a:t>
            </a:r>
            <a:endParaRPr lang="en-US" dirty="0">
              <a:solidFill>
                <a:srgbClr val="0000FF"/>
              </a:solidFill>
              <a:latin typeface="Arial" panose="020B0604020202020204"/>
              <a:ea typeface="宋体" charset="-122"/>
            </a:endParaRPr>
          </a:p>
        </p:txBody>
      </p:sp>
      <p:sp>
        <p:nvSpPr>
          <p:cNvPr id="3" name="TextBox 2">
            <a:extLst>
              <a:ext uri="{FF2B5EF4-FFF2-40B4-BE49-F238E27FC236}">
                <a16:creationId xmlns:a16="http://schemas.microsoft.com/office/drawing/2014/main" id="{3152E835-874F-32A3-FD5E-E2A82ACA9E51}"/>
              </a:ext>
            </a:extLst>
          </p:cNvPr>
          <p:cNvSpPr txBox="1"/>
          <p:nvPr/>
        </p:nvSpPr>
        <p:spPr>
          <a:xfrm>
            <a:off x="393223" y="3681544"/>
            <a:ext cx="1992853" cy="959237"/>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Initializing </a:t>
            </a:r>
            <a:r>
              <a:rPr lang="en-US" sz="1600" dirty="0">
                <a:latin typeface="Arial" panose="020B0604020202020204"/>
                <a:ea typeface="宋体" charset="-122"/>
              </a:rPr>
              <a:t>reliability </a:t>
            </a:r>
          </a:p>
          <a:p>
            <a:pPr>
              <a:spcBef>
                <a:spcPts val="450"/>
              </a:spcBef>
            </a:pPr>
            <a:r>
              <a:rPr lang="en-US" sz="1600" dirty="0">
                <a:latin typeface="Arial" panose="020B0604020202020204"/>
                <a:ea typeface="宋体" charset="-122"/>
              </a:rPr>
              <a:t>parameters, but</a:t>
            </a:r>
          </a:p>
          <a:p>
            <a:pPr>
              <a:spcBef>
                <a:spcPts val="450"/>
              </a:spcBef>
            </a:pPr>
            <a:r>
              <a:rPr lang="en-US" sz="1600" dirty="0">
                <a:latin typeface="Arial" panose="020B0604020202020204"/>
                <a:ea typeface="宋体" charset="-122"/>
              </a:rPr>
              <a:t>performance? </a:t>
            </a:r>
          </a:p>
        </p:txBody>
      </p:sp>
    </p:spTree>
    <p:extLst>
      <p:ext uri="{BB962C8B-B14F-4D97-AF65-F5344CB8AC3E}">
        <p14:creationId xmlns:p14="http://schemas.microsoft.com/office/powerpoint/2010/main" val="124316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18" grpId="0"/>
      <p:bldP spid="20"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peech Bubble: Rectangle with Corners Rounded 36">
            <a:extLst>
              <a:ext uri="{FF2B5EF4-FFF2-40B4-BE49-F238E27FC236}">
                <a16:creationId xmlns:a16="http://schemas.microsoft.com/office/drawing/2014/main" id="{7D2C43A0-25B0-3693-9A5D-E87CBDD1BA17}"/>
              </a:ext>
            </a:extLst>
          </p:cNvPr>
          <p:cNvSpPr/>
          <p:nvPr/>
        </p:nvSpPr>
        <p:spPr>
          <a:xfrm>
            <a:off x="6236414" y="4600088"/>
            <a:ext cx="2034284" cy="392867"/>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peech Bubble: Rectangle with Corners Rounded 51">
            <a:extLst>
              <a:ext uri="{FF2B5EF4-FFF2-40B4-BE49-F238E27FC236}">
                <a16:creationId xmlns:a16="http://schemas.microsoft.com/office/drawing/2014/main" id="{5DCC1CD7-5723-7030-FBA1-EDD0729ABF12}"/>
              </a:ext>
            </a:extLst>
          </p:cNvPr>
          <p:cNvSpPr/>
          <p:nvPr/>
        </p:nvSpPr>
        <p:spPr>
          <a:xfrm>
            <a:off x="5753333" y="1582107"/>
            <a:ext cx="2406694" cy="473946"/>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2FE50423-55FB-84F3-B1AA-8668D3E4F5B9}"/>
              </a:ext>
            </a:extLst>
          </p:cNvPr>
          <p:cNvSpPr/>
          <p:nvPr/>
        </p:nvSpPr>
        <p:spPr>
          <a:xfrm>
            <a:off x="3716762" y="1592338"/>
            <a:ext cx="2036570" cy="443836"/>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32" y="177055"/>
            <a:ext cx="8511466" cy="561173"/>
          </a:xfrm>
        </p:spPr>
        <p:txBody>
          <a:bodyPr>
            <a:normAutofit fontScale="90000"/>
          </a:bodyPr>
          <a:lstStyle/>
          <a:p>
            <a:r>
              <a:rPr lang="en-US" sz="3200" dirty="0"/>
              <a:t>Estimating parameters from annotator statistics</a:t>
            </a:r>
          </a:p>
        </p:txBody>
      </p:sp>
      <p:sp>
        <p:nvSpPr>
          <p:cNvPr id="21" name="Footer Placeholder 3">
            <a:extLst>
              <a:ext uri="{FF2B5EF4-FFF2-40B4-BE49-F238E27FC236}">
                <a16:creationId xmlns:a16="http://schemas.microsoft.com/office/drawing/2014/main" id="{35FC097B-9677-4292-91E8-5BAB2CD26727}"/>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400" dirty="0">
                <a:solidFill>
                  <a:schemeClr val="tx1"/>
                </a:solidFill>
                <a:latin typeface="+mj-lt"/>
              </a:rPr>
              <a:t>P. A. Traganitis, A. Pages-Zamora, and G. B. Giannakis, "Blind Multiclass Ensemble Classification," </a:t>
            </a:r>
            <a:br>
              <a:rPr lang="en-US" sz="1400" dirty="0">
                <a:solidFill>
                  <a:schemeClr val="tx1"/>
                </a:solidFill>
                <a:latin typeface="+mj-lt"/>
              </a:rPr>
            </a:br>
            <a:r>
              <a:rPr lang="en-US" sz="1400" i="1" dirty="0">
                <a:solidFill>
                  <a:schemeClr val="tx1"/>
                </a:solidFill>
                <a:latin typeface="+mj-lt"/>
              </a:rPr>
              <a:t>IEEE Transactions on Signal Processing</a:t>
            </a:r>
            <a:r>
              <a:rPr lang="en-US" sz="1400" dirty="0">
                <a:solidFill>
                  <a:schemeClr val="tx1"/>
                </a:solidFill>
                <a:latin typeface="+mj-lt"/>
              </a:rPr>
              <a:t>, vol. 66, no. 18, pp. 4737-4752, September 2018.</a:t>
            </a:r>
          </a:p>
        </p:txBody>
      </p:sp>
      <p:sp>
        <p:nvSpPr>
          <p:cNvPr id="5" name="Slide Number Placeholder 4"/>
          <p:cNvSpPr>
            <a:spLocks noGrp="1"/>
          </p:cNvSpPr>
          <p:nvPr>
            <p:ph type="sldNum" sz="quarter" idx="12"/>
          </p:nvPr>
        </p:nvSpPr>
        <p:spPr>
          <a:xfrm>
            <a:off x="6663892" y="6272516"/>
            <a:ext cx="2133600" cy="457200"/>
          </a:xfrm>
        </p:spPr>
        <p:txBody>
          <a:bodyPr/>
          <a:lstStyle/>
          <a:p>
            <a:pPr>
              <a:defRPr/>
            </a:pPr>
            <a:fld id="{65C7B4C7-9631-4E7F-B6B5-87750243A7A4}" type="slidenum">
              <a:rPr lang="en-US">
                <a:solidFill>
                  <a:srgbClr val="000000"/>
                </a:solidFill>
                <a:ea typeface="ＭＳ Ｐゴシック"/>
              </a:rPr>
              <a:pPr>
                <a:defRPr/>
              </a:pPr>
              <a:t>23</a:t>
            </a:fld>
            <a:endParaRPr lang="en-US" dirty="0">
              <a:solidFill>
                <a:srgbClr val="000000"/>
              </a:solidFill>
              <a:ea typeface="ＭＳ Ｐゴシック"/>
            </a:endParaRPr>
          </a:p>
        </p:txBody>
      </p:sp>
      <p:sp>
        <p:nvSpPr>
          <p:cNvPr id="33" name="TextBox 32">
            <a:extLst>
              <a:ext uri="{FF2B5EF4-FFF2-40B4-BE49-F238E27FC236}">
                <a16:creationId xmlns:a16="http://schemas.microsoft.com/office/drawing/2014/main" id="{F0F7257C-D62C-4A74-A9C7-5C96F73FBA85}"/>
              </a:ext>
            </a:extLst>
          </p:cNvPr>
          <p:cNvSpPr txBox="1"/>
          <p:nvPr/>
        </p:nvSpPr>
        <p:spPr>
          <a:xfrm>
            <a:off x="0" y="841773"/>
            <a:ext cx="464614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Pairwise statistics of annotator responses</a:t>
            </a:r>
          </a:p>
        </p:txBody>
      </p:sp>
      <p:pic>
        <p:nvPicPr>
          <p:cNvPr id="51" name="Picture 50" descr="\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check{y}_n^{(m)}=k_m| y_n=k) {\sf Pr}(\check{y}_n^{(m')}=k_{m'} | y_n=k)$&#10;&#10;&#10;\end{document}" title="IguanaTex Bitmap Display">
            <a:extLst>
              <a:ext uri="{FF2B5EF4-FFF2-40B4-BE49-F238E27FC236}">
                <a16:creationId xmlns:a16="http://schemas.microsoft.com/office/drawing/2014/main" id="{A20884DE-70DE-5E73-896A-D77FBA3E7D0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892184" y="1605451"/>
            <a:ext cx="6059120" cy="305381"/>
          </a:xfrm>
          <a:prstGeom prst="rect">
            <a:avLst/>
          </a:prstGeom>
        </p:spPr>
      </p:pic>
      <p:pic>
        <p:nvPicPr>
          <p:cNvPr id="49" name="Picture 48" descr="\documentclass{article}&#10;\usepackage{amsmath}&#10;\usepackage{bm,amssymb}&#10;\DeclareFontFamily{U}{mathx}{}&#10;\DeclareFontShape{U}{mathx}{m}{n}{&lt;-&gt; mathx10}{}&#10;\DeclareSymbolFont{mathx}{U}{mathx}{m}{n}&#10;%\DeclareMathAccent{\widehat}{0}{mathx}{&quot;70}&#10;\DeclareMathAccent{\widecheck}{0}{mathx}{&quot;71}&#10;\pagestyle{empty}&#10;\begin{document}&#10;&#10;$\bm{R_{m,m'}}(k_m,k_{m'}) = {\sf Pr}(\check{y}_n^{(m)} =k_m,\check{y}_n^{(m')} =k_{m'})$&#10;&#10;&#10;\end{document}" title="IguanaTex Bitmap Display">
            <a:extLst>
              <a:ext uri="{FF2B5EF4-FFF2-40B4-BE49-F238E27FC236}">
                <a16:creationId xmlns:a16="http://schemas.microsoft.com/office/drawing/2014/main" id="{D9AC32E5-C751-20E8-B41A-8DC56189D997}"/>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62888" y="1257584"/>
            <a:ext cx="4105214" cy="299096"/>
          </a:xfrm>
          <a:prstGeom prst="rect">
            <a:avLst/>
          </a:prstGeom>
        </p:spPr>
      </p:pic>
      <p:pic>
        <p:nvPicPr>
          <p:cNvPr id="54" name="Picture 53" descr="\documentclass{article}&#10;\usepackage{amsmath}&#10;\usepackage{bm,amssymb}&#10;\pagestyle{empty}&#10;\begin{document}&#10;&#10;$\bm A_m(k_m,k)$&#10;&#10;&#10;\end{document}" title="IguanaTex Bitmap Display">
            <a:extLst>
              <a:ext uri="{FF2B5EF4-FFF2-40B4-BE49-F238E27FC236}">
                <a16:creationId xmlns:a16="http://schemas.microsoft.com/office/drawing/2014/main" id="{AA18F31C-FD7E-0FCA-078D-E2B8C621B19A}"/>
              </a:ext>
            </a:extLst>
          </p:cNvPr>
          <p:cNvPicPr>
            <a:picLocks noChangeAspect="1"/>
          </p:cNvPicPr>
          <p:nvPr>
            <p:custDataLst>
              <p:tags r:id="rId3"/>
            </p:custDataLst>
          </p:nvPr>
        </p:nvPicPr>
        <p:blipFill>
          <a:blip r:embed="rId14"/>
          <a:stretch>
            <a:fillRect/>
          </a:stretch>
        </p:blipFill>
        <p:spPr>
          <a:xfrm>
            <a:off x="4283860" y="2220260"/>
            <a:ext cx="935411" cy="207180"/>
          </a:xfrm>
          <a:prstGeom prst="rect">
            <a:avLst/>
          </a:prstGeom>
        </p:spPr>
      </p:pic>
      <p:pic>
        <p:nvPicPr>
          <p:cNvPr id="73" name="Picture 72" descr="\documentclass{article}&#10;\usepackage{amsmath}&#10;\usepackage{bm,amssymb}&#10;\pagestyle{empty}&#10;\begin{document}&#10;&#10;$\bm A_{m'}(k_{m'},k)$&#10;&#10;&#10;\end{document}" title="IguanaTex Bitmap Display">
            <a:extLst>
              <a:ext uri="{FF2B5EF4-FFF2-40B4-BE49-F238E27FC236}">
                <a16:creationId xmlns:a16="http://schemas.microsoft.com/office/drawing/2014/main" id="{9A8C4561-20A7-795E-B0CA-CD1DF0460DFF}"/>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539456" y="2275055"/>
            <a:ext cx="935411" cy="185087"/>
          </a:xfrm>
          <a:prstGeom prst="rect">
            <a:avLst/>
          </a:prstGeom>
        </p:spPr>
      </p:pic>
      <p:sp>
        <p:nvSpPr>
          <p:cNvPr id="56" name="TextBox 55">
            <a:extLst>
              <a:ext uri="{FF2B5EF4-FFF2-40B4-BE49-F238E27FC236}">
                <a16:creationId xmlns:a16="http://schemas.microsoft.com/office/drawing/2014/main" id="{4AA6B058-1048-1A36-2CAA-99A56DB6762B}"/>
              </a:ext>
            </a:extLst>
          </p:cNvPr>
          <p:cNvSpPr txBox="1"/>
          <p:nvPr/>
        </p:nvSpPr>
        <p:spPr>
          <a:xfrm>
            <a:off x="0" y="3023063"/>
            <a:ext cx="4406719"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Triplet statistics of annotator responses</a:t>
            </a:r>
          </a:p>
        </p:txBody>
      </p:sp>
      <p:pic>
        <p:nvPicPr>
          <p:cNvPr id="20" name="Picture 19" descr="\documentclass{article}&#10;\usepackage{amsmath}&#10;\usepackage{bm,amssymb}&#10;\DeclareFontFamily{U}{mathx}{}&#10;\DeclareFontShape{U}{mathx}{m}{n}{&lt;-&gt; mathx10}{}&#10;\DeclareSymbolFont{mathx}{U}{mathx}{m}{n}&#10;%\DeclareMathAccent{\widehat}{0}{mathx}{&quot;70}&#10;\DeclareMathAccent{\widecheck}{0}{mathx}{&quot;71}&#10;\pagestyle{empty}&#10;\begin{document}&#10;&#10;$\underline{\bm{T}}_{m,m',m''}(k_m,k_{m'},k_{m''}) = {\sf Pr}(\check{y}_n^{(m)} =k_m,\check{y}_n^{(m')} =k_{m'}, \check{y}_n^{(m'')} =k_{m''})$&#10;&#10;&#10;\end{document}" title="IguanaTex Bitmap Display">
            <a:extLst>
              <a:ext uri="{FF2B5EF4-FFF2-40B4-BE49-F238E27FC236}">
                <a16:creationId xmlns:a16="http://schemas.microsoft.com/office/drawing/2014/main" id="{B54C2562-F519-9468-4794-28E84F45C70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62889" y="3549257"/>
            <a:ext cx="5996627" cy="302774"/>
          </a:xfrm>
          <a:prstGeom prst="rect">
            <a:avLst/>
          </a:prstGeom>
        </p:spPr>
      </p:pic>
      <p:pic>
        <p:nvPicPr>
          <p:cNvPr id="64" name="Picture 63" descr="\documentclass{article}&#10;\usepackage{amsmath}&#10;\usepackage{bm,amssymb,xcolor}&#10;\DeclareFontFamily{U}{mathx}{}&#10;\DeclareFontShape{U}{mathx}{m}{n}{&lt;-&gt; mathx10}{}&#10;\DeclareSymbolFont{mathx}{U}{mathx}{m}{n}&#10;%\DeclareMathAccent{\widehat}{0}{mathx}{&quot;70}&#10;\DeclareMathAccent{\widecheck}{0}{mathx}{&quot;71}&#10;\pagestyle{empty}&#10;\begin{document}&#10;&#10;\begin{equation*}=\sum_{k=1}^{K}{\sf Pr}(y_n=k) {\sf Pr}(\check{y}_n^{(m)}=k_m| y_n=k) {\sf Pr}(\check{y}_n^{(m')}=k_{m'} | y_n=k) {\sf Pr}(\check{y}_n^{(m'')}=k_{m''} | y_n=k)&#10;\end{equation*}&#10;&#10;&#10;\end{document}" title="IguanaTex Bitmap Display">
            <a:extLst>
              <a:ext uri="{FF2B5EF4-FFF2-40B4-BE49-F238E27FC236}">
                <a16:creationId xmlns:a16="http://schemas.microsoft.com/office/drawing/2014/main" id="{A5705B1B-0F80-EAA8-7BBE-3C61354FBFA7}"/>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43476" y="3917599"/>
            <a:ext cx="8248086" cy="572659"/>
          </a:xfrm>
          <a:prstGeom prst="rect">
            <a:avLst/>
          </a:prstGeom>
        </p:spPr>
      </p:pic>
      <p:pic>
        <p:nvPicPr>
          <p:cNvPr id="85" name="Picture 84" descr="\documentclass{article}&#10;\usepackage{amsmath}&#10;\usepackage{bm,amssymb}&#10;\pagestyle{empty}&#10;\begin{document}&#10;&#10;$\bm R_{m,m'} =\bm A_m \bm D \bm A_{m'}^{\top}, \bm D = {\rm diag}(\bm d)$&#10;&#10;&#10;\end{document}" title="IguanaTex Bitmap Display">
            <a:extLst>
              <a:ext uri="{FF2B5EF4-FFF2-40B4-BE49-F238E27FC236}">
                <a16:creationId xmlns:a16="http://schemas.microsoft.com/office/drawing/2014/main" id="{02198457-294C-A2E3-59C8-81C8CA258A52}"/>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684391" y="2710696"/>
            <a:ext cx="3200469" cy="250886"/>
          </a:xfrm>
          <a:prstGeom prst="rect">
            <a:avLst/>
          </a:prstGeom>
        </p:spPr>
      </p:pic>
      <p:grpSp>
        <p:nvGrpSpPr>
          <p:cNvPr id="36" name="Group 35">
            <a:extLst>
              <a:ext uri="{FF2B5EF4-FFF2-40B4-BE49-F238E27FC236}">
                <a16:creationId xmlns:a16="http://schemas.microsoft.com/office/drawing/2014/main" id="{71A6DFD5-19FD-1EDB-07DE-EB7B74D8C1F2}"/>
              </a:ext>
            </a:extLst>
          </p:cNvPr>
          <p:cNvGrpSpPr/>
          <p:nvPr/>
        </p:nvGrpSpPr>
        <p:grpSpPr>
          <a:xfrm>
            <a:off x="1002500" y="4482125"/>
            <a:ext cx="7335278" cy="948688"/>
            <a:chOff x="1002500" y="4821167"/>
            <a:chExt cx="7335278" cy="948688"/>
          </a:xfrm>
        </p:grpSpPr>
        <p:pic>
          <p:nvPicPr>
            <p:cNvPr id="35" name="Picture 34" descr="\documentclass{article}&#10;\usepackage{amsmath}&#10;\usepackage{bm,amssymb}&#10;\pagestyle{empty}&#10;\begin{document}&#10;&#10;\begin{equation*}&#10;\underline{\bm T}_{m,m'm''} = \sum_{k=1}^{K} {\bm d}(k)  {\bm A}_m(:,k) \circ {\bm A}_{m'}(:,k)\circ {\bm A}_{m''}(:,k)= [[\bm A_m \bm D, \bm A_{m'}, \bm A_{m''}]]&#10;\end{equation*}&#10;&#10;&#10;\end{document}" title="IguanaTex Bitmap Display">
              <a:extLst>
                <a:ext uri="{FF2B5EF4-FFF2-40B4-BE49-F238E27FC236}">
                  <a16:creationId xmlns:a16="http://schemas.microsoft.com/office/drawing/2014/main" id="{7F91F71C-3405-4594-4676-6120CEF1C8C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002500" y="4821167"/>
              <a:ext cx="7139000" cy="647790"/>
            </a:xfrm>
            <a:prstGeom prst="rect">
              <a:avLst/>
            </a:prstGeom>
          </p:spPr>
        </p:pic>
        <p:sp>
          <p:nvSpPr>
            <p:cNvPr id="9" name="TextBox 8">
              <a:extLst>
                <a:ext uri="{FF2B5EF4-FFF2-40B4-BE49-F238E27FC236}">
                  <a16:creationId xmlns:a16="http://schemas.microsoft.com/office/drawing/2014/main" id="{3778E2A8-600E-F5EB-4209-2DE9802EC484}"/>
                </a:ext>
              </a:extLst>
            </p:cNvPr>
            <p:cNvSpPr txBox="1"/>
            <p:nvPr/>
          </p:nvSpPr>
          <p:spPr>
            <a:xfrm>
              <a:off x="5836196" y="5400523"/>
              <a:ext cx="2501582" cy="369332"/>
            </a:xfrm>
            <a:prstGeom prst="rect">
              <a:avLst/>
            </a:prstGeom>
            <a:noFill/>
          </p:spPr>
          <p:txBody>
            <a:bodyPr wrap="none" rtlCol="0">
              <a:spAutoFit/>
            </a:bodyPr>
            <a:lstStyle/>
            <a:p>
              <a:r>
                <a:rPr lang="en-US" dirty="0"/>
                <a:t>PARAFAC/CPD tensor</a:t>
              </a:r>
            </a:p>
          </p:txBody>
        </p:sp>
      </p:grpSp>
      <p:grpSp>
        <p:nvGrpSpPr>
          <p:cNvPr id="40" name="Group 39">
            <a:extLst>
              <a:ext uri="{FF2B5EF4-FFF2-40B4-BE49-F238E27FC236}">
                <a16:creationId xmlns:a16="http://schemas.microsoft.com/office/drawing/2014/main" id="{8E1C89F0-E075-ECD1-F75B-B79A2574FFDA}"/>
              </a:ext>
            </a:extLst>
          </p:cNvPr>
          <p:cNvGrpSpPr/>
          <p:nvPr/>
        </p:nvGrpSpPr>
        <p:grpSpPr>
          <a:xfrm>
            <a:off x="226031" y="5559028"/>
            <a:ext cx="8382567" cy="457200"/>
            <a:chOff x="226031" y="5559028"/>
            <a:chExt cx="8382567" cy="457200"/>
          </a:xfrm>
        </p:grpSpPr>
        <p:sp>
          <p:nvSpPr>
            <p:cNvPr id="31" name="TextBox 30">
              <a:extLst>
                <a:ext uri="{FF2B5EF4-FFF2-40B4-BE49-F238E27FC236}">
                  <a16:creationId xmlns:a16="http://schemas.microsoft.com/office/drawing/2014/main" id="{6F9199DC-3A12-4D4D-A438-6A68215240A4}"/>
                </a:ext>
              </a:extLst>
            </p:cNvPr>
            <p:cNvSpPr txBox="1"/>
            <p:nvPr/>
          </p:nvSpPr>
          <p:spPr>
            <a:xfrm>
              <a:off x="1652339" y="5626289"/>
              <a:ext cx="6915947" cy="338554"/>
            </a:xfrm>
            <a:prstGeom prst="rect">
              <a:avLst/>
            </a:prstGeom>
            <a:noFill/>
          </p:spPr>
          <p:txBody>
            <a:bodyPr wrap="square" rtlCol="0">
              <a:spAutoFit/>
            </a:bodyPr>
            <a:lstStyle/>
            <a:p>
              <a:pPr>
                <a:spcBef>
                  <a:spcPts val="450"/>
                </a:spcBef>
              </a:pPr>
              <a:r>
                <a:rPr lang="en-US" sz="1600" dirty="0">
                  <a:latin typeface="Arial" panose="020B0604020202020204"/>
                  <a:ea typeface="宋体" charset="-122"/>
                </a:rPr>
                <a:t>recoverable from statistics of annotator responses via </a:t>
              </a:r>
              <a:r>
                <a:rPr lang="en-US" sz="1600" b="1" dirty="0">
                  <a:solidFill>
                    <a:srgbClr val="C00000"/>
                  </a:solidFill>
                  <a:latin typeface="Arial" panose="020B0604020202020204"/>
                  <a:ea typeface="宋体" charset="-122"/>
                </a:rPr>
                <a:t>moment matching</a:t>
              </a:r>
            </a:p>
          </p:txBody>
        </p:sp>
        <p:pic>
          <p:nvPicPr>
            <p:cNvPr id="38" name="Picture 37" descr="\documentclass{article}&#10;\usepackage{amsmath,bm,amsfonts}&#10;\DeclareMathOperator{\prob}{Pr}&#10;\newcommand{\Expect}{{\rm I\kern-.3em E}}&#10;\pagestyle{empty}&#10;\begin{document}&#10;&#10;&#10;\begin{equation*}&#10;\{\bm A_m\}_{m=1}^{M}, \bm d&#10;\end{equation*}&#10;&#10;\end{document}" title="IguanaTex Bitmap Display">
              <a:extLst>
                <a:ext uri="{FF2B5EF4-FFF2-40B4-BE49-F238E27FC236}">
                  <a16:creationId xmlns:a16="http://schemas.microsoft.com/office/drawing/2014/main" id="{46D20F60-ABBF-BA85-ECC1-BED3CFB10898}"/>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62888" y="5662012"/>
              <a:ext cx="1203202" cy="255714"/>
            </a:xfrm>
            <a:prstGeom prst="rect">
              <a:avLst/>
            </a:prstGeom>
          </p:spPr>
        </p:pic>
        <p:sp>
          <p:nvSpPr>
            <p:cNvPr id="39" name="Rectangle: Rounded Corners 38">
              <a:extLst>
                <a:ext uri="{FF2B5EF4-FFF2-40B4-BE49-F238E27FC236}">
                  <a16:creationId xmlns:a16="http://schemas.microsoft.com/office/drawing/2014/main" id="{6BCABB60-350C-2E3C-3AC0-523E5CE4031E}"/>
                </a:ext>
              </a:extLst>
            </p:cNvPr>
            <p:cNvSpPr/>
            <p:nvPr/>
          </p:nvSpPr>
          <p:spPr>
            <a:xfrm>
              <a:off x="226031" y="5559028"/>
              <a:ext cx="8382567" cy="457200"/>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78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BDC6-89AD-CB87-F68A-22C64D47260A}"/>
            </a:ext>
          </a:extLst>
        </p:cNvPr>
        <p:cNvGrpSpPr/>
        <p:nvPr/>
      </p:nvGrpSpPr>
      <p:grpSpPr>
        <a:xfrm>
          <a:off x="0" y="0"/>
          <a:ext cx="0" cy="0"/>
          <a:chOff x="0" y="0"/>
          <a:chExt cx="0" cy="0"/>
        </a:xfrm>
      </p:grpSpPr>
      <p:sp>
        <p:nvSpPr>
          <p:cNvPr id="14" name="Speech Bubble: Rectangle with Corners Rounded 13">
            <a:extLst>
              <a:ext uri="{FF2B5EF4-FFF2-40B4-BE49-F238E27FC236}">
                <a16:creationId xmlns:a16="http://schemas.microsoft.com/office/drawing/2014/main" id="{181F3FF1-4560-E55B-7A39-508168E9AE3D}"/>
              </a:ext>
            </a:extLst>
          </p:cNvPr>
          <p:cNvSpPr/>
          <p:nvPr/>
        </p:nvSpPr>
        <p:spPr>
          <a:xfrm rot="10800000">
            <a:off x="3697356" y="1963054"/>
            <a:ext cx="433788" cy="264420"/>
          </a:xfrm>
          <a:prstGeom prst="wedgeRoundRectCallout">
            <a:avLst>
              <a:gd name="adj1" fmla="val -113605"/>
              <a:gd name="adj2" fmla="val -100855"/>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165CD5-182C-5980-8AC1-DD66688DEB88}"/>
              </a:ext>
            </a:extLst>
          </p:cNvPr>
          <p:cNvSpPr>
            <a:spLocks noGrp="1"/>
          </p:cNvSpPr>
          <p:nvPr>
            <p:ph type="title"/>
          </p:nvPr>
        </p:nvSpPr>
        <p:spPr>
          <a:xfrm>
            <a:off x="97132" y="177055"/>
            <a:ext cx="8511466" cy="561173"/>
          </a:xfrm>
        </p:spPr>
        <p:txBody>
          <a:bodyPr>
            <a:normAutofit/>
          </a:bodyPr>
          <a:lstStyle/>
          <a:p>
            <a:r>
              <a:rPr lang="en-US" sz="3200" dirty="0"/>
              <a:t>Estimating annotator statistics</a:t>
            </a:r>
          </a:p>
        </p:txBody>
      </p:sp>
      <p:sp>
        <p:nvSpPr>
          <p:cNvPr id="5" name="Slide Number Placeholder 4">
            <a:extLst>
              <a:ext uri="{FF2B5EF4-FFF2-40B4-BE49-F238E27FC236}">
                <a16:creationId xmlns:a16="http://schemas.microsoft.com/office/drawing/2014/main" id="{1CBA342B-271E-CDD3-B39A-E93561579074}"/>
              </a:ext>
            </a:extLst>
          </p:cNvPr>
          <p:cNvSpPr>
            <a:spLocks noGrp="1"/>
          </p:cNvSpPr>
          <p:nvPr>
            <p:ph type="sldNum" sz="quarter" idx="12"/>
          </p:nvPr>
        </p:nvSpPr>
        <p:spPr>
          <a:xfrm>
            <a:off x="6663892" y="6272516"/>
            <a:ext cx="2133600" cy="457200"/>
          </a:xfrm>
        </p:spPr>
        <p:txBody>
          <a:bodyPr/>
          <a:lstStyle/>
          <a:p>
            <a:pPr>
              <a:defRPr/>
            </a:pPr>
            <a:fld id="{65C7B4C7-9631-4E7F-B6B5-87750243A7A4}" type="slidenum">
              <a:rPr lang="en-US">
                <a:solidFill>
                  <a:srgbClr val="000000"/>
                </a:solidFill>
                <a:ea typeface="ＭＳ Ｐゴシック"/>
              </a:rPr>
              <a:pPr>
                <a:defRPr/>
              </a:pPr>
              <a:t>24</a:t>
            </a:fld>
            <a:endParaRPr lang="en-US" dirty="0">
              <a:solidFill>
                <a:srgbClr val="000000"/>
              </a:solidFill>
              <a:ea typeface="ＭＳ Ｐゴシック"/>
            </a:endParaRPr>
          </a:p>
        </p:txBody>
      </p:sp>
      <p:grpSp>
        <p:nvGrpSpPr>
          <p:cNvPr id="6" name="Group 5">
            <a:extLst>
              <a:ext uri="{FF2B5EF4-FFF2-40B4-BE49-F238E27FC236}">
                <a16:creationId xmlns:a16="http://schemas.microsoft.com/office/drawing/2014/main" id="{45CAE768-001D-E7DA-F8FE-25E0F40A06E5}"/>
              </a:ext>
            </a:extLst>
          </p:cNvPr>
          <p:cNvGrpSpPr/>
          <p:nvPr/>
        </p:nvGrpSpPr>
        <p:grpSpPr>
          <a:xfrm>
            <a:off x="105421" y="864670"/>
            <a:ext cx="4666912" cy="369332"/>
            <a:chOff x="105421" y="864670"/>
            <a:chExt cx="4666912" cy="369332"/>
          </a:xfrm>
        </p:grpSpPr>
        <p:sp>
          <p:nvSpPr>
            <p:cNvPr id="33" name="TextBox 32">
              <a:extLst>
                <a:ext uri="{FF2B5EF4-FFF2-40B4-BE49-F238E27FC236}">
                  <a16:creationId xmlns:a16="http://schemas.microsoft.com/office/drawing/2014/main" id="{6ADD3731-C508-1EB9-8C79-47055EB17213}"/>
                </a:ext>
              </a:extLst>
            </p:cNvPr>
            <p:cNvSpPr txBox="1"/>
            <p:nvPr/>
          </p:nvSpPr>
          <p:spPr>
            <a:xfrm>
              <a:off x="105421" y="864670"/>
              <a:ext cx="458202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Estimates can be readily computed from </a:t>
              </a:r>
            </a:p>
          </p:txBody>
        </p:sp>
        <p:pic>
          <p:nvPicPr>
            <p:cNvPr id="4" name="Picture 3" descr="\documentclass{article}&#10;\usepackage{amsmath}&#10;\usepackage{bm,amssymb}&#10;\DeclareFontFamily{U}{mathx}{}&#10;\DeclareFontShape{U}{mathx}{m}{n}{&lt;-&gt; mathx10}{}&#10;\DeclareSymbolFont{mathx}{U}{mathx}{m}{n}&#10;%\DeclareMathAccent{\widehat}{0}{mathx}{&quot;70}&#10;\DeclareMathAccent{\widecheck}{0}{mathx}{&quot;71}&#10;\pagestyle{empty}&#10;\begin{document}&#10;&#10;$\mathcal{Y}$&#10;&#10;&#10;\end{document}" title="IguanaTex Bitmap Display">
              <a:extLst>
                <a:ext uri="{FF2B5EF4-FFF2-40B4-BE49-F238E27FC236}">
                  <a16:creationId xmlns:a16="http://schemas.microsoft.com/office/drawing/2014/main" id="{1C5D584A-A5E2-3534-7B34-FD59C2066C0D}"/>
                </a:ext>
              </a:extLst>
            </p:cNvPr>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4632591" y="960446"/>
              <a:ext cx="139742" cy="165483"/>
            </a:xfrm>
            <a:prstGeom prst="rect">
              <a:avLst/>
            </a:prstGeom>
          </p:spPr>
        </p:pic>
      </p:grpSp>
      <p:pic>
        <p:nvPicPr>
          <p:cNvPr id="10" name="Picture 9" descr="\documentclass{article}&#10;\usepackage{amsmath}&#10;\usepackage{bm,amssymb}&#10;\pagestyle{empty}&#10;\begin{document}&#10;&#10;$\hat{\bm{\mu}}_m(k) = \frac{1}{N_m}\sum_{n=1}^{N}\mathbb{I}[\check{y}_n^{(m)} = k]$&#10;&#10;&#10;\end{document}" title="IguanaTex Bitmap Display">
            <a:extLst>
              <a:ext uri="{FF2B5EF4-FFF2-40B4-BE49-F238E27FC236}">
                <a16:creationId xmlns:a16="http://schemas.microsoft.com/office/drawing/2014/main" id="{AD26C4DB-C6E3-EA7D-E50C-DB24DD2CD77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57912" y="1678380"/>
            <a:ext cx="4167255" cy="471476"/>
          </a:xfrm>
          <a:prstGeom prst="rect">
            <a:avLst/>
          </a:prstGeom>
        </p:spPr>
      </p:pic>
      <p:sp>
        <p:nvSpPr>
          <p:cNvPr id="7" name="TextBox 6">
            <a:extLst>
              <a:ext uri="{FF2B5EF4-FFF2-40B4-BE49-F238E27FC236}">
                <a16:creationId xmlns:a16="http://schemas.microsoft.com/office/drawing/2014/main" id="{F4EF320D-58DA-321B-8F5E-93990DCE7019}"/>
              </a:ext>
            </a:extLst>
          </p:cNvPr>
          <p:cNvSpPr txBox="1"/>
          <p:nvPr/>
        </p:nvSpPr>
        <p:spPr>
          <a:xfrm>
            <a:off x="543476" y="1275295"/>
            <a:ext cx="2730235"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M </a:t>
            </a:r>
            <a:r>
              <a:rPr lang="en-US" dirty="0"/>
              <a:t>first-order moments</a:t>
            </a:r>
          </a:p>
        </p:txBody>
      </p:sp>
      <p:sp>
        <p:nvSpPr>
          <p:cNvPr id="15" name="TextBox 14">
            <a:extLst>
              <a:ext uri="{FF2B5EF4-FFF2-40B4-BE49-F238E27FC236}">
                <a16:creationId xmlns:a16="http://schemas.microsoft.com/office/drawing/2014/main" id="{F536513A-AC05-28DD-1C47-0314F5C66B49}"/>
              </a:ext>
            </a:extLst>
          </p:cNvPr>
          <p:cNvSpPr txBox="1"/>
          <p:nvPr/>
        </p:nvSpPr>
        <p:spPr>
          <a:xfrm>
            <a:off x="4441539" y="2252624"/>
            <a:ext cx="1760418" cy="584775"/>
          </a:xfrm>
          <a:prstGeom prst="rect">
            <a:avLst/>
          </a:prstGeom>
          <a:noFill/>
        </p:spPr>
        <p:txBody>
          <a:bodyPr wrap="none" rtlCol="0">
            <a:spAutoFit/>
          </a:bodyPr>
          <a:lstStyle/>
          <a:p>
            <a:r>
              <a:rPr lang="en-US" sz="1600" dirty="0"/>
              <a:t>no. of responses </a:t>
            </a:r>
            <a:br>
              <a:rPr lang="en-US" sz="1600" dirty="0"/>
            </a:br>
            <a:r>
              <a:rPr lang="en-US" sz="1600" dirty="0"/>
              <a:t>from annotator </a:t>
            </a:r>
            <a:r>
              <a:rPr lang="en-US" sz="1600" i="1" dirty="0"/>
              <a:t>m</a:t>
            </a:r>
            <a:endParaRPr lang="en-US" sz="1600" dirty="0"/>
          </a:p>
        </p:txBody>
      </p:sp>
      <p:pic>
        <p:nvPicPr>
          <p:cNvPr id="24" name="Picture 23" descr="\documentclass{article}&#10;\usepackage{amsmath}&#10;\usepackage{bm,amssymb}&#10;\DeclareFontFamily{U}{mathx}{}&#10;\DeclareFontShape{U}{mathx}{m}{n}{&lt;-&gt; mathx10}{}&#10;\DeclareSymbolFont{mathx}{U}{mathx}{m}{n}&#10;%\DeclareMathAccent{\widehat}{0}{mathx}{&quot;70}&#10;\DeclareMathAccent{\widecheck}{0}{mathx}{&quot;71}&#10;\pagestyle{empty}&#10;\begin{document}&#10;&#10;$\hat{\bm{R}}_{m,m'}(k_m,k_{m'}) = \frac{1}{N_{m,m'}}\sum_{n=1}^{N}\mathbb{I}[\check{y}_n^{(m)} = k_m,\check{y}_n^{(m')} = k_{m'}]$&#10;&#10;&#10;\end{document}" title="IguanaTex Bitmap Display">
            <a:extLst>
              <a:ext uri="{FF2B5EF4-FFF2-40B4-BE49-F238E27FC236}">
                <a16:creationId xmlns:a16="http://schemas.microsoft.com/office/drawing/2014/main" id="{1374C644-6D62-6D74-073B-DD08B6210C4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50921" y="3319148"/>
            <a:ext cx="6543055" cy="457199"/>
          </a:xfrm>
          <a:prstGeom prst="rect">
            <a:avLst/>
          </a:prstGeom>
        </p:spPr>
      </p:pic>
      <p:pic>
        <p:nvPicPr>
          <p:cNvPr id="30" name="Picture 29" descr="\documentclass{article}&#10;\usepackage{amsmath}&#10;\usepackage{bm,amssymb}&#10;\DeclareFontFamily{U}{mathx}{}&#10;\DeclareFontShape{U}{mathx}{m}{n}{&lt;-&gt; mathx10}{}&#10;\DeclareSymbolFont{mathx}{U}{mathx}{m}{n}&#10;%\DeclareMathAccent{\widehat}{0}{mathx}{&quot;70}&#10;\DeclareMathAccent{\widecheck}{0}{mathx}{&quot;71}&#10;\pagestyle{empty}&#10;\begin{document}&#10;&#10;\begin{equation*}&#10;\hat{\underline{\bm{T}}}_{m,m',m''}(k_m,k_{m'},k_{m''}) = \frac{1}{N_{m,m',m''}}\sum_{n=1}^{N}\mathbb{I}[\check{y}_n^{(m)} = k_m,\check{y}_n^{(m')} = k_{m'},\check{y}_n^{(m'')} = k_{m''}]&#10;\end{equation*}&#10;&#10;&#10;\end{document}" title="IguanaTex Bitmap Display">
            <a:extLst>
              <a:ext uri="{FF2B5EF4-FFF2-40B4-BE49-F238E27FC236}">
                <a16:creationId xmlns:a16="http://schemas.microsoft.com/office/drawing/2014/main" id="{6C97BB49-F9A9-E42E-81E5-828CFC23AC8B}"/>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97255" y="4411983"/>
            <a:ext cx="7800237" cy="648451"/>
          </a:xfrm>
          <a:prstGeom prst="rect">
            <a:avLst/>
          </a:prstGeom>
        </p:spPr>
      </p:pic>
      <p:grpSp>
        <p:nvGrpSpPr>
          <p:cNvPr id="46" name="Group 45">
            <a:extLst>
              <a:ext uri="{FF2B5EF4-FFF2-40B4-BE49-F238E27FC236}">
                <a16:creationId xmlns:a16="http://schemas.microsoft.com/office/drawing/2014/main" id="{042AA35A-0F26-9F48-6E7F-46BD99F23DF6}"/>
              </a:ext>
            </a:extLst>
          </p:cNvPr>
          <p:cNvGrpSpPr/>
          <p:nvPr/>
        </p:nvGrpSpPr>
        <p:grpSpPr>
          <a:xfrm>
            <a:off x="543476" y="2755741"/>
            <a:ext cx="3358612" cy="369332"/>
            <a:chOff x="543476" y="2663273"/>
            <a:chExt cx="3358612" cy="369332"/>
          </a:xfrm>
        </p:grpSpPr>
        <p:sp>
          <p:nvSpPr>
            <p:cNvPr id="11" name="TextBox 10">
              <a:extLst>
                <a:ext uri="{FF2B5EF4-FFF2-40B4-BE49-F238E27FC236}">
                  <a16:creationId xmlns:a16="http://schemas.microsoft.com/office/drawing/2014/main" id="{A3FD62B0-7B3B-17E6-EB86-B1A84484EA4E}"/>
                </a:ext>
              </a:extLst>
            </p:cNvPr>
            <p:cNvSpPr txBox="1"/>
            <p:nvPr/>
          </p:nvSpPr>
          <p:spPr>
            <a:xfrm>
              <a:off x="543476" y="2663273"/>
              <a:ext cx="3358612"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        second-order moments</a:t>
              </a:r>
            </a:p>
          </p:txBody>
        </p:sp>
        <p:pic>
          <p:nvPicPr>
            <p:cNvPr id="41" name="Picture 40" descr="\documentclass{article}&#10;\usepackage{amsmath}&#10;\usepackage{bm,amssymb}&#10;\DeclareFontFamily{U}{mathx}{}&#10;\DeclareFontShape{U}{mathx}{m}{n}{&lt;-&gt; mathx10}{}&#10;\DeclareSymbolFont{mathx}{U}{mathx}{m}{n}&#10;%\DeclareMathAccent{\widehat}{0}{mathx}{&quot;70}&#10;\DeclareMathAccent{\widecheck}{0}{mathx}{&quot;71}&#10;\pagestyle{empty}&#10;\begin{document}&#10;&#10;$M\choose 2$&#10;&#10;&#10;\end{document}" title="IguanaTex Bitmap Display">
              <a:extLst>
                <a:ext uri="{FF2B5EF4-FFF2-40B4-BE49-F238E27FC236}">
                  <a16:creationId xmlns:a16="http://schemas.microsoft.com/office/drawing/2014/main" id="{21EBBEBA-AA79-A943-FDC0-35D4E28E40C9}"/>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930585" y="2696899"/>
              <a:ext cx="385262" cy="335706"/>
            </a:xfrm>
            <a:prstGeom prst="rect">
              <a:avLst/>
            </a:prstGeom>
          </p:spPr>
        </p:pic>
      </p:grpSp>
      <p:grpSp>
        <p:nvGrpSpPr>
          <p:cNvPr id="45" name="Group 44">
            <a:extLst>
              <a:ext uri="{FF2B5EF4-FFF2-40B4-BE49-F238E27FC236}">
                <a16:creationId xmlns:a16="http://schemas.microsoft.com/office/drawing/2014/main" id="{CBF71B12-5700-68B8-6E3C-A36ED82FE574}"/>
              </a:ext>
            </a:extLst>
          </p:cNvPr>
          <p:cNvGrpSpPr/>
          <p:nvPr/>
        </p:nvGrpSpPr>
        <p:grpSpPr>
          <a:xfrm>
            <a:off x="543476" y="3981420"/>
            <a:ext cx="3063659" cy="369332"/>
            <a:chOff x="543476" y="4043064"/>
            <a:chExt cx="3063659" cy="369332"/>
          </a:xfrm>
        </p:grpSpPr>
        <p:sp>
          <p:nvSpPr>
            <p:cNvPr id="25" name="TextBox 24">
              <a:extLst>
                <a:ext uri="{FF2B5EF4-FFF2-40B4-BE49-F238E27FC236}">
                  <a16:creationId xmlns:a16="http://schemas.microsoft.com/office/drawing/2014/main" id="{0F61C35F-AA53-F63C-9C88-77353C73DF60}"/>
                </a:ext>
              </a:extLst>
            </p:cNvPr>
            <p:cNvSpPr txBox="1"/>
            <p:nvPr/>
          </p:nvSpPr>
          <p:spPr>
            <a:xfrm>
              <a:off x="543476" y="4043064"/>
              <a:ext cx="3063659"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        third-order moments</a:t>
              </a:r>
            </a:p>
          </p:txBody>
        </p:sp>
        <p:pic>
          <p:nvPicPr>
            <p:cNvPr id="44" name="Picture 43" descr="\documentclass{article}&#10;\usepackage{amsmath}&#10;\usepackage{bm,amssymb}&#10;\DeclareFontFamily{U}{mathx}{}&#10;\DeclareFontShape{U}{mathx}{m}{n}{&lt;-&gt; mathx10}{}&#10;\DeclareSymbolFont{mathx}{U}{mathx}{m}{n}&#10;%\DeclareMathAccent{\widehat}{0}{mathx}{&quot;70}&#10;\DeclareMathAccent{\widecheck}{0}{mathx}{&quot;71}&#10;\pagestyle{empty}&#10;\begin{document}&#10;&#10;$M\choose 3$&#10;&#10;&#10;\end{document}" title="IguanaTex Bitmap Display">
              <a:extLst>
                <a:ext uri="{FF2B5EF4-FFF2-40B4-BE49-F238E27FC236}">
                  <a16:creationId xmlns:a16="http://schemas.microsoft.com/office/drawing/2014/main" id="{1721A5D7-A733-799B-BF31-7DDFC99B08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30585" y="4043064"/>
              <a:ext cx="385262" cy="338903"/>
            </a:xfrm>
            <a:prstGeom prst="rect">
              <a:avLst/>
            </a:prstGeom>
          </p:spPr>
        </p:pic>
      </p:grpSp>
      <p:sp>
        <p:nvSpPr>
          <p:cNvPr id="48" name="TextBox 47">
            <a:extLst>
              <a:ext uri="{FF2B5EF4-FFF2-40B4-BE49-F238E27FC236}">
                <a16:creationId xmlns:a16="http://schemas.microsoft.com/office/drawing/2014/main" id="{1742D0E3-708D-2DAB-C175-F6BB897293A8}"/>
              </a:ext>
            </a:extLst>
          </p:cNvPr>
          <p:cNvSpPr txBox="1"/>
          <p:nvPr/>
        </p:nvSpPr>
        <p:spPr>
          <a:xfrm>
            <a:off x="543476" y="5502354"/>
            <a:ext cx="3448380"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Sparse annotator responses</a:t>
            </a:r>
            <a:endParaRPr lang="en-US" b="1" dirty="0"/>
          </a:p>
        </p:txBody>
      </p:sp>
      <p:grpSp>
        <p:nvGrpSpPr>
          <p:cNvPr id="59" name="Group 58">
            <a:extLst>
              <a:ext uri="{FF2B5EF4-FFF2-40B4-BE49-F238E27FC236}">
                <a16:creationId xmlns:a16="http://schemas.microsoft.com/office/drawing/2014/main" id="{86A3DB9F-8E69-6E9E-7B91-0201E97D0043}"/>
              </a:ext>
            </a:extLst>
          </p:cNvPr>
          <p:cNvGrpSpPr/>
          <p:nvPr/>
        </p:nvGrpSpPr>
        <p:grpSpPr>
          <a:xfrm>
            <a:off x="3902088" y="5213501"/>
            <a:ext cx="3661285" cy="944102"/>
            <a:chOff x="3902088" y="5213501"/>
            <a:chExt cx="3661285" cy="944102"/>
          </a:xfrm>
        </p:grpSpPr>
        <p:sp>
          <p:nvSpPr>
            <p:cNvPr id="55" name="Left Brace 54">
              <a:extLst>
                <a:ext uri="{FF2B5EF4-FFF2-40B4-BE49-F238E27FC236}">
                  <a16:creationId xmlns:a16="http://schemas.microsoft.com/office/drawing/2014/main" id="{180E15D8-9980-6D68-1F28-66F82AEEF46D}"/>
                </a:ext>
              </a:extLst>
            </p:cNvPr>
            <p:cNvSpPr/>
            <p:nvPr/>
          </p:nvSpPr>
          <p:spPr>
            <a:xfrm>
              <a:off x="3902088" y="5398167"/>
              <a:ext cx="501446" cy="6484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7301CB8E-8F7E-0CD1-C74F-D1AB63847491}"/>
                </a:ext>
              </a:extLst>
            </p:cNvPr>
            <p:cNvSpPr txBox="1"/>
            <p:nvPr/>
          </p:nvSpPr>
          <p:spPr>
            <a:xfrm>
              <a:off x="4403534" y="5213501"/>
              <a:ext cx="3159839" cy="369332"/>
            </a:xfrm>
            <a:prstGeom prst="rect">
              <a:avLst/>
            </a:prstGeom>
            <a:noFill/>
          </p:spPr>
          <p:txBody>
            <a:bodyPr wrap="none" rtlCol="0">
              <a:spAutoFit/>
            </a:bodyPr>
            <a:lstStyle/>
            <a:p>
              <a:r>
                <a:rPr lang="en-US" dirty="0"/>
                <a:t>Some moments not available</a:t>
              </a:r>
            </a:p>
          </p:txBody>
        </p:sp>
        <p:sp>
          <p:nvSpPr>
            <p:cNvPr id="58" name="TextBox 57">
              <a:extLst>
                <a:ext uri="{FF2B5EF4-FFF2-40B4-BE49-F238E27FC236}">
                  <a16:creationId xmlns:a16="http://schemas.microsoft.com/office/drawing/2014/main" id="{293D069A-2B1D-5215-D2A5-0583475587AE}"/>
                </a:ext>
              </a:extLst>
            </p:cNvPr>
            <p:cNvSpPr txBox="1"/>
            <p:nvPr/>
          </p:nvSpPr>
          <p:spPr>
            <a:xfrm>
              <a:off x="4403533" y="5788271"/>
              <a:ext cx="2454518" cy="369332"/>
            </a:xfrm>
            <a:prstGeom prst="rect">
              <a:avLst/>
            </a:prstGeom>
            <a:noFill/>
          </p:spPr>
          <p:txBody>
            <a:bodyPr wrap="none" rtlCol="0">
              <a:spAutoFit/>
            </a:bodyPr>
            <a:lstStyle/>
            <a:p>
              <a:r>
                <a:rPr lang="en-US" dirty="0"/>
                <a:t>Heteroskedastic noise</a:t>
              </a:r>
            </a:p>
          </p:txBody>
        </p:sp>
      </p:grpSp>
    </p:spTree>
    <p:extLst>
      <p:ext uri="{BB962C8B-B14F-4D97-AF65-F5344CB8AC3E}">
        <p14:creationId xmlns:p14="http://schemas.microsoft.com/office/powerpoint/2010/main" val="1166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72D47-8D1E-C27D-3968-4D87537D8A97}"/>
            </a:ext>
          </a:extLst>
        </p:cNvPr>
        <p:cNvGrpSpPr/>
        <p:nvPr/>
      </p:nvGrpSpPr>
      <p:grpSpPr>
        <a:xfrm>
          <a:off x="0" y="0"/>
          <a:ext cx="0" cy="0"/>
          <a:chOff x="0" y="0"/>
          <a:chExt cx="0" cy="0"/>
        </a:xfrm>
      </p:grpSpPr>
      <p:sp>
        <p:nvSpPr>
          <p:cNvPr id="45" name="Speech Bubble: Rectangle with Corners Rounded 44">
            <a:extLst>
              <a:ext uri="{FF2B5EF4-FFF2-40B4-BE49-F238E27FC236}">
                <a16:creationId xmlns:a16="http://schemas.microsoft.com/office/drawing/2014/main" id="{A17F410C-ACD7-C2C3-8639-12CD86347046}"/>
              </a:ext>
            </a:extLst>
          </p:cNvPr>
          <p:cNvSpPr/>
          <p:nvPr/>
        </p:nvSpPr>
        <p:spPr>
          <a:xfrm rot="10800000">
            <a:off x="1539971" y="1895735"/>
            <a:ext cx="1244326" cy="453979"/>
          </a:xfrm>
          <a:prstGeom prst="wedgeRoundRectCallout">
            <a:avLst>
              <a:gd name="adj1" fmla="val 86963"/>
              <a:gd name="adj2" fmla="val -21776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D9A46628-B25C-E32D-B1E3-6CEA4B3C6DEE}"/>
              </a:ext>
            </a:extLst>
          </p:cNvPr>
          <p:cNvSpPr>
            <a:spLocks noGrp="1"/>
          </p:cNvSpPr>
          <p:nvPr>
            <p:ph type="title"/>
          </p:nvPr>
        </p:nvSpPr>
        <p:spPr>
          <a:xfrm>
            <a:off x="124635" y="152419"/>
            <a:ext cx="8511466" cy="561173"/>
          </a:xfrm>
        </p:spPr>
        <p:txBody>
          <a:bodyPr/>
          <a:lstStyle/>
          <a:p>
            <a:r>
              <a:rPr lang="en-US" sz="2800" dirty="0"/>
              <a:t>Moment matching with third-order statistics</a:t>
            </a:r>
          </a:p>
        </p:txBody>
      </p:sp>
      <p:sp>
        <p:nvSpPr>
          <p:cNvPr id="5" name="Slide Number Placeholder 4">
            <a:extLst>
              <a:ext uri="{FF2B5EF4-FFF2-40B4-BE49-F238E27FC236}">
                <a16:creationId xmlns:a16="http://schemas.microsoft.com/office/drawing/2014/main" id="{66EF691B-7800-FD89-6641-60809FC5A1E5}"/>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25</a:t>
            </a:fld>
            <a:endParaRPr lang="en-US" dirty="0">
              <a:solidFill>
                <a:srgbClr val="000000"/>
              </a:solidFill>
              <a:ea typeface="ＭＳ Ｐゴシック"/>
            </a:endParaRPr>
          </a:p>
        </p:txBody>
      </p:sp>
      <p:grpSp>
        <p:nvGrpSpPr>
          <p:cNvPr id="57" name="Group 56">
            <a:extLst>
              <a:ext uri="{FF2B5EF4-FFF2-40B4-BE49-F238E27FC236}">
                <a16:creationId xmlns:a16="http://schemas.microsoft.com/office/drawing/2014/main" id="{9E315F47-F752-CAAC-B09B-F4B3D5244774}"/>
              </a:ext>
            </a:extLst>
          </p:cNvPr>
          <p:cNvGrpSpPr/>
          <p:nvPr/>
        </p:nvGrpSpPr>
        <p:grpSpPr>
          <a:xfrm>
            <a:off x="800310" y="653786"/>
            <a:ext cx="8117193" cy="2275189"/>
            <a:chOff x="800310" y="653786"/>
            <a:chExt cx="8117193" cy="2275189"/>
          </a:xfrm>
        </p:grpSpPr>
        <p:grpSp>
          <p:nvGrpSpPr>
            <p:cNvPr id="56" name="Group 55">
              <a:extLst>
                <a:ext uri="{FF2B5EF4-FFF2-40B4-BE49-F238E27FC236}">
                  <a16:creationId xmlns:a16="http://schemas.microsoft.com/office/drawing/2014/main" id="{E7701D5E-A467-7FBA-DEA3-1ADA546C419D}"/>
                </a:ext>
              </a:extLst>
            </p:cNvPr>
            <p:cNvGrpSpPr/>
            <p:nvPr>
              <p:custDataLst>
                <p:tags r:id="rId6"/>
              </p:custDataLst>
            </p:nvPr>
          </p:nvGrpSpPr>
          <p:grpSpPr>
            <a:xfrm>
              <a:off x="956679" y="653786"/>
              <a:ext cx="7960824" cy="2137876"/>
              <a:chOff x="956679" y="653786"/>
              <a:chExt cx="7960824" cy="2137876"/>
            </a:xfrm>
          </p:grpSpPr>
          <p:sp>
            <p:nvSpPr>
              <p:cNvPr id="8" name="Speech Bubble: Rectangle with Corners Rounded 7">
                <a:extLst>
                  <a:ext uri="{FF2B5EF4-FFF2-40B4-BE49-F238E27FC236}">
                    <a16:creationId xmlns:a16="http://schemas.microsoft.com/office/drawing/2014/main" id="{0279F0A1-3939-1940-289A-8CE6F0BA7960}"/>
                  </a:ext>
                </a:extLst>
              </p:cNvPr>
              <p:cNvSpPr/>
              <p:nvPr/>
            </p:nvSpPr>
            <p:spPr>
              <a:xfrm>
                <a:off x="7692288" y="1903024"/>
                <a:ext cx="495363" cy="453979"/>
              </a:xfrm>
              <a:prstGeom prst="wedgeRoundRectCallout">
                <a:avLst>
                  <a:gd name="adj1" fmla="val 40726"/>
                  <a:gd name="adj2" fmla="val -21550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5" name="Picture 54" descr="\documentclass{article}&#10;\usepackage{amsmath}&#10;\usepackage{bm,amssymb}&#10;\pagestyle{empty}&#10;\begin{document}&#10;&#10; \begin{align*}&#10; {\rm find}&amp;~\{\bm A_m\}_{m=1}^M,\bm d\\&#10; {\rm s.t.}&amp;~ \hat{\underline{\bm T}}_{m,m',m''}=[[\bm A_m\bm D, \bm A_m, \bm A_{m''}]],~(m,m',m'')\in\bm \varOmega,\\&#10; &amp;~\bm A_m\geq \bm 0,\bm 1^\top\bm A_m=\bm 1^\top,~\bm 1^\top\bm d=1,\bm d\geq \bm 0.&#10; \end{align*}&#10;&#10; &#10;\end{document}" title="IguanaTex Bitmap Display">
                <a:extLst>
                  <a:ext uri="{FF2B5EF4-FFF2-40B4-BE49-F238E27FC236}">
                    <a16:creationId xmlns:a16="http://schemas.microsoft.com/office/drawing/2014/main" id="{D47DC038-D487-A9C1-BAE6-58A2E2465377}"/>
                  </a:ext>
                </a:extLst>
              </p:cNvPr>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956679" y="1432441"/>
                <a:ext cx="7230243" cy="1359221"/>
              </a:xfrm>
              <a:prstGeom prst="rect">
                <a:avLst/>
              </a:prstGeom>
            </p:spPr>
          </p:pic>
          <p:sp>
            <p:nvSpPr>
              <p:cNvPr id="13" name="TextBox 12">
                <a:extLst>
                  <a:ext uri="{FF2B5EF4-FFF2-40B4-BE49-F238E27FC236}">
                    <a16:creationId xmlns:a16="http://schemas.microsoft.com/office/drawing/2014/main" id="{E744BB2C-1D92-79F6-5884-FE0554C3DE36}"/>
                  </a:ext>
                </a:extLst>
              </p:cNvPr>
              <p:cNvSpPr txBox="1"/>
              <p:nvPr/>
            </p:nvSpPr>
            <p:spPr>
              <a:xfrm>
                <a:off x="7137533" y="653786"/>
                <a:ext cx="1779970" cy="507831"/>
              </a:xfrm>
              <a:prstGeom prst="rect">
                <a:avLst/>
              </a:prstGeom>
              <a:noFill/>
            </p:spPr>
            <p:txBody>
              <a:bodyPr wrap="square" rtlCol="0">
                <a:spAutoFit/>
              </a:bodyPr>
              <a:lstStyle/>
              <a:p>
                <a:pPr algn="ctr"/>
                <a:r>
                  <a:rPr lang="en-US" sz="1350" b="1" dirty="0">
                    <a:latin typeface="Times New Roman" panose="02020603050405020304" pitchFamily="18" charset="0"/>
                    <a:cs typeface="Times New Roman" panose="02020603050405020304" pitchFamily="18" charset="0"/>
                  </a:rPr>
                  <a:t>Available triplet moments</a:t>
                </a:r>
              </a:p>
            </p:txBody>
          </p:sp>
        </p:grpSp>
        <p:sp>
          <p:nvSpPr>
            <p:cNvPr id="7" name="Rectangle: Rounded Corners 6">
              <a:extLst>
                <a:ext uri="{FF2B5EF4-FFF2-40B4-BE49-F238E27FC236}">
                  <a16:creationId xmlns:a16="http://schemas.microsoft.com/office/drawing/2014/main" id="{826BE07D-93E6-1746-116A-8A50CC5A4F1E}"/>
                </a:ext>
              </a:extLst>
            </p:cNvPr>
            <p:cNvSpPr/>
            <p:nvPr/>
          </p:nvSpPr>
          <p:spPr>
            <a:xfrm>
              <a:off x="800310" y="1070522"/>
              <a:ext cx="7581072" cy="1858453"/>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t>[[\bm A_m\bm D, \bm A_m, \bm A_{m''}]]</a:t>
              </a:r>
              <a:endParaRPr lang="en-US" sz="1350" dirty="0"/>
            </a:p>
          </p:txBody>
        </p:sp>
      </p:grpSp>
      <p:grpSp>
        <p:nvGrpSpPr>
          <p:cNvPr id="21" name="Group 20">
            <a:extLst>
              <a:ext uri="{FF2B5EF4-FFF2-40B4-BE49-F238E27FC236}">
                <a16:creationId xmlns:a16="http://schemas.microsoft.com/office/drawing/2014/main" id="{F779EF14-000F-E4C2-B3F9-12BE89CD35CD}"/>
              </a:ext>
            </a:extLst>
          </p:cNvPr>
          <p:cNvGrpSpPr/>
          <p:nvPr/>
        </p:nvGrpSpPr>
        <p:grpSpPr>
          <a:xfrm>
            <a:off x="1574979" y="5017314"/>
            <a:ext cx="6031733" cy="954107"/>
            <a:chOff x="2275172" y="4828319"/>
            <a:chExt cx="6031733" cy="954107"/>
          </a:xfrm>
        </p:grpSpPr>
        <p:sp>
          <p:nvSpPr>
            <p:cNvPr id="22" name="Rounded Rectangle 32">
              <a:extLst>
                <a:ext uri="{FF2B5EF4-FFF2-40B4-BE49-F238E27FC236}">
                  <a16:creationId xmlns:a16="http://schemas.microsoft.com/office/drawing/2014/main" id="{C5CEDC72-78A4-0005-BAD3-0D9B0CCF6051}"/>
                </a:ext>
              </a:extLst>
            </p:cNvPr>
            <p:cNvSpPr/>
            <p:nvPr/>
          </p:nvSpPr>
          <p:spPr bwMode="auto">
            <a:xfrm>
              <a:off x="2275172" y="4834976"/>
              <a:ext cx="5655637" cy="852176"/>
            </a:xfrm>
            <a:prstGeom prst="roundRect">
              <a:avLst/>
            </a:prstGeom>
            <a:solidFill>
              <a:srgbClr val="C6EEFE"/>
            </a:solidFill>
            <a:ln w="190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US" sz="1350">
                <a:solidFill>
                  <a:srgbClr val="000000"/>
                </a:solidFill>
                <a:latin typeface="cmbx10" charset="0"/>
                <a:ea typeface="ＭＳ Ｐゴシック" charset="0"/>
              </a:endParaRPr>
            </a:p>
          </p:txBody>
        </p:sp>
        <p:sp>
          <p:nvSpPr>
            <p:cNvPr id="24" name="TextBox 23">
              <a:extLst>
                <a:ext uri="{FF2B5EF4-FFF2-40B4-BE49-F238E27FC236}">
                  <a16:creationId xmlns:a16="http://schemas.microsoft.com/office/drawing/2014/main" id="{AF2F94C9-C7C6-64BA-5A48-55F036C97B43}"/>
                </a:ext>
              </a:extLst>
            </p:cNvPr>
            <p:cNvSpPr txBox="1"/>
            <p:nvPr/>
          </p:nvSpPr>
          <p:spPr>
            <a:xfrm>
              <a:off x="2353031" y="4828319"/>
              <a:ext cx="5953874" cy="954107"/>
            </a:xfrm>
            <a:prstGeom prst="rect">
              <a:avLst/>
            </a:prstGeom>
            <a:noFill/>
          </p:spPr>
          <p:txBody>
            <a:bodyPr wrap="none" rtlCol="0">
              <a:spAutoFit/>
            </a:bodyPr>
            <a:lstStyle/>
            <a:p>
              <a:pPr defTabSz="685800">
                <a:spcBef>
                  <a:spcPts val="450"/>
                </a:spcBef>
                <a:buClr>
                  <a:srgbClr val="000099"/>
                </a:buClr>
                <a:defRPr/>
              </a:pPr>
              <a:r>
                <a:rPr lang="en-US" sz="1400" b="1" dirty="0">
                  <a:solidFill>
                    <a:srgbClr val="0000FF"/>
                  </a:solidFill>
                  <a:latin typeface="Arial" panose="020B0604020202020204"/>
                  <a:ea typeface="宋体" charset="-122"/>
                </a:rPr>
                <a:t>Theorem.</a:t>
              </a:r>
              <a:r>
                <a:rPr lang="en-US" sz="1400" dirty="0">
                  <a:solidFill>
                    <a:srgbClr val="000000"/>
                  </a:solidFill>
                  <a:latin typeface="Arial" panose="020B0604020202020204"/>
                  <a:ea typeface="宋体" charset="-122"/>
                </a:rPr>
                <a:t> If solution        relies on ensemble moments, and solution        </a:t>
              </a:r>
              <a:br>
                <a:rPr lang="en-US" sz="1400" dirty="0">
                  <a:solidFill>
                    <a:srgbClr val="000000"/>
                  </a:solidFill>
                  <a:latin typeface="Arial" panose="020B0604020202020204"/>
                  <a:ea typeface="宋体" charset="-122"/>
                </a:rPr>
              </a:br>
              <a:r>
                <a:rPr lang="en-US" sz="1400" dirty="0">
                  <a:solidFill>
                    <a:srgbClr val="000000"/>
                  </a:solidFill>
                  <a:latin typeface="Arial" panose="020B0604020202020204"/>
                  <a:ea typeface="宋体" charset="-122"/>
                </a:rPr>
                <a:t>                         on sample moments, then as </a:t>
              </a:r>
              <a:br>
                <a:rPr lang="en-US" sz="1400" dirty="0">
                  <a:solidFill>
                    <a:srgbClr val="000000"/>
                  </a:solidFill>
                  <a:latin typeface="Arial" panose="020B0604020202020204"/>
                  <a:ea typeface="宋体" charset="-122"/>
                </a:rPr>
              </a:br>
              <a:r>
                <a:rPr lang="en-US" sz="1400" dirty="0">
                  <a:solidFill>
                    <a:srgbClr val="000000"/>
                  </a:solidFill>
                  <a:latin typeface="Arial" panose="020B0604020202020204"/>
                  <a:ea typeface="宋体" charset="-122"/>
                </a:rPr>
                <a:t>                                       </a:t>
              </a:r>
              <a:br>
                <a:rPr lang="en-US" sz="1400" dirty="0">
                  <a:solidFill>
                    <a:srgbClr val="000000"/>
                  </a:solidFill>
                  <a:latin typeface="Arial" panose="020B0604020202020204"/>
                  <a:ea typeface="宋体" charset="-122"/>
                </a:rPr>
              </a:br>
              <a:endParaRPr lang="en-US" sz="1400" dirty="0">
                <a:solidFill>
                  <a:srgbClr val="000000"/>
                </a:solidFill>
                <a:latin typeface="Arial" panose="020B0604020202020204"/>
                <a:ea typeface="宋体" charset="-122"/>
              </a:endParaRPr>
            </a:p>
          </p:txBody>
        </p:sp>
        <p:pic>
          <p:nvPicPr>
            <p:cNvPr id="25" name="Picture 24">
              <a:extLst>
                <a:ext uri="{FF2B5EF4-FFF2-40B4-BE49-F238E27FC236}">
                  <a16:creationId xmlns:a16="http://schemas.microsoft.com/office/drawing/2014/main" id="{A228F56A-958F-3F97-2B0D-54BB6B4F124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13834" y="4883128"/>
              <a:ext cx="266840" cy="170908"/>
            </a:xfrm>
            <a:prstGeom prst="rect">
              <a:avLst/>
            </a:prstGeom>
          </p:spPr>
        </p:pic>
        <p:pic>
          <p:nvPicPr>
            <p:cNvPr id="26" name="Picture 25">
              <a:extLst>
                <a:ext uri="{FF2B5EF4-FFF2-40B4-BE49-F238E27FC236}">
                  <a16:creationId xmlns:a16="http://schemas.microsoft.com/office/drawing/2014/main" id="{AD6C5EB3-3425-250D-32C5-112153A3D484}"/>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764663" y="5370674"/>
              <a:ext cx="1671188" cy="246924"/>
            </a:xfrm>
            <a:prstGeom prst="rect">
              <a:avLst/>
            </a:prstGeom>
          </p:spPr>
        </p:pic>
        <p:pic>
          <p:nvPicPr>
            <p:cNvPr id="27" name="Picture 26">
              <a:extLst>
                <a:ext uri="{FF2B5EF4-FFF2-40B4-BE49-F238E27FC236}">
                  <a16:creationId xmlns:a16="http://schemas.microsoft.com/office/drawing/2014/main" id="{2056AC2B-03B1-C52F-5A9E-57580E80079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034351" y="5135157"/>
              <a:ext cx="773223" cy="135335"/>
            </a:xfrm>
            <a:prstGeom prst="rect">
              <a:avLst/>
            </a:prstGeom>
          </p:spPr>
        </p:pic>
        <p:pic>
          <p:nvPicPr>
            <p:cNvPr id="28" name="Picture 27">
              <a:extLst>
                <a:ext uri="{FF2B5EF4-FFF2-40B4-BE49-F238E27FC236}">
                  <a16:creationId xmlns:a16="http://schemas.microsoft.com/office/drawing/2014/main" id="{216DBE73-2343-E55F-4764-B80827CA52BA}"/>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297036" y="5092230"/>
              <a:ext cx="307967" cy="211296"/>
            </a:xfrm>
            <a:prstGeom prst="rect">
              <a:avLst/>
            </a:prstGeom>
          </p:spPr>
        </p:pic>
        <p:sp>
          <p:nvSpPr>
            <p:cNvPr id="29" name="TextBox 28">
              <a:extLst>
                <a:ext uri="{FF2B5EF4-FFF2-40B4-BE49-F238E27FC236}">
                  <a16:creationId xmlns:a16="http://schemas.microsoft.com/office/drawing/2014/main" id="{91FF8AB6-5BAF-4521-00B6-6F4A46F1C6AF}"/>
                </a:ext>
              </a:extLst>
            </p:cNvPr>
            <p:cNvSpPr txBox="1"/>
            <p:nvPr/>
          </p:nvSpPr>
          <p:spPr>
            <a:xfrm>
              <a:off x="5630246" y="5338250"/>
              <a:ext cx="1275798" cy="307777"/>
            </a:xfrm>
            <a:prstGeom prst="rect">
              <a:avLst/>
            </a:prstGeom>
            <a:noFill/>
          </p:spPr>
          <p:txBody>
            <a:bodyPr wrap="none" rtlCol="0">
              <a:spAutoFit/>
            </a:bodyPr>
            <a:lstStyle/>
            <a:p>
              <a:pPr algn="l">
                <a:spcBef>
                  <a:spcPts val="600"/>
                </a:spcBef>
              </a:pPr>
              <a:r>
                <a:rPr lang="en-US" sz="1400" dirty="0">
                  <a:ea typeface="宋体" charset="-122"/>
                </a:rPr>
                <a:t>almost surely.</a:t>
              </a:r>
            </a:p>
          </p:txBody>
        </p:sp>
      </p:grpSp>
      <p:sp>
        <p:nvSpPr>
          <p:cNvPr id="32" name="TextBox 31">
            <a:extLst>
              <a:ext uri="{FF2B5EF4-FFF2-40B4-BE49-F238E27FC236}">
                <a16:creationId xmlns:a16="http://schemas.microsoft.com/office/drawing/2014/main" id="{C0BA97E8-44DE-50BB-328A-4F262CD974EA}"/>
              </a:ext>
            </a:extLst>
          </p:cNvPr>
          <p:cNvSpPr txBox="1"/>
          <p:nvPr/>
        </p:nvSpPr>
        <p:spPr>
          <a:xfrm>
            <a:off x="340171" y="3459680"/>
            <a:ext cx="155555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Relaxation </a:t>
            </a:r>
          </a:p>
        </p:txBody>
      </p:sp>
      <p:grpSp>
        <p:nvGrpSpPr>
          <p:cNvPr id="52" name="Group 51">
            <a:extLst>
              <a:ext uri="{FF2B5EF4-FFF2-40B4-BE49-F238E27FC236}">
                <a16:creationId xmlns:a16="http://schemas.microsoft.com/office/drawing/2014/main" id="{AF8F2CA7-DF36-6BC9-76A2-608A8797CA53}"/>
              </a:ext>
            </a:extLst>
          </p:cNvPr>
          <p:cNvGrpSpPr/>
          <p:nvPr/>
        </p:nvGrpSpPr>
        <p:grpSpPr>
          <a:xfrm>
            <a:off x="2381114" y="3387628"/>
            <a:ext cx="5070195" cy="990209"/>
            <a:chOff x="2381114" y="3644803"/>
            <a:chExt cx="5070195" cy="990209"/>
          </a:xfrm>
        </p:grpSpPr>
        <p:pic>
          <p:nvPicPr>
            <p:cNvPr id="51" name="Picture 50" descr="\documentclass{article}&#10;\usepackage{amsmath}&#10;\usepackage{bm,amssymb}&#10;\pagestyle{empty}&#10;\begin{document}&#10;&#10; \begin{align*}&#10; {\rm min}&amp;~\sum_{(m,m',m'')\in\Omega}\|\hat{\underline{\bm T}}_{m,m',m''} - [[\bm A_m\bm D, \bm A_m, \bm A_{m''}]] \|_F^2\\&#10; {\rm s.t.}&amp;~ &#10;\bm A_m\geq \bm 0,\bm 1^\top\bm A_m=\bm 1^\top,~\bm 1^\top\bm d=1,\bm d\geq \bm 0.&#10; \end{align*}&#10;&#10; &#10;\end{document}" title="IguanaTex Bitmap Display">
              <a:extLst>
                <a:ext uri="{FF2B5EF4-FFF2-40B4-BE49-F238E27FC236}">
                  <a16:creationId xmlns:a16="http://schemas.microsoft.com/office/drawing/2014/main" id="{41FE5A74-A2E4-E9F2-1BCC-D2A55D1CC5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2546002" y="3689564"/>
              <a:ext cx="4877999" cy="856931"/>
            </a:xfrm>
            <a:prstGeom prst="rect">
              <a:avLst/>
            </a:prstGeom>
          </p:spPr>
        </p:pic>
        <p:sp>
          <p:nvSpPr>
            <p:cNvPr id="40" name="Rectangle: Rounded Corners 39">
              <a:extLst>
                <a:ext uri="{FF2B5EF4-FFF2-40B4-BE49-F238E27FC236}">
                  <a16:creationId xmlns:a16="http://schemas.microsoft.com/office/drawing/2014/main" id="{CAB449CA-2B2F-B385-5676-FBAD6C230D43}"/>
                </a:ext>
              </a:extLst>
            </p:cNvPr>
            <p:cNvSpPr/>
            <p:nvPr/>
          </p:nvSpPr>
          <p:spPr>
            <a:xfrm>
              <a:off x="2381114" y="3644803"/>
              <a:ext cx="5070195" cy="990209"/>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t>[[\bm A_m\bm D, \bm A_m, \bm A_{m''}]]</a:t>
              </a:r>
              <a:endParaRPr lang="en-US" sz="1350" dirty="0"/>
            </a:p>
          </p:txBody>
        </p:sp>
      </p:grpSp>
      <p:sp>
        <p:nvSpPr>
          <p:cNvPr id="42" name="TextBox 41">
            <a:extLst>
              <a:ext uri="{FF2B5EF4-FFF2-40B4-BE49-F238E27FC236}">
                <a16:creationId xmlns:a16="http://schemas.microsoft.com/office/drawing/2014/main" id="{C3640BE6-A525-14E8-A656-CE3A81529413}"/>
              </a:ext>
            </a:extLst>
          </p:cNvPr>
          <p:cNvSpPr txBox="1"/>
          <p:nvPr/>
        </p:nvSpPr>
        <p:spPr>
          <a:xfrm>
            <a:off x="864482" y="1093590"/>
            <a:ext cx="1595309" cy="369332"/>
          </a:xfrm>
          <a:prstGeom prst="rect">
            <a:avLst/>
          </a:prstGeom>
          <a:noFill/>
        </p:spPr>
        <p:txBody>
          <a:bodyPr wrap="none" rtlCol="0">
            <a:spAutoFit/>
          </a:bodyPr>
          <a:lstStyle/>
          <a:p>
            <a:r>
              <a:rPr lang="en-US" u="sng" dirty="0">
                <a:solidFill>
                  <a:srgbClr val="C00000"/>
                </a:solidFill>
              </a:rPr>
              <a:t>Coupled CPD</a:t>
            </a:r>
          </a:p>
        </p:txBody>
      </p:sp>
      <p:sp>
        <p:nvSpPr>
          <p:cNvPr id="46" name="TextBox 45">
            <a:extLst>
              <a:ext uri="{FF2B5EF4-FFF2-40B4-BE49-F238E27FC236}">
                <a16:creationId xmlns:a16="http://schemas.microsoft.com/office/drawing/2014/main" id="{26D59052-7DE2-935A-150F-437718B58B84}"/>
              </a:ext>
            </a:extLst>
          </p:cNvPr>
          <p:cNvSpPr txBox="1"/>
          <p:nvPr/>
        </p:nvSpPr>
        <p:spPr>
          <a:xfrm>
            <a:off x="268606" y="3090682"/>
            <a:ext cx="2542727" cy="300082"/>
          </a:xfrm>
          <a:prstGeom prst="rect">
            <a:avLst/>
          </a:prstGeom>
          <a:noFill/>
        </p:spPr>
        <p:txBody>
          <a:bodyPr wrap="square" rtlCol="0">
            <a:spAutoFit/>
          </a:bodyPr>
          <a:lstStyle/>
          <a:p>
            <a:pPr algn="ctr"/>
            <a:r>
              <a:rPr lang="en-US" sz="1350" b="1" dirty="0">
                <a:latin typeface="Times New Roman" panose="02020603050405020304" pitchFamily="18" charset="0"/>
                <a:cs typeface="Times New Roman" panose="02020603050405020304" pitchFamily="18" charset="0"/>
              </a:rPr>
              <a:t>Sample triplet moments</a:t>
            </a:r>
          </a:p>
        </p:txBody>
      </p:sp>
      <p:sp>
        <p:nvSpPr>
          <p:cNvPr id="47" name="TextBox 46">
            <a:extLst>
              <a:ext uri="{FF2B5EF4-FFF2-40B4-BE49-F238E27FC236}">
                <a16:creationId xmlns:a16="http://schemas.microsoft.com/office/drawing/2014/main" id="{11E6F13D-BF5C-F173-5C52-3D3BC152AA01}"/>
              </a:ext>
            </a:extLst>
          </p:cNvPr>
          <p:cNvSpPr txBox="1"/>
          <p:nvPr/>
        </p:nvSpPr>
        <p:spPr>
          <a:xfrm>
            <a:off x="340171" y="4539635"/>
            <a:ext cx="5492529"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First- and second-order moments can be included</a:t>
            </a:r>
          </a:p>
        </p:txBody>
      </p:sp>
      <p:sp>
        <p:nvSpPr>
          <p:cNvPr id="48" name="Footer Placeholder 3">
            <a:extLst>
              <a:ext uri="{FF2B5EF4-FFF2-40B4-BE49-F238E27FC236}">
                <a16:creationId xmlns:a16="http://schemas.microsoft.com/office/drawing/2014/main" id="{D8E5A647-C895-1431-AF32-53475EFC5DB1}"/>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400" dirty="0">
                <a:solidFill>
                  <a:schemeClr val="tx1"/>
                </a:solidFill>
                <a:latin typeface="+mj-lt"/>
              </a:rPr>
              <a:t>P. A. Traganitis, A. Pages-Zamora, and G. B. Giannakis, "Blind Multiclass Ensemble Classification," </a:t>
            </a:r>
            <a:br>
              <a:rPr lang="en-US" sz="1400" dirty="0">
                <a:solidFill>
                  <a:schemeClr val="tx1"/>
                </a:solidFill>
                <a:latin typeface="+mj-lt"/>
              </a:rPr>
            </a:br>
            <a:r>
              <a:rPr lang="en-US" sz="1400" i="1" dirty="0">
                <a:solidFill>
                  <a:schemeClr val="tx1"/>
                </a:solidFill>
                <a:latin typeface="+mj-lt"/>
              </a:rPr>
              <a:t>IEEE Transactions on Signal Processing</a:t>
            </a:r>
            <a:r>
              <a:rPr lang="en-US" sz="1400" dirty="0">
                <a:solidFill>
                  <a:schemeClr val="tx1"/>
                </a:solidFill>
                <a:latin typeface="+mj-lt"/>
              </a:rPr>
              <a:t>, vol. 66, no. 18, pp. 4737-4752, September 2018.</a:t>
            </a:r>
          </a:p>
        </p:txBody>
      </p:sp>
      <p:sp>
        <p:nvSpPr>
          <p:cNvPr id="4" name="TextBox 3">
            <a:extLst>
              <a:ext uri="{FF2B5EF4-FFF2-40B4-BE49-F238E27FC236}">
                <a16:creationId xmlns:a16="http://schemas.microsoft.com/office/drawing/2014/main" id="{11E3EA8C-284D-71CA-9F2B-9A63DC4B8EB4}"/>
              </a:ext>
            </a:extLst>
          </p:cNvPr>
          <p:cNvSpPr txBox="1"/>
          <p:nvPr/>
        </p:nvSpPr>
        <p:spPr>
          <a:xfrm>
            <a:off x="340171" y="5936799"/>
            <a:ext cx="8970209" cy="369332"/>
          </a:xfrm>
          <a:prstGeom prst="rect">
            <a:avLst/>
          </a:prstGeom>
          <a:noFill/>
        </p:spPr>
        <p:txBody>
          <a:bodyPr wrap="square">
            <a:spAutoFit/>
          </a:bodyPr>
          <a:lstStyle/>
          <a:p>
            <a:pPr marL="285750" indent="-285750">
              <a:spcBef>
                <a:spcPts val="450"/>
              </a:spcBef>
              <a:buFont typeface="Wingdings" panose="05000000000000000000" pitchFamily="2" charset="2"/>
              <a:buChar char="Ø"/>
            </a:pPr>
            <a:r>
              <a:rPr lang="en-US" sz="1800" dirty="0">
                <a:solidFill>
                  <a:srgbClr val="000000"/>
                </a:solidFill>
                <a:latin typeface="Arial" panose="020B0604020202020204"/>
                <a:ea typeface="宋体" charset="-122"/>
              </a:rPr>
              <a:t>Reduced complexity via orthogonal tensor decompositions [Zhang et al’16]</a:t>
            </a:r>
          </a:p>
        </p:txBody>
      </p:sp>
    </p:spTree>
    <p:extLst>
      <p:ext uri="{BB962C8B-B14F-4D97-AF65-F5344CB8AC3E}">
        <p14:creationId xmlns:p14="http://schemas.microsoft.com/office/powerpoint/2010/main" val="33542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7"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peech Bubble: Rectangle with Corners Rounded 48">
            <a:extLst>
              <a:ext uri="{FF2B5EF4-FFF2-40B4-BE49-F238E27FC236}">
                <a16:creationId xmlns:a16="http://schemas.microsoft.com/office/drawing/2014/main" id="{279E9E9E-D7E3-46B5-6FC1-7A33A56D52F5}"/>
              </a:ext>
            </a:extLst>
          </p:cNvPr>
          <p:cNvSpPr/>
          <p:nvPr/>
        </p:nvSpPr>
        <p:spPr>
          <a:xfrm rot="5400000">
            <a:off x="2410382" y="3569002"/>
            <a:ext cx="230105" cy="266131"/>
          </a:xfrm>
          <a:prstGeom prst="wedgeRoundRectCallout">
            <a:avLst>
              <a:gd name="adj1" fmla="val 117388"/>
              <a:gd name="adj2" fmla="val 111864"/>
              <a:gd name="adj3" fmla="val 16667"/>
            </a:avLst>
          </a:prstGeom>
          <a:solidFill>
            <a:srgbClr val="65A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10"/>
          <a:stretch>
            <a:fillRect/>
          </a:stretch>
        </p:blipFill>
        <p:spPr>
          <a:xfrm>
            <a:off x="5469189" y="709095"/>
            <a:ext cx="3674811" cy="1464902"/>
          </a:xfrm>
          <a:prstGeom prst="rect">
            <a:avLst/>
          </a:prstGeom>
        </p:spPr>
      </p:pic>
      <p:sp>
        <p:nvSpPr>
          <p:cNvPr id="2" name="Title 1"/>
          <p:cNvSpPr>
            <a:spLocks noGrp="1"/>
          </p:cNvSpPr>
          <p:nvPr>
            <p:ph type="title"/>
          </p:nvPr>
        </p:nvSpPr>
        <p:spPr>
          <a:xfrm>
            <a:off x="189836" y="-244859"/>
            <a:ext cx="9388490" cy="1325563"/>
          </a:xfrm>
        </p:spPr>
        <p:txBody>
          <a:bodyPr/>
          <a:lstStyle/>
          <a:p>
            <a:r>
              <a:rPr lang="en-US" dirty="0"/>
              <a:t>Canonical Polyadic Decomposition in one slide</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smtClean="0"/>
              <a:pPr>
                <a:defRPr/>
              </a:pPr>
              <a:t>26</a:t>
            </a:fld>
            <a:endParaRPr lang="en-US"/>
          </a:p>
        </p:txBody>
      </p:sp>
      <p:grpSp>
        <p:nvGrpSpPr>
          <p:cNvPr id="29" name="Group 28">
            <a:extLst>
              <a:ext uri="{FF2B5EF4-FFF2-40B4-BE49-F238E27FC236}">
                <a16:creationId xmlns:a16="http://schemas.microsoft.com/office/drawing/2014/main" id="{23258434-4570-61A8-71D6-FC2B8467216F}"/>
              </a:ext>
            </a:extLst>
          </p:cNvPr>
          <p:cNvGrpSpPr/>
          <p:nvPr/>
        </p:nvGrpSpPr>
        <p:grpSpPr>
          <a:xfrm>
            <a:off x="167630" y="1330225"/>
            <a:ext cx="5091832" cy="647089"/>
            <a:chOff x="167630" y="1330225"/>
            <a:chExt cx="5091832" cy="647089"/>
          </a:xfrm>
        </p:grpSpPr>
        <p:pic>
          <p:nvPicPr>
            <p:cNvPr id="27" name="Picture 26" descr="\documentclass{article}&#10;\usepackage{amsmath,bm,amsfonts,amssymb}&#10;\DeclareMathOperator{\prob}{Pr}&#10;\newcommand{\Expect}{{\rm I\kern-.3em E}}&#10;\pagestyle{empty}&#10;\begin{document}&#10;&#10;&#10;\begin{equation*}&#10;\underline{\bm T} = \sum_{f=1}^{F}\bm{a}_f\circ\bm{b}_f\circ\bm{c}_f&#10;\end{equation*}&#10;&#10;\end{document}" title="IguanaTex Bitmap Display">
              <a:extLst>
                <a:ext uri="{FF2B5EF4-FFF2-40B4-BE49-F238E27FC236}">
                  <a16:creationId xmlns:a16="http://schemas.microsoft.com/office/drawing/2014/main" id="{436BEAD6-CBAB-0EC5-2399-8D16A17A5730}"/>
                </a:ext>
              </a:extLst>
            </p:cNvPr>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3410635" y="1330225"/>
              <a:ext cx="1848827" cy="647089"/>
            </a:xfrm>
            <a:prstGeom prst="rect">
              <a:avLst/>
            </a:prstGeom>
          </p:spPr>
        </p:pic>
        <p:sp>
          <p:nvSpPr>
            <p:cNvPr id="8" name="TextBox 7"/>
            <p:cNvSpPr txBox="1"/>
            <p:nvPr/>
          </p:nvSpPr>
          <p:spPr>
            <a:xfrm>
              <a:off x="167630" y="1486727"/>
              <a:ext cx="3243004"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solidFill>
                    <a:srgbClr val="0000FF"/>
                  </a:solidFill>
                  <a:latin typeface="+mj-lt"/>
                  <a:ea typeface="宋体" charset="-122"/>
                </a:rPr>
                <a:t>PARAFAC/CPD Tensor model:</a:t>
              </a:r>
            </a:p>
          </p:txBody>
        </p:sp>
      </p:grpSp>
      <p:grpSp>
        <p:nvGrpSpPr>
          <p:cNvPr id="22" name="Group 21">
            <a:extLst>
              <a:ext uri="{FF2B5EF4-FFF2-40B4-BE49-F238E27FC236}">
                <a16:creationId xmlns:a16="http://schemas.microsoft.com/office/drawing/2014/main" id="{8CDB8CEC-7174-885B-DD19-7E4B2CC5129F}"/>
              </a:ext>
            </a:extLst>
          </p:cNvPr>
          <p:cNvGrpSpPr/>
          <p:nvPr/>
        </p:nvGrpSpPr>
        <p:grpSpPr>
          <a:xfrm>
            <a:off x="167630" y="884480"/>
            <a:ext cx="3243004" cy="338554"/>
            <a:chOff x="167630" y="963518"/>
            <a:chExt cx="3243004" cy="338554"/>
          </a:xfrm>
        </p:grpSpPr>
        <p:pic>
          <p:nvPicPr>
            <p:cNvPr id="21" name="Picture 20" descr="\documentclass{article}&#10;\usepackage{amsmath,bm,amsfonts}&#10;\DeclareMathOperator{\prob}{Pr}&#10;\newcommand{\Expect}{{\rm I\kern-.3em E}}&#10;\pagestyle{empty}&#10;\begin{document}&#10;&#10;&#10;\begin{equation*}&#10;\underline{\bm T}: I\times J \times N&#10;\end{equation*}&#10;&#10;\end{document}" title="IguanaTex Bitmap Display">
              <a:extLst>
                <a:ext uri="{FF2B5EF4-FFF2-40B4-BE49-F238E27FC236}">
                  <a16:creationId xmlns:a16="http://schemas.microsoft.com/office/drawing/2014/main" id="{B37A34CF-D12F-D60D-493F-73BBCA1E4D73}"/>
                </a:ext>
              </a:extLst>
            </p:cNvPr>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1860920" y="1059536"/>
              <a:ext cx="1549714" cy="213333"/>
            </a:xfrm>
            <a:prstGeom prst="rect">
              <a:avLst/>
            </a:prstGeom>
          </p:spPr>
        </p:pic>
        <p:sp>
          <p:nvSpPr>
            <p:cNvPr id="11" name="TextBox 10"/>
            <p:cNvSpPr txBox="1"/>
            <p:nvPr/>
          </p:nvSpPr>
          <p:spPr>
            <a:xfrm>
              <a:off x="167630" y="963518"/>
              <a:ext cx="1592103"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solidFill>
                    <a:srgbClr val="0000CC"/>
                  </a:solidFill>
                  <a:latin typeface="+mj-lt"/>
                  <a:ea typeface="宋体" charset="-122"/>
                </a:rPr>
                <a:t> </a:t>
              </a:r>
              <a:r>
                <a:rPr lang="en-US" sz="1600" dirty="0">
                  <a:latin typeface="+mj-lt"/>
                  <a:ea typeface="宋体" charset="-122"/>
                </a:rPr>
                <a:t>D</a:t>
              </a:r>
              <a:r>
                <a:rPr lang="en-US" sz="1600" dirty="0">
                  <a:solidFill>
                    <a:schemeClr val="tx1"/>
                  </a:solidFill>
                  <a:latin typeface="+mj-lt"/>
                  <a:ea typeface="宋体" charset="-122"/>
                </a:rPr>
                <a:t>ata tensor</a:t>
              </a:r>
              <a:endParaRPr lang="en-US" sz="1600" dirty="0">
                <a:solidFill>
                  <a:srgbClr val="0000CC"/>
                </a:solidFill>
                <a:latin typeface="+mj-lt"/>
                <a:ea typeface="宋体" charset="-122"/>
              </a:endParaRPr>
            </a:p>
          </p:txBody>
        </p:sp>
      </p:grpSp>
      <p:pic>
        <p:nvPicPr>
          <p:cNvPr id="16" name="Picture 15"/>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60541" y="2173997"/>
            <a:ext cx="2076479" cy="188875"/>
          </a:xfrm>
          <a:prstGeom prst="rect">
            <a:avLst/>
          </a:prstGeom>
        </p:spPr>
      </p:pic>
      <p:pic>
        <p:nvPicPr>
          <p:cNvPr id="17" name="Picture 16"/>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740475" y="2201421"/>
            <a:ext cx="2143606" cy="197595"/>
          </a:xfrm>
          <a:prstGeom prst="rect">
            <a:avLst/>
          </a:prstGeom>
        </p:spPr>
      </p:pic>
      <p:pic>
        <p:nvPicPr>
          <p:cNvPr id="18" name="Picture 1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2637" y="2206204"/>
            <a:ext cx="2402397" cy="216728"/>
          </a:xfrm>
          <a:prstGeom prst="rect">
            <a:avLst/>
          </a:prstGeom>
        </p:spPr>
      </p:pic>
      <p:grpSp>
        <p:nvGrpSpPr>
          <p:cNvPr id="39" name="Group 38">
            <a:extLst>
              <a:ext uri="{FF2B5EF4-FFF2-40B4-BE49-F238E27FC236}">
                <a16:creationId xmlns:a16="http://schemas.microsoft.com/office/drawing/2014/main" id="{B3258BD2-3B70-DC50-FB9F-135A4B9F0BCC}"/>
              </a:ext>
            </a:extLst>
          </p:cNvPr>
          <p:cNvGrpSpPr/>
          <p:nvPr/>
        </p:nvGrpSpPr>
        <p:grpSpPr>
          <a:xfrm>
            <a:off x="2584356" y="4436341"/>
            <a:ext cx="3524409" cy="874767"/>
            <a:chOff x="2584356" y="3929449"/>
            <a:chExt cx="3524409" cy="874767"/>
          </a:xfrm>
        </p:grpSpPr>
        <p:sp>
          <p:nvSpPr>
            <p:cNvPr id="74" name="Rounded Rectangle 73"/>
            <p:cNvSpPr/>
            <p:nvPr/>
          </p:nvSpPr>
          <p:spPr bwMode="auto">
            <a:xfrm>
              <a:off x="2584356" y="3929449"/>
              <a:ext cx="3524409" cy="874767"/>
            </a:xfrm>
            <a:prstGeom prst="roundRect">
              <a:avLst/>
            </a:prstGeom>
            <a:solidFill>
              <a:srgbClr val="FFC0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Unicode MS" panose="020B0604020202020204" pitchFamily="34" charset="-128"/>
                <a:ea typeface="ＭＳ Ｐゴシック" charset="0"/>
              </a:endParaRPr>
            </a:p>
          </p:txBody>
        </p:sp>
        <p:pic>
          <p:nvPicPr>
            <p:cNvPr id="35" name="Picture 34" descr="\documentclass{article}&#10;\usepackage{amsmath,bm,amsfonts}&#10;\DeclareMathOperator{\prob}{Pr}&#10;\newcommand{\Expect}{{\rm I\kern-.3em E}}&#10;\pagestyle{empty}&#10;\begin{document}&#10;&#10;&#10;\begin{equation*}&#10;\min_{\mathbf{A},\mathbf{B},\mathbf{C}} \|\underline{\bm X} - \sum_{f=1}^{F}\bm{a}_f\circ\bm{b}_f\circ\bm{c}_f&#10;\|_F^2&#10;\end{equation*}&#10;&#10;\end{document}" title="IguanaTex Bitmap Display">
              <a:extLst>
                <a:ext uri="{FF2B5EF4-FFF2-40B4-BE49-F238E27FC236}">
                  <a16:creationId xmlns:a16="http://schemas.microsoft.com/office/drawing/2014/main" id="{A6A0A386-2002-8E76-BF60-93838FA97009}"/>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719019" y="3949996"/>
              <a:ext cx="3277184" cy="778667"/>
            </a:xfrm>
            <a:prstGeom prst="rect">
              <a:avLst/>
            </a:prstGeom>
          </p:spPr>
        </p:pic>
      </p:grpSp>
      <p:sp>
        <p:nvSpPr>
          <p:cNvPr id="77" name="TextBox 76"/>
          <p:cNvSpPr txBox="1"/>
          <p:nvPr/>
        </p:nvSpPr>
        <p:spPr>
          <a:xfrm>
            <a:off x="6552414" y="4654752"/>
            <a:ext cx="1063112" cy="338554"/>
          </a:xfrm>
          <a:prstGeom prst="rect">
            <a:avLst/>
          </a:prstGeom>
          <a:noFill/>
        </p:spPr>
        <p:txBody>
          <a:bodyPr wrap="none" rtlCol="0">
            <a:spAutoFit/>
          </a:bodyPr>
          <a:lstStyle/>
          <a:p>
            <a:pPr algn="l">
              <a:spcBef>
                <a:spcPts val="600"/>
              </a:spcBef>
            </a:pPr>
            <a:r>
              <a:rPr lang="en-US" sz="1600" dirty="0">
                <a:solidFill>
                  <a:srgbClr val="FF0000"/>
                </a:solidFill>
                <a:latin typeface="+mj-lt"/>
                <a:ea typeface="宋体" charset="-122"/>
              </a:rPr>
              <a:t>NP-hard</a:t>
            </a:r>
            <a:r>
              <a:rPr lang="en-US" sz="1600" dirty="0">
                <a:solidFill>
                  <a:srgbClr val="FF0000"/>
                </a:solidFill>
                <a:latin typeface="Arial Unicode MS" panose="020B0604020202020204" pitchFamily="34" charset="-128"/>
                <a:ea typeface="宋体" charset="-122"/>
              </a:rPr>
              <a:t>! </a:t>
            </a:r>
          </a:p>
        </p:txBody>
      </p:sp>
      <p:sp>
        <p:nvSpPr>
          <p:cNvPr id="78" name="TextBox 77"/>
          <p:cNvSpPr txBox="1"/>
          <p:nvPr/>
        </p:nvSpPr>
        <p:spPr>
          <a:xfrm>
            <a:off x="167630" y="5454412"/>
            <a:ext cx="6713697"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latin typeface="+mj-lt"/>
                <a:ea typeface="宋体" charset="-122"/>
              </a:rPr>
              <a:t>Solved via alternating optimization / Gradient descent (GD/SGD) etc.</a:t>
            </a:r>
          </a:p>
        </p:txBody>
      </p:sp>
      <p:sp>
        <p:nvSpPr>
          <p:cNvPr id="80" name="TextBox 79"/>
          <p:cNvSpPr txBox="1"/>
          <p:nvPr/>
        </p:nvSpPr>
        <p:spPr>
          <a:xfrm>
            <a:off x="167630" y="5791845"/>
            <a:ext cx="6701899"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latin typeface="+mj-lt"/>
                <a:ea typeface="宋体" charset="-122"/>
              </a:rPr>
              <a:t>Off-the-shelf solvers: </a:t>
            </a:r>
            <a:r>
              <a:rPr lang="en-US" sz="1600" i="1" dirty="0">
                <a:latin typeface="+mj-lt"/>
                <a:ea typeface="宋体" charset="-122"/>
              </a:rPr>
              <a:t>N-way toolbox, </a:t>
            </a:r>
            <a:r>
              <a:rPr lang="en-US" sz="1600" i="1" dirty="0" err="1">
                <a:latin typeface="+mj-lt"/>
                <a:ea typeface="宋体" charset="-122"/>
              </a:rPr>
              <a:t>Tensorlab</a:t>
            </a:r>
            <a:r>
              <a:rPr lang="en-US" sz="1600" i="1" dirty="0">
                <a:latin typeface="+mj-lt"/>
                <a:ea typeface="宋体" charset="-122"/>
              </a:rPr>
              <a:t>, AO-ADMM, SPLATT</a:t>
            </a:r>
          </a:p>
        </p:txBody>
      </p:sp>
      <p:grpSp>
        <p:nvGrpSpPr>
          <p:cNvPr id="84" name="Group 83"/>
          <p:cNvGrpSpPr/>
          <p:nvPr/>
        </p:nvGrpSpPr>
        <p:grpSpPr>
          <a:xfrm>
            <a:off x="167630" y="2594768"/>
            <a:ext cx="3081293" cy="338554"/>
            <a:chOff x="167630" y="3955616"/>
            <a:chExt cx="3081293" cy="338554"/>
          </a:xfrm>
        </p:grpSpPr>
        <p:sp>
          <p:nvSpPr>
            <p:cNvPr id="82" name="TextBox 81"/>
            <p:cNvSpPr txBox="1"/>
            <p:nvPr/>
          </p:nvSpPr>
          <p:spPr>
            <a:xfrm>
              <a:off x="167630" y="3955616"/>
              <a:ext cx="3081293"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solidFill>
                    <a:srgbClr val="0000FF"/>
                  </a:solidFill>
                  <a:latin typeface="+mj-lt"/>
                  <a:ea typeface="宋体" charset="-122"/>
                </a:rPr>
                <a:t>                 essentially unique</a:t>
              </a:r>
            </a:p>
          </p:txBody>
        </p:sp>
        <p:pic>
          <p:nvPicPr>
            <p:cNvPr id="83" name="Picture 8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60580" y="4049549"/>
              <a:ext cx="838200" cy="225552"/>
            </a:xfrm>
            <a:prstGeom prst="rect">
              <a:avLst/>
            </a:prstGeom>
          </p:spPr>
        </p:pic>
      </p:grpSp>
      <p:sp>
        <p:nvSpPr>
          <p:cNvPr id="30" name="Footer Placeholder 3">
            <a:extLst>
              <a:ext uri="{FF2B5EF4-FFF2-40B4-BE49-F238E27FC236}">
                <a16:creationId xmlns:a16="http://schemas.microsoft.com/office/drawing/2014/main" id="{FAE84644-F950-CA1A-CDA5-2AAA7E6841B5}"/>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200" dirty="0">
                <a:solidFill>
                  <a:schemeClr val="tx1"/>
                </a:solidFill>
                <a:latin typeface="+mj-lt"/>
              </a:rPr>
              <a:t>N. Sidiropoulos, L. De </a:t>
            </a:r>
            <a:r>
              <a:rPr lang="en-US" sz="1200" dirty="0" err="1">
                <a:solidFill>
                  <a:schemeClr val="tx1"/>
                </a:solidFill>
                <a:latin typeface="+mj-lt"/>
              </a:rPr>
              <a:t>Lathauwer</a:t>
            </a:r>
            <a:r>
              <a:rPr lang="en-US" sz="1200" dirty="0">
                <a:solidFill>
                  <a:schemeClr val="tx1"/>
                </a:solidFill>
                <a:latin typeface="+mj-lt"/>
              </a:rPr>
              <a:t>, X. Fu, K. Huang, E. </a:t>
            </a:r>
            <a:r>
              <a:rPr lang="en-US" sz="1200" dirty="0" err="1">
                <a:solidFill>
                  <a:schemeClr val="tx1"/>
                </a:solidFill>
                <a:latin typeface="+mj-lt"/>
              </a:rPr>
              <a:t>Papalexakis</a:t>
            </a:r>
            <a:r>
              <a:rPr lang="en-US" sz="1200" dirty="0">
                <a:solidFill>
                  <a:schemeClr val="tx1"/>
                </a:solidFill>
                <a:latin typeface="+mj-lt"/>
              </a:rPr>
              <a:t>, and C. </a:t>
            </a:r>
            <a:r>
              <a:rPr lang="en-US" sz="1200" dirty="0" err="1">
                <a:solidFill>
                  <a:schemeClr val="tx1"/>
                </a:solidFill>
                <a:latin typeface="+mj-lt"/>
              </a:rPr>
              <a:t>Faloutsos</a:t>
            </a:r>
            <a:r>
              <a:rPr lang="en-US" sz="1200" dirty="0">
                <a:solidFill>
                  <a:schemeClr val="tx1"/>
                </a:solidFill>
                <a:latin typeface="+mj-lt"/>
              </a:rPr>
              <a:t>, “Tensor decomposition for signal processing and machine learning,” IEEE Trans. Signal Process., vol. 65, no. 13, pp. 3551–3582, Jul. 2017.</a:t>
            </a:r>
          </a:p>
        </p:txBody>
      </p:sp>
      <p:sp>
        <p:nvSpPr>
          <p:cNvPr id="40" name="TextBox 39">
            <a:extLst>
              <a:ext uri="{FF2B5EF4-FFF2-40B4-BE49-F238E27FC236}">
                <a16:creationId xmlns:a16="http://schemas.microsoft.com/office/drawing/2014/main" id="{15D00A45-10B1-41CE-3E94-9CDB6649749C}"/>
              </a:ext>
            </a:extLst>
          </p:cNvPr>
          <p:cNvSpPr txBox="1"/>
          <p:nvPr/>
        </p:nvSpPr>
        <p:spPr>
          <a:xfrm>
            <a:off x="838058" y="3076622"/>
            <a:ext cx="7039106"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Recoverable up to scaling and common permutation ambiguities</a:t>
            </a:r>
          </a:p>
        </p:txBody>
      </p:sp>
      <p:pic>
        <p:nvPicPr>
          <p:cNvPr id="48" name="Picture 47" descr="\documentclass{article}&#10;\usepackage{amsmath,bm,amsfonts}&#10;\DeclareMathOperator{\prob}{Pr}&#10;\newcommand{\Expect}{{\rm I\kern-.3em E}}&#10;\pagestyle{empty}&#10;\begin{document}&#10;&#10;&#10;\begin{equation*}&#10;\hat{\mathbf{A}} = \mathbf{A}\mathbf{\Pi}\mathbf{\Lambda}_1,\hat{\mathbf{B}} = \mathbf{B}\mathbf{\Pi}\mathbf{\Lambda}_2,\hat{\mathbf{C}} = \mathbf{C}\mathbf{\Pi}\mathbf{\Lambda}_3, \;\;\; \mathbf{\Lambda}_1\mathbf{\Lambda}_2\mathbf{\Lambda}_3 = \mathbf{I}&#10;\end{equation*}&#10;&#10;\end{document}" title="IguanaTex Bitmap Display">
            <a:extLst>
              <a:ext uri="{FF2B5EF4-FFF2-40B4-BE49-F238E27FC236}">
                <a16:creationId xmlns:a16="http://schemas.microsoft.com/office/drawing/2014/main" id="{AB8608B3-6681-5198-E94F-D086FEAC9244}"/>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1635221" y="3565822"/>
            <a:ext cx="5851429" cy="288000"/>
          </a:xfrm>
          <a:prstGeom prst="rect">
            <a:avLst/>
          </a:prstGeom>
        </p:spPr>
      </p:pic>
      <p:sp>
        <p:nvSpPr>
          <p:cNvPr id="51" name="TextBox 50">
            <a:extLst>
              <a:ext uri="{FF2B5EF4-FFF2-40B4-BE49-F238E27FC236}">
                <a16:creationId xmlns:a16="http://schemas.microsoft.com/office/drawing/2014/main" id="{FDA1F900-A19D-5768-F927-244D2720AB8B}"/>
              </a:ext>
            </a:extLst>
          </p:cNvPr>
          <p:cNvSpPr txBox="1"/>
          <p:nvPr/>
        </p:nvSpPr>
        <p:spPr>
          <a:xfrm>
            <a:off x="1643693" y="3884955"/>
            <a:ext cx="2095445" cy="369332"/>
          </a:xfrm>
          <a:prstGeom prst="rect">
            <a:avLst/>
          </a:prstGeom>
          <a:noFill/>
        </p:spPr>
        <p:txBody>
          <a:bodyPr wrap="none" rtlCol="0">
            <a:spAutoFit/>
          </a:bodyPr>
          <a:lstStyle/>
          <a:p>
            <a:r>
              <a:rPr lang="en-US" dirty="0"/>
              <a:t>permutation matrix</a:t>
            </a:r>
          </a:p>
        </p:txBody>
      </p:sp>
    </p:spTree>
    <p:extLst>
      <p:ext uri="{BB962C8B-B14F-4D97-AF65-F5344CB8AC3E}">
        <p14:creationId xmlns:p14="http://schemas.microsoft.com/office/powerpoint/2010/main" val="114571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5C0DE-07A3-BCD7-AA3D-4CAD9E5AF800}"/>
            </a:ext>
          </a:extLst>
        </p:cNvPr>
        <p:cNvGrpSpPr/>
        <p:nvPr/>
      </p:nvGrpSpPr>
      <p:grpSpPr>
        <a:xfrm>
          <a:off x="0" y="0"/>
          <a:ext cx="0" cy="0"/>
          <a:chOff x="0" y="0"/>
          <a:chExt cx="0" cy="0"/>
        </a:xfrm>
      </p:grpSpPr>
      <p:sp>
        <p:nvSpPr>
          <p:cNvPr id="52" name="Speech Bubble: Rectangle with Corners Rounded 51">
            <a:extLst>
              <a:ext uri="{FF2B5EF4-FFF2-40B4-BE49-F238E27FC236}">
                <a16:creationId xmlns:a16="http://schemas.microsoft.com/office/drawing/2014/main" id="{34D09139-4B99-3565-2A97-0DC35FDC353A}"/>
              </a:ext>
            </a:extLst>
          </p:cNvPr>
          <p:cNvSpPr/>
          <p:nvPr/>
        </p:nvSpPr>
        <p:spPr>
          <a:xfrm>
            <a:off x="4735166" y="4560718"/>
            <a:ext cx="2819504" cy="432419"/>
          </a:xfrm>
          <a:prstGeom prst="wedgeRoundRectCallout">
            <a:avLst>
              <a:gd name="adj1" fmla="val -46341"/>
              <a:gd name="adj2" fmla="val -91938"/>
              <a:gd name="adj3" fmla="val 166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84521-C253-95F7-D176-D0F013A84866}"/>
              </a:ext>
            </a:extLst>
          </p:cNvPr>
          <p:cNvSpPr>
            <a:spLocks noGrp="1"/>
          </p:cNvSpPr>
          <p:nvPr>
            <p:ph type="title"/>
          </p:nvPr>
        </p:nvSpPr>
        <p:spPr>
          <a:xfrm>
            <a:off x="188614" y="148862"/>
            <a:ext cx="8511466" cy="561173"/>
          </a:xfrm>
        </p:spPr>
        <p:txBody>
          <a:bodyPr/>
          <a:lstStyle/>
          <a:p>
            <a:r>
              <a:rPr lang="en-US" sz="2800" dirty="0"/>
              <a:t>Confusion matrix identifiability</a:t>
            </a:r>
          </a:p>
        </p:txBody>
      </p:sp>
      <p:sp>
        <p:nvSpPr>
          <p:cNvPr id="21" name="Footer Placeholder 3">
            <a:extLst>
              <a:ext uri="{FF2B5EF4-FFF2-40B4-BE49-F238E27FC236}">
                <a16:creationId xmlns:a16="http://schemas.microsoft.com/office/drawing/2014/main" id="{6EDD4316-3F0A-80DF-3F36-AC3243C20423}"/>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200" dirty="0">
                <a:solidFill>
                  <a:schemeClr val="tx1"/>
                </a:solidFill>
                <a:latin typeface="+mj-lt"/>
              </a:rPr>
              <a:t>N. Sidiropoulos, L. De </a:t>
            </a:r>
            <a:r>
              <a:rPr lang="en-US" sz="1200" dirty="0" err="1">
                <a:solidFill>
                  <a:schemeClr val="tx1"/>
                </a:solidFill>
                <a:latin typeface="+mj-lt"/>
              </a:rPr>
              <a:t>Lathauwer</a:t>
            </a:r>
            <a:r>
              <a:rPr lang="en-US" sz="1200" dirty="0">
                <a:solidFill>
                  <a:schemeClr val="tx1"/>
                </a:solidFill>
                <a:latin typeface="+mj-lt"/>
              </a:rPr>
              <a:t>, X. Fu, K. Huang, E. </a:t>
            </a:r>
            <a:r>
              <a:rPr lang="en-US" sz="1200" dirty="0" err="1">
                <a:solidFill>
                  <a:schemeClr val="tx1"/>
                </a:solidFill>
                <a:latin typeface="+mj-lt"/>
              </a:rPr>
              <a:t>Papalexakis</a:t>
            </a:r>
            <a:r>
              <a:rPr lang="en-US" sz="1200" dirty="0">
                <a:solidFill>
                  <a:schemeClr val="tx1"/>
                </a:solidFill>
                <a:latin typeface="+mj-lt"/>
              </a:rPr>
              <a:t>, and C. </a:t>
            </a:r>
            <a:r>
              <a:rPr lang="en-US" sz="1200" dirty="0" err="1">
                <a:solidFill>
                  <a:schemeClr val="tx1"/>
                </a:solidFill>
                <a:latin typeface="+mj-lt"/>
              </a:rPr>
              <a:t>Faloutsos</a:t>
            </a:r>
            <a:r>
              <a:rPr lang="en-US" sz="1200" dirty="0">
                <a:solidFill>
                  <a:schemeClr val="tx1"/>
                </a:solidFill>
                <a:latin typeface="+mj-lt"/>
              </a:rPr>
              <a:t>, “Tensor decomposition for signal processing and machine learning,” IEEE Trans. Signal Process., vol. 65, no. 13, pp. 3551–3582, Jul. 2017.</a:t>
            </a:r>
          </a:p>
        </p:txBody>
      </p:sp>
      <p:sp>
        <p:nvSpPr>
          <p:cNvPr id="5" name="Slide Number Placeholder 4">
            <a:extLst>
              <a:ext uri="{FF2B5EF4-FFF2-40B4-BE49-F238E27FC236}">
                <a16:creationId xmlns:a16="http://schemas.microsoft.com/office/drawing/2014/main" id="{3C218B92-ADC8-EE66-E13B-BD3F2B561D5D}"/>
              </a:ext>
            </a:extLst>
          </p:cNvPr>
          <p:cNvSpPr>
            <a:spLocks noGrp="1"/>
          </p:cNvSpPr>
          <p:nvPr>
            <p:ph type="sldNum" sz="quarter" idx="12"/>
          </p:nvPr>
        </p:nvSpPr>
        <p:spPr>
          <a:xfrm>
            <a:off x="6663892" y="6272516"/>
            <a:ext cx="2133600" cy="457200"/>
          </a:xfrm>
        </p:spPr>
        <p:txBody>
          <a:bodyPr/>
          <a:lstStyle/>
          <a:p>
            <a:pPr>
              <a:defRPr/>
            </a:pPr>
            <a:fld id="{65C7B4C7-9631-4E7F-B6B5-87750243A7A4}" type="slidenum">
              <a:rPr lang="en-US">
                <a:solidFill>
                  <a:srgbClr val="000000"/>
                </a:solidFill>
                <a:ea typeface="ＭＳ Ｐゴシック"/>
              </a:rPr>
              <a:pPr>
                <a:defRPr/>
              </a:pPr>
              <a:t>27</a:t>
            </a:fld>
            <a:endParaRPr lang="en-US" dirty="0">
              <a:solidFill>
                <a:srgbClr val="000000"/>
              </a:solidFill>
              <a:ea typeface="ＭＳ Ｐゴシック"/>
            </a:endParaRPr>
          </a:p>
        </p:txBody>
      </p:sp>
      <p:grpSp>
        <p:nvGrpSpPr>
          <p:cNvPr id="17" name="Group 16">
            <a:extLst>
              <a:ext uri="{FF2B5EF4-FFF2-40B4-BE49-F238E27FC236}">
                <a16:creationId xmlns:a16="http://schemas.microsoft.com/office/drawing/2014/main" id="{E0451BED-D95A-0399-0604-B1199B93564D}"/>
              </a:ext>
            </a:extLst>
          </p:cNvPr>
          <p:cNvGrpSpPr/>
          <p:nvPr/>
        </p:nvGrpSpPr>
        <p:grpSpPr>
          <a:xfrm>
            <a:off x="365586" y="1015997"/>
            <a:ext cx="6827510" cy="369332"/>
            <a:chOff x="365586" y="1015997"/>
            <a:chExt cx="6827510" cy="369332"/>
          </a:xfrm>
        </p:grpSpPr>
        <p:sp>
          <p:nvSpPr>
            <p:cNvPr id="78" name="TextBox 77">
              <a:extLst>
                <a:ext uri="{FF2B5EF4-FFF2-40B4-BE49-F238E27FC236}">
                  <a16:creationId xmlns:a16="http://schemas.microsoft.com/office/drawing/2014/main" id="{30A9C7E4-5D43-81CF-D9F0-3A0BA8EE4E7B}"/>
                </a:ext>
              </a:extLst>
            </p:cNvPr>
            <p:cNvSpPr txBox="1"/>
            <p:nvPr/>
          </p:nvSpPr>
          <p:spPr>
            <a:xfrm>
              <a:off x="365586" y="1015997"/>
              <a:ext cx="6827510"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Q. </a:t>
              </a:r>
              <a:r>
                <a:rPr lang="en-US" dirty="0">
                  <a:latin typeface="Arial" panose="020B0604020202020204"/>
                  <a:ea typeface="宋体" charset="-122"/>
                </a:rPr>
                <a:t>Can we identify                      from                                         ?  </a:t>
              </a:r>
              <a:endParaRPr lang="en-US" b="1" dirty="0">
                <a:latin typeface="Arial" panose="020B0604020202020204"/>
                <a:ea typeface="宋体" charset="-122"/>
              </a:endParaRPr>
            </a:p>
          </p:txBody>
        </p:sp>
        <p:pic>
          <p:nvPicPr>
            <p:cNvPr id="16" name="Picture 15" descr="\documentclass{article}&#10;\usepackage{amsmath,bm,amsfonts}&#10;\DeclareMathOperator{\prob}{Pr}&#10;\newcommand{\Expect}{{\rm I\kern-.3em E}}&#10;\pagestyle{empty}&#10;\begin{document}&#10;&#10;&#10;\begin{equation*}&#10;\{\bm A_m\}_{m=1}^{M}, \bm d&#10;\end{equation*}&#10;&#10;\end{document}" title="IguanaTex Bitmap Display">
              <a:extLst>
                <a:ext uri="{FF2B5EF4-FFF2-40B4-BE49-F238E27FC236}">
                  <a16:creationId xmlns:a16="http://schemas.microsoft.com/office/drawing/2014/main" id="{5F8F120A-2172-521D-90A9-25604CD944AA}"/>
                </a:ext>
              </a:extLst>
            </p:cNvPr>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2404642" y="1079173"/>
              <a:ext cx="1203202" cy="255714"/>
            </a:xfrm>
            <a:prstGeom prst="rect">
              <a:avLst/>
            </a:prstGeom>
          </p:spPr>
        </p:pic>
      </p:grpSp>
      <p:sp>
        <p:nvSpPr>
          <p:cNvPr id="33" name="TextBox 32">
            <a:extLst>
              <a:ext uri="{FF2B5EF4-FFF2-40B4-BE49-F238E27FC236}">
                <a16:creationId xmlns:a16="http://schemas.microsoft.com/office/drawing/2014/main" id="{53553239-BFB3-F409-EA31-4DE1F4C406A6}"/>
              </a:ext>
            </a:extLst>
          </p:cNvPr>
          <p:cNvSpPr txBox="1"/>
          <p:nvPr/>
        </p:nvSpPr>
        <p:spPr>
          <a:xfrm>
            <a:off x="382193" y="1624318"/>
            <a:ext cx="7172476"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 Coupled tensor factorization inherits CPD identifiability guarantees</a:t>
            </a:r>
          </a:p>
        </p:txBody>
      </p:sp>
      <p:pic>
        <p:nvPicPr>
          <p:cNvPr id="6" name="Picture 5" descr="\documentclass{article}&#10;\usepackage{amsmath,bm,amsfonts}&#10;\DeclareMathOperator{\prob}{Pr}&#10;\newcommand{\Expect}{{\rm I\kern-.3em E}}&#10;\pagestyle{empty}&#10;\begin{document}&#10;&#10;&#10;\begin{equation*}&#10;\underline{\bm T}_{m,m',m''},\;\; (m,m',m'')\in\bm \Omega&#10;\end{equation*}&#10;&#10;\end{document}" title="IguanaTex Bitmap Display">
            <a:extLst>
              <a:ext uri="{FF2B5EF4-FFF2-40B4-BE49-F238E27FC236}">
                <a16:creationId xmlns:a16="http://schemas.microsoft.com/office/drawing/2014/main" id="{0B34B034-15DD-D629-7B12-462107A2B58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68081" y="1113307"/>
            <a:ext cx="2431516" cy="235654"/>
          </a:xfrm>
          <a:prstGeom prst="rect">
            <a:avLst/>
          </a:prstGeom>
        </p:spPr>
      </p:pic>
      <p:sp>
        <p:nvSpPr>
          <p:cNvPr id="4" name="TextBox 3">
            <a:extLst>
              <a:ext uri="{FF2B5EF4-FFF2-40B4-BE49-F238E27FC236}">
                <a16:creationId xmlns:a16="http://schemas.microsoft.com/office/drawing/2014/main" id="{4FB4526F-907E-B7B3-C9B5-CA784B35F45C}"/>
              </a:ext>
            </a:extLst>
          </p:cNvPr>
          <p:cNvSpPr txBox="1"/>
          <p:nvPr/>
        </p:nvSpPr>
        <p:spPr>
          <a:xfrm>
            <a:off x="365586" y="4945977"/>
            <a:ext cx="1358064"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a:solidFill>
                  <a:srgbClr val="C00000"/>
                </a:solidFill>
              </a:rPr>
              <a:t>Caveats</a:t>
            </a:r>
          </a:p>
        </p:txBody>
      </p:sp>
      <p:sp>
        <p:nvSpPr>
          <p:cNvPr id="8" name="TextBox 7">
            <a:extLst>
              <a:ext uri="{FF2B5EF4-FFF2-40B4-BE49-F238E27FC236}">
                <a16:creationId xmlns:a16="http://schemas.microsoft.com/office/drawing/2014/main" id="{E3FC03AE-37EF-EFEB-4576-25A3123A9F56}"/>
              </a:ext>
            </a:extLst>
          </p:cNvPr>
          <p:cNvSpPr txBox="1"/>
          <p:nvPr/>
        </p:nvSpPr>
        <p:spPr>
          <a:xfrm>
            <a:off x="1198459" y="5325741"/>
            <a:ext cx="7116051"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t>Complexity increases with </a:t>
            </a:r>
            <a:r>
              <a:rPr lang="en-US" i="1" dirty="0"/>
              <a:t>M</a:t>
            </a:r>
            <a:endParaRPr lang="en-US" dirty="0"/>
          </a:p>
          <a:p>
            <a:pPr marL="285750" indent="-285750">
              <a:buFont typeface="Wingdings" panose="05000000000000000000" pitchFamily="2" charset="2"/>
              <a:buChar char="Ø"/>
            </a:pPr>
            <a:r>
              <a:rPr lang="en-US" dirty="0"/>
              <a:t>Accurate estimation of third order moments requires a lot of data </a:t>
            </a:r>
          </a:p>
        </p:txBody>
      </p:sp>
      <p:grpSp>
        <p:nvGrpSpPr>
          <p:cNvPr id="25" name="Group 24">
            <a:extLst>
              <a:ext uri="{FF2B5EF4-FFF2-40B4-BE49-F238E27FC236}">
                <a16:creationId xmlns:a16="http://schemas.microsoft.com/office/drawing/2014/main" id="{B9B8A6D8-9F15-AF0E-047E-94D3648BBB5C}"/>
              </a:ext>
            </a:extLst>
          </p:cNvPr>
          <p:cNvGrpSpPr/>
          <p:nvPr/>
        </p:nvGrpSpPr>
        <p:grpSpPr>
          <a:xfrm>
            <a:off x="1074845" y="2085893"/>
            <a:ext cx="7103227" cy="369332"/>
            <a:chOff x="1074845" y="2085893"/>
            <a:chExt cx="7103227" cy="369332"/>
          </a:xfrm>
        </p:grpSpPr>
        <p:sp>
          <p:nvSpPr>
            <p:cNvPr id="22" name="TextBox 21">
              <a:extLst>
                <a:ext uri="{FF2B5EF4-FFF2-40B4-BE49-F238E27FC236}">
                  <a16:creationId xmlns:a16="http://schemas.microsoft.com/office/drawing/2014/main" id="{DE9E5A15-B1C4-88BE-11ED-A5400007200B}"/>
                </a:ext>
              </a:extLst>
            </p:cNvPr>
            <p:cNvSpPr txBox="1"/>
            <p:nvPr/>
          </p:nvSpPr>
          <p:spPr>
            <a:xfrm>
              <a:off x="1074845" y="2085893"/>
              <a:ext cx="7103227"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Recovery of                        up to common permutation ambiguity </a:t>
              </a:r>
            </a:p>
          </p:txBody>
        </p:sp>
        <p:pic>
          <p:nvPicPr>
            <p:cNvPr id="23" name="Picture 22" descr="\documentclass{article}&#10;\usepackage{amsmath,bm,amsfonts}&#10;\DeclareMathOperator{\prob}{Pr}&#10;\newcommand{\Expect}{{\rm I\kern-.3em E}}&#10;\pagestyle{empty}&#10;\begin{document}&#10;&#10;&#10;\begin{equation*}&#10;\{\bm A_m\}_{m=1}^{M}, \bm d&#10;\end{equation*}&#10;&#10;\end{document}" title="IguanaTex Bitmap Display">
              <a:extLst>
                <a:ext uri="{FF2B5EF4-FFF2-40B4-BE49-F238E27FC236}">
                  <a16:creationId xmlns:a16="http://schemas.microsoft.com/office/drawing/2014/main" id="{17433C59-0328-EBBF-E197-0F12D91FD927}"/>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2839193" y="2135839"/>
              <a:ext cx="1203202" cy="255714"/>
            </a:xfrm>
            <a:prstGeom prst="rect">
              <a:avLst/>
            </a:prstGeom>
          </p:spPr>
        </p:pic>
      </p:grpSp>
      <p:grpSp>
        <p:nvGrpSpPr>
          <p:cNvPr id="38" name="Group 37">
            <a:extLst>
              <a:ext uri="{FF2B5EF4-FFF2-40B4-BE49-F238E27FC236}">
                <a16:creationId xmlns:a16="http://schemas.microsoft.com/office/drawing/2014/main" id="{D66A79B6-F7B4-7BC8-B468-2CAFE49491B0}"/>
              </a:ext>
            </a:extLst>
          </p:cNvPr>
          <p:cNvGrpSpPr/>
          <p:nvPr/>
        </p:nvGrpSpPr>
        <p:grpSpPr>
          <a:xfrm>
            <a:off x="1074845" y="2691128"/>
            <a:ext cx="3510898" cy="369332"/>
            <a:chOff x="1074845" y="2691128"/>
            <a:chExt cx="3510898" cy="369332"/>
          </a:xfrm>
        </p:grpSpPr>
        <p:sp>
          <p:nvSpPr>
            <p:cNvPr id="26" name="TextBox 25">
              <a:extLst>
                <a:ext uri="{FF2B5EF4-FFF2-40B4-BE49-F238E27FC236}">
                  <a16:creationId xmlns:a16="http://schemas.microsoft.com/office/drawing/2014/main" id="{C26FFF81-C204-BC71-B846-A193545E26C9}"/>
                </a:ext>
              </a:extLst>
            </p:cNvPr>
            <p:cNvSpPr txBox="1"/>
            <p:nvPr/>
          </p:nvSpPr>
          <p:spPr>
            <a:xfrm>
              <a:off x="1074845" y="2691128"/>
              <a:ext cx="3510898"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 ≥3  </a:t>
              </a:r>
              <a:r>
                <a:rPr lang="en-US" dirty="0"/>
                <a:t>full rank        ‘s required  </a:t>
              </a:r>
              <a:r>
                <a:rPr lang="en-US" i="1" dirty="0"/>
                <a:t> </a:t>
              </a:r>
            </a:p>
          </p:txBody>
        </p:sp>
        <p:pic>
          <p:nvPicPr>
            <p:cNvPr id="34" name="Picture 33" descr="\documentclass{article}&#10;\usepackage{amsmath,bm,amsfonts}&#10;\DeclareMathOperator{\prob}{Pr}&#10;\newcommand{\Expect}{{\rm I\kern-.3em E}}&#10;\pagestyle{empty}&#10;\begin{document}&#10;&#10;&#10;\begin{equation*}&#10;\bm A_m&#10;\end{equation*}&#10;&#10;\end{document}" title="IguanaTex Bitmap Display">
              <a:extLst>
                <a:ext uri="{FF2B5EF4-FFF2-40B4-BE49-F238E27FC236}">
                  <a16:creationId xmlns:a16="http://schemas.microsoft.com/office/drawing/2014/main" id="{67D85024-69E8-6199-30EE-502A60032E8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838010" y="2778332"/>
              <a:ext cx="336466" cy="193804"/>
            </a:xfrm>
            <a:prstGeom prst="rect">
              <a:avLst/>
            </a:prstGeom>
          </p:spPr>
        </p:pic>
      </p:grpSp>
      <p:sp>
        <p:nvSpPr>
          <p:cNvPr id="39" name="TextBox 38">
            <a:extLst>
              <a:ext uri="{FF2B5EF4-FFF2-40B4-BE49-F238E27FC236}">
                <a16:creationId xmlns:a16="http://schemas.microsoft.com/office/drawing/2014/main" id="{0AEABCDC-7354-070A-FB31-129D87B8FA7F}"/>
              </a:ext>
            </a:extLst>
          </p:cNvPr>
          <p:cNvSpPr txBox="1"/>
          <p:nvPr/>
        </p:nvSpPr>
        <p:spPr>
          <a:xfrm>
            <a:off x="365586" y="3338262"/>
            <a:ext cx="6967292"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 Additional assumption required to resolve permutation ambiguity</a:t>
            </a:r>
          </a:p>
        </p:txBody>
      </p:sp>
      <p:grpSp>
        <p:nvGrpSpPr>
          <p:cNvPr id="40" name="Group 39">
            <a:extLst>
              <a:ext uri="{FF2B5EF4-FFF2-40B4-BE49-F238E27FC236}">
                <a16:creationId xmlns:a16="http://schemas.microsoft.com/office/drawing/2014/main" id="{DE43AE9B-C901-91F3-6F74-62F99A23B2E2}"/>
              </a:ext>
            </a:extLst>
          </p:cNvPr>
          <p:cNvGrpSpPr/>
          <p:nvPr/>
        </p:nvGrpSpPr>
        <p:grpSpPr>
          <a:xfrm>
            <a:off x="998352" y="3943497"/>
            <a:ext cx="4607916" cy="412473"/>
            <a:chOff x="203287" y="2897400"/>
            <a:chExt cx="4725034" cy="412473"/>
          </a:xfrm>
        </p:grpSpPr>
        <p:sp>
          <p:nvSpPr>
            <p:cNvPr id="43" name="Rounded Rectangle 8">
              <a:extLst>
                <a:ext uri="{FF2B5EF4-FFF2-40B4-BE49-F238E27FC236}">
                  <a16:creationId xmlns:a16="http://schemas.microsoft.com/office/drawing/2014/main" id="{F0D8B585-D78A-7E95-7D9B-82CF30476E99}"/>
                </a:ext>
              </a:extLst>
            </p:cNvPr>
            <p:cNvSpPr/>
            <p:nvPr/>
          </p:nvSpPr>
          <p:spPr bwMode="auto">
            <a:xfrm>
              <a:off x="203287" y="2897400"/>
              <a:ext cx="4725034"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46" name="TextBox 45">
              <a:extLst>
                <a:ext uri="{FF2B5EF4-FFF2-40B4-BE49-F238E27FC236}">
                  <a16:creationId xmlns:a16="http://schemas.microsoft.com/office/drawing/2014/main" id="{75F0458C-9A93-193F-E0FA-AC2825FDCDBA}"/>
                </a:ext>
              </a:extLst>
            </p:cNvPr>
            <p:cNvSpPr txBox="1"/>
            <p:nvPr/>
          </p:nvSpPr>
          <p:spPr>
            <a:xfrm>
              <a:off x="203287" y="2907922"/>
              <a:ext cx="4541628" cy="338554"/>
            </a:xfrm>
            <a:prstGeom prst="rect">
              <a:avLst/>
            </a:prstGeom>
            <a:noFill/>
          </p:spPr>
          <p:txBody>
            <a:bodyPr wrap="none" rtlCol="0">
              <a:spAutoFit/>
            </a:bodyPr>
            <a:lstStyle/>
            <a:p>
              <a:pPr>
                <a:spcBef>
                  <a:spcPts val="450"/>
                </a:spcBef>
              </a:pPr>
              <a:r>
                <a:rPr lang="en-US" sz="1600" b="1" dirty="0">
                  <a:solidFill>
                    <a:srgbClr val="0070C0"/>
                  </a:solidFill>
                  <a:latin typeface="Arial" panose="020B0604020202020204"/>
                  <a:ea typeface="宋体" charset="-122"/>
                </a:rPr>
                <a:t>(as2)  </a:t>
              </a:r>
              <a:r>
                <a:rPr lang="en-US" sz="1600" dirty="0">
                  <a:latin typeface="Arial" panose="020B0604020202020204"/>
                  <a:ea typeface="宋体" charset="-122"/>
                </a:rPr>
                <a:t>Most annotators are “better than random”</a:t>
              </a:r>
              <a:endParaRPr lang="en-US" sz="1600" dirty="0">
                <a:solidFill>
                  <a:srgbClr val="000000"/>
                </a:solidFill>
                <a:latin typeface="Arial" panose="020B0604020202020204"/>
                <a:ea typeface="宋体" charset="-122"/>
              </a:endParaRPr>
            </a:p>
          </p:txBody>
        </p:sp>
      </p:grpSp>
      <p:grpSp>
        <p:nvGrpSpPr>
          <p:cNvPr id="49" name="Group 48">
            <a:extLst>
              <a:ext uri="{FF2B5EF4-FFF2-40B4-BE49-F238E27FC236}">
                <a16:creationId xmlns:a16="http://schemas.microsoft.com/office/drawing/2014/main" id="{E65E1EA5-6BF9-CD1C-4A12-42D0B71569A3}"/>
              </a:ext>
            </a:extLst>
          </p:cNvPr>
          <p:cNvGrpSpPr/>
          <p:nvPr/>
        </p:nvGrpSpPr>
        <p:grpSpPr>
          <a:xfrm>
            <a:off x="4735165" y="4560718"/>
            <a:ext cx="2597713" cy="369332"/>
            <a:chOff x="1074845" y="2691128"/>
            <a:chExt cx="2597713" cy="369332"/>
          </a:xfrm>
        </p:grpSpPr>
        <p:sp>
          <p:nvSpPr>
            <p:cNvPr id="50" name="TextBox 49">
              <a:extLst>
                <a:ext uri="{FF2B5EF4-FFF2-40B4-BE49-F238E27FC236}">
                  <a16:creationId xmlns:a16="http://schemas.microsoft.com/office/drawing/2014/main" id="{A1D4C35D-82E2-E940-3199-DAA782C8E3F8}"/>
                </a:ext>
              </a:extLst>
            </p:cNvPr>
            <p:cNvSpPr txBox="1"/>
            <p:nvPr/>
          </p:nvSpPr>
          <p:spPr>
            <a:xfrm>
              <a:off x="1074845" y="2691128"/>
              <a:ext cx="2339102" cy="369332"/>
            </a:xfrm>
            <a:prstGeom prst="rect">
              <a:avLst/>
            </a:prstGeom>
            <a:noFill/>
          </p:spPr>
          <p:txBody>
            <a:bodyPr wrap="none" rtlCol="0">
              <a:spAutoFit/>
            </a:bodyPr>
            <a:lstStyle/>
            <a:p>
              <a:r>
                <a:rPr lang="en-US" dirty="0"/>
                <a:t>Diagonally dominant </a:t>
              </a:r>
            </a:p>
          </p:txBody>
        </p:sp>
        <p:pic>
          <p:nvPicPr>
            <p:cNvPr id="51" name="Picture 50" descr="\documentclass{article}&#10;\usepackage{amsmath,bm,amsfonts}&#10;\DeclareMathOperator{\prob}{Pr}&#10;\newcommand{\Expect}{{\rm I\kern-.3em E}}&#10;\pagestyle{empty}&#10;\begin{document}&#10;&#10;&#10;\begin{equation*}&#10;\bm A_m&#10;\end{equation*}&#10;&#10;\end{document}" title="IguanaTex Bitmap Display">
              <a:extLst>
                <a:ext uri="{FF2B5EF4-FFF2-40B4-BE49-F238E27FC236}">
                  <a16:creationId xmlns:a16="http://schemas.microsoft.com/office/drawing/2014/main" id="{FC0D6B74-3AC6-87E2-7494-E19D312081A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336092" y="2801573"/>
              <a:ext cx="336466" cy="193804"/>
            </a:xfrm>
            <a:prstGeom prst="rect">
              <a:avLst/>
            </a:prstGeom>
          </p:spPr>
        </p:pic>
      </p:grpSp>
    </p:spTree>
    <p:extLst>
      <p:ext uri="{BB962C8B-B14F-4D97-AF65-F5344CB8AC3E}">
        <p14:creationId xmlns:p14="http://schemas.microsoft.com/office/powerpoint/2010/main" val="83871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P spid="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10FD0-0CD5-E53A-72D1-CC055DBE9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ADAA3-C560-4C50-FA60-671E6060DC1B}"/>
              </a:ext>
            </a:extLst>
          </p:cNvPr>
          <p:cNvSpPr>
            <a:spLocks noGrp="1"/>
          </p:cNvSpPr>
          <p:nvPr>
            <p:ph type="title"/>
          </p:nvPr>
        </p:nvSpPr>
        <p:spPr>
          <a:xfrm>
            <a:off x="124635" y="152419"/>
            <a:ext cx="8511466" cy="561173"/>
          </a:xfrm>
        </p:spPr>
        <p:txBody>
          <a:bodyPr/>
          <a:lstStyle/>
          <a:p>
            <a:r>
              <a:rPr lang="en-US" sz="2800" dirty="0"/>
              <a:t>Moment matching with second-order statistics</a:t>
            </a:r>
          </a:p>
        </p:txBody>
      </p:sp>
      <p:sp>
        <p:nvSpPr>
          <p:cNvPr id="5" name="Slide Number Placeholder 4">
            <a:extLst>
              <a:ext uri="{FF2B5EF4-FFF2-40B4-BE49-F238E27FC236}">
                <a16:creationId xmlns:a16="http://schemas.microsoft.com/office/drawing/2014/main" id="{2E05E2CB-0F8A-0D41-5922-2FFC159C0563}"/>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28</a:t>
            </a:fld>
            <a:endParaRPr lang="en-US" dirty="0">
              <a:solidFill>
                <a:srgbClr val="000000"/>
              </a:solidFill>
              <a:ea typeface="ＭＳ Ｐゴシック"/>
            </a:endParaRPr>
          </a:p>
        </p:txBody>
      </p:sp>
      <p:sp>
        <p:nvSpPr>
          <p:cNvPr id="32" name="TextBox 31">
            <a:extLst>
              <a:ext uri="{FF2B5EF4-FFF2-40B4-BE49-F238E27FC236}">
                <a16:creationId xmlns:a16="http://schemas.microsoft.com/office/drawing/2014/main" id="{6A615E18-146E-148A-C566-DC808E1810FB}"/>
              </a:ext>
            </a:extLst>
          </p:cNvPr>
          <p:cNvSpPr txBox="1"/>
          <p:nvPr/>
        </p:nvSpPr>
        <p:spPr>
          <a:xfrm>
            <a:off x="340171" y="3817336"/>
            <a:ext cx="155555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Relaxation </a:t>
            </a:r>
          </a:p>
        </p:txBody>
      </p:sp>
      <p:grpSp>
        <p:nvGrpSpPr>
          <p:cNvPr id="53" name="Group 52">
            <a:extLst>
              <a:ext uri="{FF2B5EF4-FFF2-40B4-BE49-F238E27FC236}">
                <a16:creationId xmlns:a16="http://schemas.microsoft.com/office/drawing/2014/main" id="{98424BB5-78A0-6679-A273-1B4B1D9E126E}"/>
              </a:ext>
            </a:extLst>
          </p:cNvPr>
          <p:cNvGrpSpPr/>
          <p:nvPr/>
        </p:nvGrpSpPr>
        <p:grpSpPr>
          <a:xfrm>
            <a:off x="1462349" y="1407332"/>
            <a:ext cx="6162204" cy="1950482"/>
            <a:chOff x="1462349" y="1407332"/>
            <a:chExt cx="6162204" cy="1950482"/>
          </a:xfrm>
        </p:grpSpPr>
        <p:pic>
          <p:nvPicPr>
            <p:cNvPr id="51" name="Picture 50" descr="\documentclass{article}&#10;\usepackage{amsmath}&#10;\usepackage{bm,amssymb}&#10;\pagestyle{empty}&#10;\begin{document}&#10;&#10; \begin{align*}&#10; {\rm find}&amp;~\{\bm A_m\}_{m=1}^M,\bm d\\&#10; {\rm s.t.}&amp;~\hat{\bm R}_{m,m'}=\bm A_m\bm D\bm A_{m'}^\top,~(m,m')\in\bm \varOmega,\\&#10; &amp;~\bm A_m\geq \bm 0,\bm 1^\top\bm A_m=\bm 1^\top,~\bm 1^\top\bm d=1,\bm d\geq \bm 0&#10; \end{align*}&#10;&#10; &#10;\end{document}" title="IguanaTex Bitmap Display">
              <a:extLst>
                <a:ext uri="{FF2B5EF4-FFF2-40B4-BE49-F238E27FC236}">
                  <a16:creationId xmlns:a16="http://schemas.microsoft.com/office/drawing/2014/main" id="{25585D2E-6EB7-2D50-20D2-EB676E0DAB05}"/>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724078" y="1871907"/>
              <a:ext cx="5644614" cy="1350086"/>
            </a:xfrm>
            <a:prstGeom prst="rect">
              <a:avLst/>
            </a:prstGeom>
          </p:spPr>
        </p:pic>
        <p:sp>
          <p:nvSpPr>
            <p:cNvPr id="6" name="Rectangle: Rounded Corners 5">
              <a:extLst>
                <a:ext uri="{FF2B5EF4-FFF2-40B4-BE49-F238E27FC236}">
                  <a16:creationId xmlns:a16="http://schemas.microsoft.com/office/drawing/2014/main" id="{FD543040-8207-B44B-EF54-8CBBC909B348}"/>
                </a:ext>
              </a:extLst>
            </p:cNvPr>
            <p:cNvSpPr/>
            <p:nvPr/>
          </p:nvSpPr>
          <p:spPr>
            <a:xfrm>
              <a:off x="1462349" y="1407332"/>
              <a:ext cx="6162204" cy="1950482"/>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1" name="TextBox 30">
            <a:extLst>
              <a:ext uri="{FF2B5EF4-FFF2-40B4-BE49-F238E27FC236}">
                <a16:creationId xmlns:a16="http://schemas.microsoft.com/office/drawing/2014/main" id="{E6371A92-EDA5-D59A-1E34-F4AB41297E74}"/>
              </a:ext>
            </a:extLst>
          </p:cNvPr>
          <p:cNvSpPr txBox="1"/>
          <p:nvPr/>
        </p:nvSpPr>
        <p:spPr>
          <a:xfrm>
            <a:off x="1574550" y="1452426"/>
            <a:ext cx="1608133" cy="369332"/>
          </a:xfrm>
          <a:prstGeom prst="rect">
            <a:avLst/>
          </a:prstGeom>
          <a:noFill/>
        </p:spPr>
        <p:txBody>
          <a:bodyPr wrap="none" rtlCol="0">
            <a:spAutoFit/>
          </a:bodyPr>
          <a:lstStyle/>
          <a:p>
            <a:r>
              <a:rPr lang="en-US" u="sng" dirty="0">
                <a:solidFill>
                  <a:srgbClr val="C00000"/>
                </a:solidFill>
              </a:rPr>
              <a:t>Coupled NMF</a:t>
            </a:r>
          </a:p>
        </p:txBody>
      </p:sp>
      <p:pic>
        <p:nvPicPr>
          <p:cNvPr id="48" name="Picture 47" descr="\documentclass{article}&#10;\usepackage{amsmath}&#10;\usepackage{bm,amssymb}&#10;\pagestyle{empty}&#10;\begin{document}&#10;&#10; \begin{align*}&#10; {\rm min}&amp;~\sum_{(m,m')\in\Omega}{\rm KL}\left(\hat{\bm R}_{m,m'} || \bm A_m\bm D\bm A_{m'}^\top\right)\\&#10; &amp;~\bm A_m\geq \bm 0,\bm 1^\top\bm A_m=\bm 1^\top,~\bm 1^\top\bm d=1,\bm d\geq \bm 0&#10; \end{align*}&#10;&#10; &#10;\end{document}" title="IguanaTex Bitmap Display">
            <a:extLst>
              <a:ext uri="{FF2B5EF4-FFF2-40B4-BE49-F238E27FC236}">
                <a16:creationId xmlns:a16="http://schemas.microsoft.com/office/drawing/2014/main" id="{E857905C-2A02-5829-20E2-0A0AE362B82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43351" y="3835366"/>
            <a:ext cx="4466107" cy="997701"/>
          </a:xfrm>
          <a:prstGeom prst="rect">
            <a:avLst/>
          </a:prstGeom>
        </p:spPr>
      </p:pic>
      <p:sp>
        <p:nvSpPr>
          <p:cNvPr id="46" name="Rectangle: Rounded Corners 45">
            <a:extLst>
              <a:ext uri="{FF2B5EF4-FFF2-40B4-BE49-F238E27FC236}">
                <a16:creationId xmlns:a16="http://schemas.microsoft.com/office/drawing/2014/main" id="{5832FB55-3FA4-9D5C-C9B7-DE6FE168476E}"/>
              </a:ext>
            </a:extLst>
          </p:cNvPr>
          <p:cNvSpPr/>
          <p:nvPr/>
        </p:nvSpPr>
        <p:spPr>
          <a:xfrm>
            <a:off x="2369012" y="3814021"/>
            <a:ext cx="4720158" cy="1067077"/>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t>[[\bm A_m\bm D, \bm A_m, \bm A_{m''}]]</a:t>
            </a:r>
            <a:endParaRPr lang="en-US" sz="1350" dirty="0"/>
          </a:p>
        </p:txBody>
      </p:sp>
      <p:sp>
        <p:nvSpPr>
          <p:cNvPr id="54" name="TextBox 53">
            <a:extLst>
              <a:ext uri="{FF2B5EF4-FFF2-40B4-BE49-F238E27FC236}">
                <a16:creationId xmlns:a16="http://schemas.microsoft.com/office/drawing/2014/main" id="{67C8C75E-4241-6E6E-0D5A-AB933C3E0338}"/>
              </a:ext>
            </a:extLst>
          </p:cNvPr>
          <p:cNvSpPr txBox="1"/>
          <p:nvPr/>
        </p:nvSpPr>
        <p:spPr>
          <a:xfrm>
            <a:off x="340171" y="5152639"/>
            <a:ext cx="5012911"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Accurate moment estimation with fewer data</a:t>
            </a:r>
          </a:p>
        </p:txBody>
      </p:sp>
    </p:spTree>
    <p:extLst>
      <p:ext uri="{BB962C8B-B14F-4D97-AF65-F5344CB8AC3E}">
        <p14:creationId xmlns:p14="http://schemas.microsoft.com/office/powerpoint/2010/main" val="36294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6" grpId="0" animBg="1"/>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055" y="109379"/>
            <a:ext cx="8511466" cy="561173"/>
          </a:xfrm>
        </p:spPr>
        <p:txBody>
          <a:bodyPr/>
          <a:lstStyle/>
          <a:p>
            <a:r>
              <a:rPr lang="en-US" dirty="0"/>
              <a:t>Other algorithms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29</a:t>
            </a:fld>
            <a:endParaRPr lang="en-US" dirty="0">
              <a:solidFill>
                <a:srgbClr val="000000"/>
              </a:solidFill>
              <a:ea typeface="ＭＳ Ｐゴシック"/>
            </a:endParaRPr>
          </a:p>
        </p:txBody>
      </p:sp>
      <p:sp>
        <p:nvSpPr>
          <p:cNvPr id="4" name="TextBox 3">
            <a:extLst>
              <a:ext uri="{FF2B5EF4-FFF2-40B4-BE49-F238E27FC236}">
                <a16:creationId xmlns:a16="http://schemas.microsoft.com/office/drawing/2014/main" id="{A9C9460F-1515-89EF-C2D4-540399956262}"/>
              </a:ext>
            </a:extLst>
          </p:cNvPr>
          <p:cNvSpPr txBox="1"/>
          <p:nvPr/>
        </p:nvSpPr>
        <p:spPr>
          <a:xfrm>
            <a:off x="376568" y="2832664"/>
            <a:ext cx="8541121" cy="338554"/>
          </a:xfrm>
          <a:prstGeom prst="rect">
            <a:avLst/>
          </a:prstGeom>
          <a:noFill/>
        </p:spPr>
        <p:txBody>
          <a:bodyPr wrap="none" rtlCol="0">
            <a:spAutoFit/>
          </a:bodyPr>
          <a:lstStyle/>
          <a:p>
            <a:pPr algn="l">
              <a:spcBef>
                <a:spcPts val="600"/>
              </a:spcBef>
            </a:pPr>
            <a:r>
              <a:rPr lang="en-US" sz="1600" b="1" dirty="0">
                <a:solidFill>
                  <a:srgbClr val="0000FF"/>
                </a:solidFill>
                <a:ea typeface="宋体" charset="-122"/>
              </a:rPr>
              <a:t>Generalization. </a:t>
            </a:r>
            <a:r>
              <a:rPr lang="en-US" sz="1600" dirty="0">
                <a:ea typeface="宋体" charset="-122"/>
              </a:rPr>
              <a:t>Constrained optimization with </a:t>
            </a:r>
            <a:r>
              <a:rPr lang="en-US" sz="1600" b="1" i="1" dirty="0">
                <a:ea typeface="宋体" charset="-122"/>
              </a:rPr>
              <a:t>w</a:t>
            </a:r>
            <a:r>
              <a:rPr lang="en-US" sz="1600" dirty="0">
                <a:ea typeface="宋体" charset="-122"/>
              </a:rPr>
              <a:t> = [</a:t>
            </a:r>
            <a:r>
              <a:rPr lang="en-US" sz="1600" i="1" dirty="0">
                <a:ea typeface="宋体" charset="-122"/>
              </a:rPr>
              <a:t>w</a:t>
            </a:r>
            <a:r>
              <a:rPr lang="en-US" sz="1600" i="1" baseline="-25000" dirty="0">
                <a:ea typeface="宋体" charset="-122"/>
              </a:rPr>
              <a:t>1</a:t>
            </a:r>
            <a:r>
              <a:rPr lang="en-US" sz="1600" baseline="-25000" dirty="0">
                <a:ea typeface="宋体" charset="-122"/>
              </a:rPr>
              <a:t> </a:t>
            </a:r>
            <a:r>
              <a:rPr lang="en-US" sz="1600" dirty="0">
                <a:ea typeface="宋体" charset="-122"/>
              </a:rPr>
              <a:t>… </a:t>
            </a:r>
            <a:r>
              <a:rPr lang="en-US" sz="1600" i="1" dirty="0" err="1">
                <a:ea typeface="宋体" charset="-122"/>
              </a:rPr>
              <a:t>w</a:t>
            </a:r>
            <a:r>
              <a:rPr lang="en-US" sz="1600" i="1" baseline="-25000" dirty="0" err="1">
                <a:ea typeface="宋体" charset="-122"/>
              </a:rPr>
              <a:t>M</a:t>
            </a:r>
            <a:r>
              <a:rPr lang="en-US" sz="1600" dirty="0">
                <a:ea typeface="宋体" charset="-122"/>
              </a:rPr>
              <a:t>] capturing annotator reliability </a:t>
            </a:r>
          </a:p>
        </p:txBody>
      </p:sp>
      <p:grpSp>
        <p:nvGrpSpPr>
          <p:cNvPr id="6" name="Group 5">
            <a:extLst>
              <a:ext uri="{FF2B5EF4-FFF2-40B4-BE49-F238E27FC236}">
                <a16:creationId xmlns:a16="http://schemas.microsoft.com/office/drawing/2014/main" id="{273AF8A6-ABC5-F642-7EA1-E82A438EDBC4}"/>
              </a:ext>
            </a:extLst>
          </p:cNvPr>
          <p:cNvGrpSpPr/>
          <p:nvPr/>
        </p:nvGrpSpPr>
        <p:grpSpPr>
          <a:xfrm>
            <a:off x="1157339" y="3222500"/>
            <a:ext cx="3384449" cy="941076"/>
            <a:chOff x="2879190" y="1908020"/>
            <a:chExt cx="3384449" cy="941076"/>
          </a:xfrm>
        </p:grpSpPr>
        <p:sp>
          <p:nvSpPr>
            <p:cNvPr id="8" name="Rounded Rectangle 32 1 1 2 1">
              <a:extLst>
                <a:ext uri="{FF2B5EF4-FFF2-40B4-BE49-F238E27FC236}">
                  <a16:creationId xmlns:a16="http://schemas.microsoft.com/office/drawing/2014/main" id="{5372EEF6-665B-681A-CEBD-658171098110}"/>
                </a:ext>
              </a:extLst>
            </p:cNvPr>
            <p:cNvSpPr/>
            <p:nvPr/>
          </p:nvSpPr>
          <p:spPr bwMode="auto">
            <a:xfrm>
              <a:off x="2879190" y="1908020"/>
              <a:ext cx="3384449" cy="941076"/>
            </a:xfrm>
            <a:prstGeom prst="roundRect">
              <a:avLst/>
            </a:prstGeom>
            <a:solidFill>
              <a:srgbClr val="FFE89F"/>
            </a:solidFill>
            <a:ln w="1905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vert="horz" wrap="square" lIns="65254" tIns="32627" rIns="65254" bIns="32627" numCol="1" rtlCol="0" anchor="t" anchorCtr="0" compatLnSpc="1">
              <a:prstTxWarp prst="textNoShape">
                <a:avLst/>
              </a:prstTxWarp>
            </a:bodyPr>
            <a:lstStyle/>
            <a:p>
              <a:pPr algn="ctr" defTabSz="652539"/>
              <a:endParaRPr lang="en-US" sz="1300" dirty="0">
                <a:solidFill>
                  <a:srgbClr val="000000"/>
                </a:solidFill>
                <a:latin typeface="Arial Unicode MS" panose="020B0604020202020204" pitchFamily="34" charset="-128"/>
                <a:ea typeface="ＭＳ Ｐゴシック" charset="0"/>
              </a:endParaRPr>
            </a:p>
          </p:txBody>
        </p:sp>
        <p:pic>
          <p:nvPicPr>
            <p:cNvPr id="9" name="Picture 8" descr="\documentclass{article}&#10;\usepackage{amsmath,bm,amsfonts}&#10;\DeclareMathOperator{\prob}{Pr}&#10;\newcommand{\Expect}{{\rm I\kern-.3em E}}&#10;\pagestyle{empty}&#10;\begin{document}&#10;&#10;&#10;\begin{align*}&#10; &amp;\min_{\bm{y},\mathbf{w}}  g(\bm{y},\mathbf{w})  = \sum_{m=1}^{M}w_m\sum_{n=1}^{N}d(y_n,\check{y}_n^{(m)}) \\&#10;&amp;\text{subject to} \quad r(\mathbf{w}) = 1&#10;\end{align*}&#10;&#10;\end{document}" title="IguanaTex Bitmap Display">
              <a:extLst>
                <a:ext uri="{FF2B5EF4-FFF2-40B4-BE49-F238E27FC236}">
                  <a16:creationId xmlns:a16="http://schemas.microsoft.com/office/drawing/2014/main" id="{135C273E-FEA7-C420-828F-E591D9118C6E}"/>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020901" y="1920348"/>
              <a:ext cx="3092575" cy="851430"/>
            </a:xfrm>
            <a:prstGeom prst="rect">
              <a:avLst/>
            </a:prstGeom>
          </p:spPr>
        </p:pic>
      </p:grpSp>
      <p:pic>
        <p:nvPicPr>
          <p:cNvPr id="15" name="Picture 14" descr="\documentclass{article}&#10;\usepackage{amsmath,bm,amsfonts,dsfont}&#10;\DeclareMathOperator{\prob}{Pr}&#10;\newcommand{\Expect}{{\rm I\kern-.3em E}}&#10;\pagestyle{empty}&#10;\begin{document}&#10;&#10;&#10;\begin{equation*}&#10;d(y_n,\check{y}_n^{(m)}) = \mathbb{I}(y_n = \check{y}_n^{(m)})&#10;\end{equation*}&#10;&#10;\end{document}" title="IguanaTex Bitmap Display">
            <a:extLst>
              <a:ext uri="{FF2B5EF4-FFF2-40B4-BE49-F238E27FC236}">
                <a16:creationId xmlns:a16="http://schemas.microsoft.com/office/drawing/2014/main" id="{0A2AB17B-3030-B993-C600-3A53AA96F36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360076" y="3264421"/>
            <a:ext cx="2601159" cy="273807"/>
          </a:xfrm>
          <a:prstGeom prst="rect">
            <a:avLst/>
          </a:prstGeom>
        </p:spPr>
      </p:pic>
      <p:sp>
        <p:nvSpPr>
          <p:cNvPr id="11" name="TextBox 10">
            <a:extLst>
              <a:ext uri="{FF2B5EF4-FFF2-40B4-BE49-F238E27FC236}">
                <a16:creationId xmlns:a16="http://schemas.microsoft.com/office/drawing/2014/main" id="{C4B3BDF1-B37E-856E-E9E2-79F62260F74C}"/>
              </a:ext>
            </a:extLst>
          </p:cNvPr>
          <p:cNvSpPr txBox="1"/>
          <p:nvPr/>
        </p:nvSpPr>
        <p:spPr>
          <a:xfrm>
            <a:off x="4755583" y="3224938"/>
            <a:ext cx="4162106" cy="661720"/>
          </a:xfrm>
          <a:prstGeom prst="rect">
            <a:avLst/>
          </a:prstGeom>
          <a:noFill/>
        </p:spPr>
        <p:txBody>
          <a:bodyPr wrap="square" rtlCol="0">
            <a:spAutoFit/>
          </a:bodyPr>
          <a:lstStyle/>
          <a:p>
            <a:pPr marL="285750" indent="-285750" algn="l">
              <a:spcBef>
                <a:spcPts val="600"/>
              </a:spcBef>
              <a:buFont typeface="Wingdings" panose="05000000000000000000" pitchFamily="2" charset="2"/>
              <a:buChar char="Ø"/>
            </a:pPr>
            <a:r>
              <a:rPr lang="en-US" sz="1600" i="1" dirty="0">
                <a:ea typeface="宋体" charset="-122"/>
              </a:rPr>
              <a:t>d:</a:t>
            </a:r>
            <a:r>
              <a:rPr lang="en-US" sz="1600" dirty="0">
                <a:ea typeface="宋体" charset="-122"/>
              </a:rPr>
              <a:t> loss; e.g.,</a:t>
            </a:r>
          </a:p>
          <a:p>
            <a:pPr algn="l">
              <a:spcBef>
                <a:spcPts val="600"/>
              </a:spcBef>
            </a:pPr>
            <a:r>
              <a:rPr lang="en-US" sz="1600" dirty="0">
                <a:ea typeface="宋体" charset="-122"/>
              </a:rPr>
              <a:t>     </a:t>
            </a:r>
            <a:r>
              <a:rPr lang="en-US" sz="1600" i="1" dirty="0">
                <a:ea typeface="宋体" charset="-122"/>
              </a:rPr>
              <a:t>r</a:t>
            </a:r>
            <a:r>
              <a:rPr lang="en-US" sz="1600" dirty="0">
                <a:ea typeface="宋体" charset="-122"/>
              </a:rPr>
              <a:t>(</a:t>
            </a:r>
            <a:r>
              <a:rPr lang="en-US" sz="1600" b="1" i="1" dirty="0">
                <a:ea typeface="宋体" charset="-122"/>
              </a:rPr>
              <a:t>w</a:t>
            </a:r>
            <a:r>
              <a:rPr lang="en-US" sz="1600" dirty="0">
                <a:ea typeface="宋体" charset="-122"/>
              </a:rPr>
              <a:t>): regularization; e.g., for sparsity</a:t>
            </a:r>
          </a:p>
        </p:txBody>
      </p:sp>
      <p:sp>
        <p:nvSpPr>
          <p:cNvPr id="20" name="TextBox 19">
            <a:extLst>
              <a:ext uri="{FF2B5EF4-FFF2-40B4-BE49-F238E27FC236}">
                <a16:creationId xmlns:a16="http://schemas.microsoft.com/office/drawing/2014/main" id="{2E4A38F3-153F-0F1C-9076-C2054BDDB36F}"/>
              </a:ext>
            </a:extLst>
          </p:cNvPr>
          <p:cNvSpPr txBox="1"/>
          <p:nvPr/>
        </p:nvSpPr>
        <p:spPr>
          <a:xfrm>
            <a:off x="4754878" y="3899665"/>
            <a:ext cx="262604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alternating minimization</a:t>
            </a:r>
          </a:p>
        </p:txBody>
      </p:sp>
      <p:sp>
        <p:nvSpPr>
          <p:cNvPr id="10" name="TextBox 9">
            <a:extLst>
              <a:ext uri="{FF2B5EF4-FFF2-40B4-BE49-F238E27FC236}">
                <a16:creationId xmlns:a16="http://schemas.microsoft.com/office/drawing/2014/main" id="{985619D0-C329-EF1F-E13D-59B76AA7F33F}"/>
              </a:ext>
            </a:extLst>
          </p:cNvPr>
          <p:cNvSpPr txBox="1"/>
          <p:nvPr/>
        </p:nvSpPr>
        <p:spPr>
          <a:xfrm>
            <a:off x="228905" y="854873"/>
            <a:ext cx="708431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For </a:t>
            </a:r>
            <a:r>
              <a:rPr lang="en-US" sz="1600" i="1" dirty="0">
                <a:solidFill>
                  <a:srgbClr val="000000"/>
                </a:solidFill>
                <a:latin typeface="Arial" panose="020B0604020202020204"/>
                <a:ea typeface="宋体" charset="-122"/>
              </a:rPr>
              <a:t>K=2</a:t>
            </a:r>
            <a:r>
              <a:rPr lang="en-US" sz="1600" dirty="0">
                <a:solidFill>
                  <a:srgbClr val="000000"/>
                </a:solidFill>
                <a:latin typeface="Arial" panose="020B0604020202020204"/>
                <a:ea typeface="宋体" charset="-122"/>
              </a:rPr>
              <a:t>, second-order moments (inter-annotator covariance) are enough! </a:t>
            </a:r>
          </a:p>
        </p:txBody>
      </p:sp>
      <p:sp>
        <p:nvSpPr>
          <p:cNvPr id="12" name="TextBox 11">
            <a:extLst>
              <a:ext uri="{FF2B5EF4-FFF2-40B4-BE49-F238E27FC236}">
                <a16:creationId xmlns:a16="http://schemas.microsoft.com/office/drawing/2014/main" id="{F1B82CB3-51CC-FD26-92B5-BD67833821BB}"/>
              </a:ext>
            </a:extLst>
          </p:cNvPr>
          <p:cNvSpPr txBox="1"/>
          <p:nvPr/>
        </p:nvSpPr>
        <p:spPr>
          <a:xfrm>
            <a:off x="228905" y="2033375"/>
            <a:ext cx="8783494" cy="584775"/>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Second-order moments sufficient for one-coin model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                                               [Karger et al’11, Ghosh et al’11, Dalvi et al’13, Ma et al’18] </a:t>
            </a:r>
          </a:p>
        </p:txBody>
      </p:sp>
      <p:sp>
        <p:nvSpPr>
          <p:cNvPr id="13" name="TextBox 12">
            <a:extLst>
              <a:ext uri="{FF2B5EF4-FFF2-40B4-BE49-F238E27FC236}">
                <a16:creationId xmlns:a16="http://schemas.microsoft.com/office/drawing/2014/main" id="{9EBB9AA2-89C3-2203-1957-59181ABD0537}"/>
              </a:ext>
            </a:extLst>
          </p:cNvPr>
          <p:cNvSpPr txBox="1"/>
          <p:nvPr/>
        </p:nvSpPr>
        <p:spPr>
          <a:xfrm>
            <a:off x="704024" y="1290085"/>
            <a:ext cx="856305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Sensitivity and specificity estimated via eigendecomposition [</a:t>
            </a:r>
            <a:r>
              <a:rPr lang="en-US" sz="1600" dirty="0" err="1">
                <a:ea typeface="宋体" charset="-122"/>
              </a:rPr>
              <a:t>Parisi</a:t>
            </a:r>
            <a:r>
              <a:rPr lang="en-US" sz="1600" dirty="0">
                <a:ea typeface="宋体" charset="-122"/>
              </a:rPr>
              <a:t> et al’14, Jaffe et al’14]</a:t>
            </a:r>
          </a:p>
        </p:txBody>
      </p:sp>
      <p:sp>
        <p:nvSpPr>
          <p:cNvPr id="3" name="TextBox 2">
            <a:extLst>
              <a:ext uri="{FF2B5EF4-FFF2-40B4-BE49-F238E27FC236}">
                <a16:creationId xmlns:a16="http://schemas.microsoft.com/office/drawing/2014/main" id="{812A845D-8614-46C1-F9AE-BD341B2525EF}"/>
              </a:ext>
            </a:extLst>
          </p:cNvPr>
          <p:cNvSpPr txBox="1"/>
          <p:nvPr/>
        </p:nvSpPr>
        <p:spPr>
          <a:xfrm>
            <a:off x="228905" y="4509197"/>
            <a:ext cx="8783494"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Minimax conditional entropy [Zhou et al’12]</a:t>
            </a:r>
          </a:p>
        </p:txBody>
      </p:sp>
      <p:sp>
        <p:nvSpPr>
          <p:cNvPr id="7" name="TextBox 6">
            <a:extLst>
              <a:ext uri="{FF2B5EF4-FFF2-40B4-BE49-F238E27FC236}">
                <a16:creationId xmlns:a16="http://schemas.microsoft.com/office/drawing/2014/main" id="{3B2E5A3D-8370-E700-EA83-287D6CBB8F99}"/>
              </a:ext>
            </a:extLst>
          </p:cNvPr>
          <p:cNvSpPr txBox="1"/>
          <p:nvPr/>
        </p:nvSpPr>
        <p:spPr>
          <a:xfrm>
            <a:off x="228905" y="5193373"/>
            <a:ext cx="8783494"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Maximum margin MV [Tian-Zhu’15]  - resembles SVM </a:t>
            </a:r>
          </a:p>
        </p:txBody>
      </p:sp>
    </p:spTree>
    <p:extLst>
      <p:ext uri="{BB962C8B-B14F-4D97-AF65-F5344CB8AC3E}">
        <p14:creationId xmlns:p14="http://schemas.microsoft.com/office/powerpoint/2010/main" val="43342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20" grpId="0"/>
      <p:bldP spid="3"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Outline</a:t>
            </a:r>
          </a:p>
        </p:txBody>
      </p:sp>
      <p:sp>
        <p:nvSpPr>
          <p:cNvPr id="3" name="Content Placeholder 2"/>
          <p:cNvSpPr>
            <a:spLocks noGrp="1"/>
          </p:cNvSpPr>
          <p:nvPr>
            <p:ph idx="1"/>
          </p:nvPr>
        </p:nvSpPr>
        <p:spPr>
          <a:xfrm>
            <a:off x="423320" y="1135521"/>
            <a:ext cx="8061724" cy="490539"/>
          </a:xfrm>
        </p:spPr>
        <p:txBody>
          <a:bodyPr/>
          <a:lstStyle/>
          <a:p>
            <a:pPr>
              <a:buClr>
                <a:srgbClr val="0000FF"/>
              </a:buClr>
              <a:buFont typeface="Wingdings" panose="05000000000000000000" pitchFamily="2" charset="2"/>
              <a:buChar char="q"/>
            </a:pPr>
            <a:r>
              <a:rPr lang="en-US" sz="2250" dirty="0">
                <a:solidFill>
                  <a:schemeClr val="bg1">
                    <a:lumMod val="65000"/>
                  </a:schemeClr>
                </a:solidFill>
              </a:rPr>
              <a:t> </a:t>
            </a:r>
            <a:r>
              <a:rPr lang="en-US" sz="2250" dirty="0">
                <a:solidFill>
                  <a:srgbClr val="0000FF"/>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3</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F1AAC9C6-ED8D-4D84-A3D0-705B5C91BF80}"/>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a:t>
            </a:r>
            <a:r>
              <a:rPr lang="en-US" kern="0" dirty="0"/>
              <a:t>Part I: Combining crowdsourced labels</a:t>
            </a:r>
          </a:p>
          <a:p>
            <a:pPr marL="0" indent="0">
              <a:buNone/>
            </a:pPr>
            <a:endParaRPr lang="en-US" kern="0" dirty="0"/>
          </a:p>
          <a:p>
            <a:endParaRPr lang="en-US" kern="0" dirty="0"/>
          </a:p>
        </p:txBody>
      </p:sp>
      <p:sp>
        <p:nvSpPr>
          <p:cNvPr id="8" name="Content Placeholder 2">
            <a:extLst>
              <a:ext uri="{FF2B5EF4-FFF2-40B4-BE49-F238E27FC236}">
                <a16:creationId xmlns:a16="http://schemas.microsoft.com/office/drawing/2014/main" id="{661DD8C3-A3E8-4B89-ABB2-DC14FBE717AD}"/>
              </a:ext>
            </a:extLst>
          </p:cNvPr>
          <p:cNvSpPr txBox="1">
            <a:spLocks/>
          </p:cNvSpPr>
          <p:nvPr/>
        </p:nvSpPr>
        <p:spPr bwMode="auto">
          <a:xfrm>
            <a:off x="445194" y="2502917"/>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EFFDCB71-30C5-437C-AAB8-143C5196AD4D}"/>
              </a:ext>
            </a:extLst>
          </p:cNvPr>
          <p:cNvSpPr txBox="1">
            <a:spLocks/>
          </p:cNvSpPr>
          <p:nvPr/>
        </p:nvSpPr>
        <p:spPr bwMode="auto">
          <a:xfrm>
            <a:off x="423320" y="3133673"/>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III: Other aspects of crowdsourcing</a:t>
            </a:r>
          </a:p>
        </p:txBody>
      </p:sp>
      <p:sp>
        <p:nvSpPr>
          <p:cNvPr id="10" name="Content Placeholder 2">
            <a:extLst>
              <a:ext uri="{FF2B5EF4-FFF2-40B4-BE49-F238E27FC236}">
                <a16:creationId xmlns:a16="http://schemas.microsoft.com/office/drawing/2014/main" id="{113AF318-E0B6-46D6-8AAB-D55B9136D81F}"/>
              </a:ext>
            </a:extLst>
          </p:cNvPr>
          <p:cNvSpPr txBox="1">
            <a:spLocks/>
          </p:cNvSpPr>
          <p:nvPr/>
        </p:nvSpPr>
        <p:spPr bwMode="auto">
          <a:xfrm>
            <a:off x="428133" y="380708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Tree>
    <p:extLst>
      <p:ext uri="{BB962C8B-B14F-4D97-AF65-F5344CB8AC3E}">
        <p14:creationId xmlns:p14="http://schemas.microsoft.com/office/powerpoint/2010/main" val="1454615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4"/>
            <a:ext cx="8686800" cy="561173"/>
          </a:xfrm>
        </p:spPr>
        <p:txBody>
          <a:bodyPr>
            <a:normAutofit/>
          </a:bodyPr>
          <a:lstStyle/>
          <a:p>
            <a:r>
              <a:rPr lang="en-US" sz="3200" kern="0" dirty="0"/>
              <a:t>Crowdsourcing</a:t>
            </a:r>
            <a:r>
              <a:rPr lang="en-US" sz="3200" dirty="0"/>
              <a:t> with dependent data</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30</a:t>
            </a:fld>
            <a:endParaRPr lang="en-US">
              <a:solidFill>
                <a:srgbClr val="000000"/>
              </a:solidFill>
              <a:ea typeface="ＭＳ Ｐゴシック"/>
            </a:endParaRPr>
          </a:p>
        </p:txBody>
      </p:sp>
      <p:sp>
        <p:nvSpPr>
          <p:cNvPr id="12" name="TextBox 11">
            <a:extLst>
              <a:ext uri="{FF2B5EF4-FFF2-40B4-BE49-F238E27FC236}">
                <a16:creationId xmlns:a16="http://schemas.microsoft.com/office/drawing/2014/main" id="{5A6C6716-4CB3-4D5B-959B-5CF29A09BBBC}"/>
              </a:ext>
            </a:extLst>
          </p:cNvPr>
          <p:cNvSpPr txBox="1"/>
          <p:nvPr/>
        </p:nvSpPr>
        <p:spPr>
          <a:xfrm>
            <a:off x="320543" y="754927"/>
            <a:ext cx="793230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For several datasets </a:t>
            </a:r>
            <a:r>
              <a:rPr lang="en-US" sz="1600" dirty="0">
                <a:latin typeface="Arial" panose="020B0604020202020204"/>
                <a:ea typeface="宋体" charset="-122"/>
              </a:rPr>
              <a:t>dependencies (e.g., correlations)</a:t>
            </a:r>
            <a:r>
              <a:rPr lang="en-US" sz="1600" dirty="0">
                <a:solidFill>
                  <a:srgbClr val="0070C0"/>
                </a:solidFill>
                <a:latin typeface="Arial" panose="020B0604020202020204"/>
                <a:ea typeface="宋体" charset="-122"/>
              </a:rPr>
              <a:t> </a:t>
            </a:r>
            <a:r>
              <a:rPr lang="en-US" sz="1600" dirty="0">
                <a:solidFill>
                  <a:srgbClr val="000000"/>
                </a:solidFill>
                <a:latin typeface="Arial" panose="020B0604020202020204"/>
                <a:ea typeface="宋体" charset="-122"/>
              </a:rPr>
              <a:t>can be known or estimated</a:t>
            </a:r>
          </a:p>
        </p:txBody>
      </p:sp>
      <p:sp>
        <p:nvSpPr>
          <p:cNvPr id="14" name="TextBox 13">
            <a:extLst>
              <a:ext uri="{FF2B5EF4-FFF2-40B4-BE49-F238E27FC236}">
                <a16:creationId xmlns:a16="http://schemas.microsoft.com/office/drawing/2014/main" id="{81705708-E8B6-45B1-B51C-B3CACF4AF92C}"/>
              </a:ext>
            </a:extLst>
          </p:cNvPr>
          <p:cNvSpPr txBox="1"/>
          <p:nvPr/>
        </p:nvSpPr>
        <p:spPr>
          <a:xfrm>
            <a:off x="728720" y="1172081"/>
            <a:ext cx="5591595"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 Sequentially dependent </a:t>
            </a:r>
            <a:r>
              <a:rPr lang="en-US" sz="1600" dirty="0">
                <a:solidFill>
                  <a:srgbClr val="000000"/>
                </a:solidFill>
                <a:latin typeface="Arial" panose="020B0604020202020204"/>
                <a:ea typeface="宋体" charset="-122"/>
              </a:rPr>
              <a:t>data emerging due to dynamics</a:t>
            </a:r>
          </a:p>
        </p:txBody>
      </p:sp>
      <p:sp>
        <p:nvSpPr>
          <p:cNvPr id="21" name="TextBox 20">
            <a:extLst>
              <a:ext uri="{FF2B5EF4-FFF2-40B4-BE49-F238E27FC236}">
                <a16:creationId xmlns:a16="http://schemas.microsoft.com/office/drawing/2014/main" id="{123D9917-D7F5-4962-B752-2E0B31BBC6B2}"/>
              </a:ext>
            </a:extLst>
          </p:cNvPr>
          <p:cNvSpPr txBox="1"/>
          <p:nvPr/>
        </p:nvSpPr>
        <p:spPr>
          <a:xfrm>
            <a:off x="543989" y="1860435"/>
            <a:ext cx="184731" cy="365045"/>
          </a:xfrm>
          <a:prstGeom prst="rect">
            <a:avLst/>
          </a:prstGeom>
          <a:noFill/>
        </p:spPr>
        <p:txBody>
          <a:bodyPr wrap="none" rtlCol="0">
            <a:spAutoFit/>
          </a:bodyPr>
          <a:lstStyle/>
          <a:p>
            <a:pPr>
              <a:spcBef>
                <a:spcPts val="450"/>
              </a:spcBef>
            </a:pPr>
            <a:endParaRPr lang="en-US" sz="1600" dirty="0">
              <a:solidFill>
                <a:srgbClr val="000000"/>
              </a:solidFill>
              <a:latin typeface="Arial" panose="020B0604020202020204"/>
              <a:ea typeface="宋体" charset="-122"/>
            </a:endParaRPr>
          </a:p>
        </p:txBody>
      </p:sp>
      <p:sp>
        <p:nvSpPr>
          <p:cNvPr id="11" name="TextBox 10">
            <a:extLst>
              <a:ext uri="{FF2B5EF4-FFF2-40B4-BE49-F238E27FC236}">
                <a16:creationId xmlns:a16="http://schemas.microsoft.com/office/drawing/2014/main" id="{48D20711-0442-4D82-AAD0-D66B8D33F83C}"/>
              </a:ext>
            </a:extLst>
          </p:cNvPr>
          <p:cNvSpPr txBox="1"/>
          <p:nvPr/>
        </p:nvSpPr>
        <p:spPr>
          <a:xfrm>
            <a:off x="320543" y="3236393"/>
            <a:ext cx="5258171"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 </a:t>
            </a:r>
            <a:r>
              <a:rPr lang="en-US" sz="1600" dirty="0">
                <a:solidFill>
                  <a:srgbClr val="000000"/>
                </a:solidFill>
                <a:latin typeface="Arial" panose="020B0604020202020204"/>
                <a:ea typeface="宋体" charset="-122"/>
              </a:rPr>
              <a:t>How can we incorporate such domain knowledge? </a:t>
            </a:r>
            <a:endParaRPr lang="en-US" sz="1600" b="1" dirty="0">
              <a:solidFill>
                <a:srgbClr val="000000"/>
              </a:solidFill>
              <a:latin typeface="Arial" panose="020B0604020202020204"/>
              <a:ea typeface="宋体" charset="-122"/>
            </a:endParaRPr>
          </a:p>
        </p:txBody>
      </p:sp>
      <p:grpSp>
        <p:nvGrpSpPr>
          <p:cNvPr id="39" name="Group 38"/>
          <p:cNvGrpSpPr/>
          <p:nvPr>
            <p:custDataLst>
              <p:tags r:id="rId1"/>
            </p:custDataLst>
          </p:nvPr>
        </p:nvGrpSpPr>
        <p:grpSpPr>
          <a:xfrm>
            <a:off x="347113" y="3782997"/>
            <a:ext cx="5001545" cy="338554"/>
            <a:chOff x="370508" y="5302045"/>
            <a:chExt cx="5001545" cy="338554"/>
          </a:xfrm>
        </p:grpSpPr>
        <p:sp>
          <p:nvSpPr>
            <p:cNvPr id="13" name="TextBox 12">
              <a:extLst>
                <a:ext uri="{FF2B5EF4-FFF2-40B4-BE49-F238E27FC236}">
                  <a16:creationId xmlns:a16="http://schemas.microsoft.com/office/drawing/2014/main" id="{F4B93EC4-2317-4C61-BB11-D1D4490532E2}"/>
                </a:ext>
              </a:extLst>
            </p:cNvPr>
            <p:cNvSpPr txBox="1"/>
            <p:nvPr/>
          </p:nvSpPr>
          <p:spPr>
            <a:xfrm>
              <a:off x="370508" y="5302045"/>
              <a:ext cx="2690160"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A. </a:t>
              </a:r>
              <a:r>
                <a:rPr lang="en-US" sz="1600" dirty="0">
                  <a:solidFill>
                    <a:srgbClr val="000000"/>
                  </a:solidFill>
                  <a:latin typeface="Arial" panose="020B0604020202020204"/>
                  <a:ea typeface="宋体" charset="-122"/>
                </a:rPr>
                <a:t>Encode dependencies in</a:t>
              </a:r>
              <a:endParaRPr lang="en-US" sz="1600" b="1" dirty="0">
                <a:solidFill>
                  <a:srgbClr val="000000"/>
                </a:solidFill>
                <a:latin typeface="Arial" panose="020B0604020202020204"/>
                <a:ea typeface="宋体" charset="-122"/>
              </a:endParaRPr>
            </a:p>
          </p:txBody>
        </p:sp>
        <p:pic>
          <p:nvPicPr>
            <p:cNvPr id="38" name="Picture 37" descr="\documentclass{article}&#10;\usepackage{amsmath,bm,amsfonts}&#10;\DeclareMathOperator{\prob}{Pr}&#10;\newcommand{\Expect}{{\rm I\kern-.3em E}}&#10;\pagestyle{empty}&#10;\begin{document}&#10;&#10;\begin{equation*}&#10;\prob(\ldots y_{n-1},y_n,y_{n+1}\ldots )&#10;\end{equation*}&#10;&#10;&#10;\end{document}" title="IguanaTex Bitmap Display"/>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2981086" y="5383882"/>
              <a:ext cx="2390967" cy="230937"/>
            </a:xfrm>
            <a:prstGeom prst="rect">
              <a:avLst/>
            </a:prstGeom>
          </p:spPr>
        </p:pic>
      </p:grpSp>
      <p:sp>
        <p:nvSpPr>
          <p:cNvPr id="6" name="TextBox 5">
            <a:extLst>
              <a:ext uri="{FF2B5EF4-FFF2-40B4-BE49-F238E27FC236}">
                <a16:creationId xmlns:a16="http://schemas.microsoft.com/office/drawing/2014/main" id="{AFCCDBAB-3C53-4B9E-BFC4-A6696F004868}"/>
              </a:ext>
            </a:extLst>
          </p:cNvPr>
          <p:cNvSpPr txBox="1"/>
          <p:nvPr/>
        </p:nvSpPr>
        <p:spPr>
          <a:xfrm>
            <a:off x="5763724" y="4401692"/>
            <a:ext cx="3789054" cy="523220"/>
          </a:xfrm>
          <a:prstGeom prst="rect">
            <a:avLst/>
          </a:prstGeom>
          <a:noFill/>
        </p:spPr>
        <p:txBody>
          <a:bodyPr wrap="square" rtlCol="0">
            <a:spAutoFit/>
          </a:bodyPr>
          <a:lstStyle/>
          <a:p>
            <a:pPr algn="l">
              <a:spcBef>
                <a:spcPts val="600"/>
              </a:spcBef>
            </a:pPr>
            <a:r>
              <a:rPr lang="en-US" sz="1400" dirty="0">
                <a:solidFill>
                  <a:srgbClr val="0000FF"/>
                </a:solidFill>
                <a:ea typeface="宋体" charset="-122"/>
              </a:rPr>
              <a:t>Hidden Markov Models (HMMs)  </a:t>
            </a:r>
            <a:br>
              <a:rPr lang="en-US" sz="1400" dirty="0">
                <a:solidFill>
                  <a:srgbClr val="0000FF"/>
                </a:solidFill>
                <a:ea typeface="宋体" charset="-122"/>
              </a:rPr>
            </a:br>
            <a:endParaRPr lang="en-US" sz="1400" dirty="0">
              <a:solidFill>
                <a:srgbClr val="0000FF"/>
              </a:solidFill>
              <a:ea typeface="宋体" charset="-122"/>
            </a:endParaRPr>
          </a:p>
        </p:txBody>
      </p:sp>
      <p:sp>
        <p:nvSpPr>
          <p:cNvPr id="15" name="TextBox 14">
            <a:extLst>
              <a:ext uri="{FF2B5EF4-FFF2-40B4-BE49-F238E27FC236}">
                <a16:creationId xmlns:a16="http://schemas.microsoft.com/office/drawing/2014/main" id="{833FB068-8C61-4C97-929F-7FD2CB622966}"/>
              </a:ext>
            </a:extLst>
          </p:cNvPr>
          <p:cNvSpPr txBox="1"/>
          <p:nvPr/>
        </p:nvSpPr>
        <p:spPr>
          <a:xfrm>
            <a:off x="728720" y="1506779"/>
            <a:ext cx="6291465"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Spatially dependent data due to spatially evolving processes </a:t>
            </a:r>
          </a:p>
        </p:txBody>
      </p:sp>
      <p:pic>
        <p:nvPicPr>
          <p:cNvPr id="18" name="Picture 17">
            <a:extLst>
              <a:ext uri="{FF2B5EF4-FFF2-40B4-BE49-F238E27FC236}">
                <a16:creationId xmlns:a16="http://schemas.microsoft.com/office/drawing/2014/main" id="{1B758AB8-A7BA-483A-9972-084F00FE0D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86650" y="2658776"/>
            <a:ext cx="1155930" cy="1155930"/>
          </a:xfrm>
          <a:prstGeom prst="rect">
            <a:avLst/>
          </a:prstGeom>
        </p:spPr>
      </p:pic>
      <p:grpSp>
        <p:nvGrpSpPr>
          <p:cNvPr id="10" name="Group 9">
            <a:extLst>
              <a:ext uri="{FF2B5EF4-FFF2-40B4-BE49-F238E27FC236}">
                <a16:creationId xmlns:a16="http://schemas.microsoft.com/office/drawing/2014/main" id="{4AF62849-AD4F-99A9-819F-6B0DA66184D9}"/>
              </a:ext>
            </a:extLst>
          </p:cNvPr>
          <p:cNvGrpSpPr/>
          <p:nvPr/>
        </p:nvGrpSpPr>
        <p:grpSpPr>
          <a:xfrm>
            <a:off x="320543" y="2146928"/>
            <a:ext cx="5698014" cy="338554"/>
            <a:chOff x="320543" y="2146928"/>
            <a:chExt cx="5698014" cy="338554"/>
          </a:xfrm>
        </p:grpSpPr>
        <p:pic>
          <p:nvPicPr>
            <p:cNvPr id="8" name="Picture 7">
              <a:extLst>
                <a:ext uri="{FF2B5EF4-FFF2-40B4-BE49-F238E27FC236}">
                  <a16:creationId xmlns:a16="http://schemas.microsoft.com/office/drawing/2014/main" id="{18427439-8031-4DD2-88D7-02E884B0EC7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258295" y="2278053"/>
              <a:ext cx="636116" cy="207429"/>
            </a:xfrm>
            <a:prstGeom prst="rect">
              <a:avLst/>
            </a:prstGeom>
          </p:spPr>
        </p:pic>
        <p:sp>
          <p:nvSpPr>
            <p:cNvPr id="29" name="TextBox 28">
              <a:extLst>
                <a:ext uri="{FF2B5EF4-FFF2-40B4-BE49-F238E27FC236}">
                  <a16:creationId xmlns:a16="http://schemas.microsoft.com/office/drawing/2014/main" id="{833FB068-8C61-4C97-929F-7FD2CB622966}"/>
                </a:ext>
              </a:extLst>
            </p:cNvPr>
            <p:cNvSpPr txBox="1"/>
            <p:nvPr/>
          </p:nvSpPr>
          <p:spPr>
            <a:xfrm>
              <a:off x="320543" y="2146928"/>
              <a:ext cx="5698014"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Data dependencies can be described by a graph   </a:t>
              </a:r>
            </a:p>
          </p:txBody>
        </p:sp>
      </p:grpSp>
      <p:sp>
        <p:nvSpPr>
          <p:cNvPr id="30" name="TextBox 29">
            <a:extLst>
              <a:ext uri="{FF2B5EF4-FFF2-40B4-BE49-F238E27FC236}">
                <a16:creationId xmlns:a16="http://schemas.microsoft.com/office/drawing/2014/main" id="{776F3828-3ABD-CC45-EDDC-0A8C706BF2C2}"/>
              </a:ext>
            </a:extLst>
          </p:cNvPr>
          <p:cNvSpPr txBox="1"/>
          <p:nvPr/>
        </p:nvSpPr>
        <p:spPr>
          <a:xfrm>
            <a:off x="728720" y="2564082"/>
            <a:ext cx="4834978" cy="584775"/>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Graphs are induced by networks (e.g., brain) or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real networks (e.g., power grid)</a:t>
            </a:r>
          </a:p>
        </p:txBody>
      </p:sp>
      <p:sp>
        <p:nvSpPr>
          <p:cNvPr id="9" name="TextBox 8">
            <a:extLst>
              <a:ext uri="{FF2B5EF4-FFF2-40B4-BE49-F238E27FC236}">
                <a16:creationId xmlns:a16="http://schemas.microsoft.com/office/drawing/2014/main" id="{72DC9D2D-3BB7-942F-53FF-95D93887AEBA}"/>
              </a:ext>
            </a:extLst>
          </p:cNvPr>
          <p:cNvSpPr txBox="1"/>
          <p:nvPr/>
        </p:nvSpPr>
        <p:spPr>
          <a:xfrm>
            <a:off x="347113" y="6311148"/>
            <a:ext cx="8735640"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b="0" i="0" dirty="0">
                <a:solidFill>
                  <a:srgbClr val="000000"/>
                </a:solidFill>
                <a:effectLst/>
              </a:rPr>
              <a:t> and G. B. Giannakis, "Unsupervised Ensemble Classification with Sequential and </a:t>
            </a:r>
          </a:p>
          <a:p>
            <a:pPr algn="l"/>
            <a:r>
              <a:rPr lang="en-US" sz="1400" b="0" i="0" dirty="0">
                <a:solidFill>
                  <a:srgbClr val="000000"/>
                </a:solidFill>
                <a:effectLst/>
              </a:rPr>
              <a:t>Networked Data," </a:t>
            </a:r>
            <a:r>
              <a:rPr lang="en-US" sz="1400" b="0" i="1" dirty="0">
                <a:solidFill>
                  <a:srgbClr val="000000"/>
                </a:solidFill>
                <a:effectLst/>
              </a:rPr>
              <a:t>IEEE Trans. on Knowledge and Data Engr.</a:t>
            </a:r>
            <a:r>
              <a:rPr lang="en-US" sz="1400" b="0" i="0" dirty="0">
                <a:solidFill>
                  <a:srgbClr val="000000"/>
                </a:solidFill>
                <a:effectLst/>
              </a:rPr>
              <a:t>, pp. 5009-5022, Oct. 2022.</a:t>
            </a:r>
          </a:p>
        </p:txBody>
      </p:sp>
      <p:pic>
        <p:nvPicPr>
          <p:cNvPr id="4" name="Picture 3">
            <a:extLst>
              <a:ext uri="{FF2B5EF4-FFF2-40B4-BE49-F238E27FC236}">
                <a16:creationId xmlns:a16="http://schemas.microsoft.com/office/drawing/2014/main" id="{7735C0F0-0661-B427-3DF9-6879C83B17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59562" y="1866675"/>
            <a:ext cx="3023191" cy="758672"/>
          </a:xfrm>
          <a:prstGeom prst="rect">
            <a:avLst/>
          </a:prstGeom>
        </p:spPr>
      </p:pic>
      <p:pic>
        <p:nvPicPr>
          <p:cNvPr id="7" name="Picture 2" descr="https://www.learntek.org/blog/wp-content/uploads/2019/02/Nltk.jpg">
            <a:extLst>
              <a:ext uri="{FF2B5EF4-FFF2-40B4-BE49-F238E27FC236}">
                <a16:creationId xmlns:a16="http://schemas.microsoft.com/office/drawing/2014/main" id="{A1EA121D-F1C6-29BD-7A8D-1B948CC5465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21037"/>
          <a:stretch/>
        </p:blipFill>
        <p:spPr bwMode="auto">
          <a:xfrm>
            <a:off x="6683915" y="1068349"/>
            <a:ext cx="2398838" cy="68006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A8EB090-FBE1-8463-45AA-A970B43772B8}"/>
              </a:ext>
            </a:extLst>
          </p:cNvPr>
          <p:cNvSpPr txBox="1"/>
          <p:nvPr/>
        </p:nvSpPr>
        <p:spPr>
          <a:xfrm>
            <a:off x="728720" y="4134277"/>
            <a:ext cx="839242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EM and MM algorithms for sequential data [Traganitis-Giannakis’22, </a:t>
            </a:r>
            <a:r>
              <a:rPr lang="en-US" sz="1600" dirty="0" err="1">
                <a:solidFill>
                  <a:srgbClr val="000000"/>
                </a:solidFill>
                <a:latin typeface="Arial" panose="020B0604020202020204"/>
                <a:ea typeface="宋体" charset="-122"/>
              </a:rPr>
              <a:t>Marinnan</a:t>
            </a:r>
            <a:r>
              <a:rPr lang="en-US" sz="1600" dirty="0">
                <a:solidFill>
                  <a:srgbClr val="000000"/>
                </a:solidFill>
                <a:latin typeface="Arial" panose="020B0604020202020204"/>
                <a:ea typeface="宋体" charset="-122"/>
              </a:rPr>
              <a:t> et al’24] </a:t>
            </a:r>
          </a:p>
        </p:txBody>
      </p:sp>
      <p:sp>
        <p:nvSpPr>
          <p:cNvPr id="19" name="TextBox 18">
            <a:extLst>
              <a:ext uri="{FF2B5EF4-FFF2-40B4-BE49-F238E27FC236}">
                <a16:creationId xmlns:a16="http://schemas.microsoft.com/office/drawing/2014/main" id="{AF36D4F1-009A-E297-61E4-34ADA15135BD}"/>
              </a:ext>
            </a:extLst>
          </p:cNvPr>
          <p:cNvSpPr txBox="1"/>
          <p:nvPr/>
        </p:nvSpPr>
        <p:spPr>
          <a:xfrm>
            <a:off x="5125755" y="5070159"/>
            <a:ext cx="4572000" cy="307777"/>
          </a:xfrm>
          <a:prstGeom prst="rect">
            <a:avLst/>
          </a:prstGeom>
          <a:noFill/>
        </p:spPr>
        <p:txBody>
          <a:bodyPr wrap="square">
            <a:spAutoFit/>
          </a:bodyPr>
          <a:lstStyle/>
          <a:p>
            <a:r>
              <a:rPr lang="en-US" sz="1400" dirty="0">
                <a:solidFill>
                  <a:srgbClr val="0000FF"/>
                </a:solidFill>
                <a:ea typeface="宋体" charset="-122"/>
              </a:rPr>
              <a:t>Hidden Markov Random Field (HMRF)</a:t>
            </a:r>
            <a:endParaRPr lang="en-US" sz="1400" dirty="0"/>
          </a:p>
        </p:txBody>
      </p:sp>
      <p:sp>
        <p:nvSpPr>
          <p:cNvPr id="20" name="TextBox 19">
            <a:extLst>
              <a:ext uri="{FF2B5EF4-FFF2-40B4-BE49-F238E27FC236}">
                <a16:creationId xmlns:a16="http://schemas.microsoft.com/office/drawing/2014/main" id="{1DF06FB9-9F43-7459-EEC1-70701D476C96}"/>
              </a:ext>
            </a:extLst>
          </p:cNvPr>
          <p:cNvSpPr txBox="1"/>
          <p:nvPr/>
        </p:nvSpPr>
        <p:spPr>
          <a:xfrm>
            <a:off x="728720" y="4738870"/>
            <a:ext cx="648645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Approximate EM algorithm for </a:t>
            </a:r>
            <a:r>
              <a:rPr lang="en-US" sz="1600" dirty="0">
                <a:solidFill>
                  <a:srgbClr val="000000"/>
                </a:solidFill>
                <a:ea typeface="宋体" charset="-122"/>
              </a:rPr>
              <a:t>graph data [Traganitis-Giannakis’22]</a:t>
            </a:r>
            <a:endParaRPr lang="en-US" sz="1600" dirty="0">
              <a:solidFill>
                <a:srgbClr val="000000"/>
              </a:solidFill>
              <a:latin typeface="Arial" panose="020B0604020202020204"/>
              <a:ea typeface="宋体" charset="-122"/>
            </a:endParaRPr>
          </a:p>
        </p:txBody>
      </p:sp>
      <p:sp>
        <p:nvSpPr>
          <p:cNvPr id="22" name="TextBox 21">
            <a:extLst>
              <a:ext uri="{FF2B5EF4-FFF2-40B4-BE49-F238E27FC236}">
                <a16:creationId xmlns:a16="http://schemas.microsoft.com/office/drawing/2014/main" id="{A6F97D79-5DC0-478D-A64F-AEB827BD9602}"/>
              </a:ext>
            </a:extLst>
          </p:cNvPr>
          <p:cNvSpPr txBox="1"/>
          <p:nvPr/>
        </p:nvSpPr>
        <p:spPr>
          <a:xfrm>
            <a:off x="347113" y="5406285"/>
            <a:ext cx="6423553" cy="584775"/>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Bayesian and optimization-based approaches for sequential data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[Nguyen et al’17,Simpon-Gurevych’19, </a:t>
            </a:r>
            <a:r>
              <a:rPr lang="en-US" sz="1600" dirty="0" err="1">
                <a:solidFill>
                  <a:srgbClr val="000000"/>
                </a:solidFill>
                <a:latin typeface="Arial" panose="020B0604020202020204"/>
                <a:ea typeface="宋体" charset="-122"/>
              </a:rPr>
              <a:t>Sabetpour</a:t>
            </a:r>
            <a:r>
              <a:rPr lang="en-US" sz="1600" dirty="0">
                <a:solidFill>
                  <a:srgbClr val="000000"/>
                </a:solidFill>
                <a:latin typeface="Arial" panose="020B0604020202020204"/>
                <a:ea typeface="宋体" charset="-122"/>
              </a:rPr>
              <a:t> et al’21]</a:t>
            </a:r>
          </a:p>
        </p:txBody>
      </p:sp>
    </p:spTree>
    <p:extLst>
      <p:ext uri="{BB962C8B-B14F-4D97-AF65-F5344CB8AC3E}">
        <p14:creationId xmlns:p14="http://schemas.microsoft.com/office/powerpoint/2010/main" val="261062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16" grpId="0"/>
      <p:bldP spid="20"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5E68B-4F1B-4E1A-DC03-03FCF633C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834F-8666-7793-3686-10379BEB8BF3}"/>
              </a:ext>
            </a:extLst>
          </p:cNvPr>
          <p:cNvSpPr>
            <a:spLocks noGrp="1"/>
          </p:cNvSpPr>
          <p:nvPr>
            <p:ph type="title"/>
          </p:nvPr>
        </p:nvSpPr>
        <p:spPr/>
        <p:txBody>
          <a:bodyPr>
            <a:normAutofit/>
          </a:bodyPr>
          <a:lstStyle/>
          <a:p>
            <a:r>
              <a:rPr lang="en-US" sz="4400" dirty="0"/>
              <a:t>Outline</a:t>
            </a:r>
          </a:p>
        </p:txBody>
      </p:sp>
      <p:sp>
        <p:nvSpPr>
          <p:cNvPr id="3" name="Content Placeholder 2">
            <a:extLst>
              <a:ext uri="{FF2B5EF4-FFF2-40B4-BE49-F238E27FC236}">
                <a16:creationId xmlns:a16="http://schemas.microsoft.com/office/drawing/2014/main" id="{5ABC5BD1-4981-BC96-0282-D4A3B3711B88}"/>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D48ECD3D-7055-147A-ED54-5AADEF85ADA4}"/>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31</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D881FB79-41B4-A9C2-D1C7-7D61DFFBC3B2}"/>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969696"/>
                </a:solidFill>
              </a:rPr>
              <a:t> Part I: Combining crowdsourced labels</a:t>
            </a:r>
          </a:p>
          <a:p>
            <a:endParaRPr lang="en-US" kern="0" dirty="0"/>
          </a:p>
        </p:txBody>
      </p:sp>
      <p:sp>
        <p:nvSpPr>
          <p:cNvPr id="8" name="Content Placeholder 2">
            <a:extLst>
              <a:ext uri="{FF2B5EF4-FFF2-40B4-BE49-F238E27FC236}">
                <a16:creationId xmlns:a16="http://schemas.microsoft.com/office/drawing/2014/main" id="{3877BF4E-05E9-411B-FEB2-77001C8FCC30}"/>
              </a:ext>
            </a:extLst>
          </p:cNvPr>
          <p:cNvSpPr txBox="1">
            <a:spLocks/>
          </p:cNvSpPr>
          <p:nvPr/>
        </p:nvSpPr>
        <p:spPr bwMode="auto">
          <a:xfrm>
            <a:off x="423320" y="2460018"/>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4295BD64-81AC-FC3F-A31A-4880D8996FEE}"/>
              </a:ext>
            </a:extLst>
          </p:cNvPr>
          <p:cNvSpPr txBox="1">
            <a:spLocks/>
          </p:cNvSpPr>
          <p:nvPr/>
        </p:nvSpPr>
        <p:spPr bwMode="auto">
          <a:xfrm>
            <a:off x="423320" y="4587633"/>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III: Other aspects of crowdsourcing</a:t>
            </a:r>
          </a:p>
        </p:txBody>
      </p:sp>
      <p:sp>
        <p:nvSpPr>
          <p:cNvPr id="10" name="Content Placeholder 2">
            <a:extLst>
              <a:ext uri="{FF2B5EF4-FFF2-40B4-BE49-F238E27FC236}">
                <a16:creationId xmlns:a16="http://schemas.microsoft.com/office/drawing/2014/main" id="{7B9C1785-6C70-4A90-361B-D27BA3156D25}"/>
              </a:ext>
            </a:extLst>
          </p:cNvPr>
          <p:cNvSpPr txBox="1">
            <a:spLocks/>
          </p:cNvSpPr>
          <p:nvPr/>
        </p:nvSpPr>
        <p:spPr bwMode="auto">
          <a:xfrm>
            <a:off x="428133" y="526104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
        <p:nvSpPr>
          <p:cNvPr id="4" name="TextBox 3">
            <a:extLst>
              <a:ext uri="{FF2B5EF4-FFF2-40B4-BE49-F238E27FC236}">
                <a16:creationId xmlns:a16="http://schemas.microsoft.com/office/drawing/2014/main" id="{991A8C85-DDE3-3DEF-E0A6-43087EDFFF2E}"/>
              </a:ext>
            </a:extLst>
          </p:cNvPr>
          <p:cNvSpPr txBox="1"/>
          <p:nvPr/>
        </p:nvSpPr>
        <p:spPr>
          <a:xfrm>
            <a:off x="965516" y="3056716"/>
            <a:ext cx="3999813" cy="646331"/>
          </a:xfrm>
          <a:prstGeom prst="rect">
            <a:avLst/>
          </a:prstGeom>
          <a:noFill/>
        </p:spPr>
        <p:txBody>
          <a:bodyPr wrap="none" rtlCol="0">
            <a:spAutoFit/>
          </a:bodyPr>
          <a:lstStyle/>
          <a:p>
            <a:pPr marL="285750" indent="-285750">
              <a:buFont typeface="Wingdings" panose="05000000000000000000" pitchFamily="2" charset="2"/>
              <a:buChar char="§"/>
            </a:pPr>
            <a:r>
              <a:rPr lang="en-US" dirty="0"/>
              <a:t>E2E learning with EM </a:t>
            </a:r>
          </a:p>
          <a:p>
            <a:pPr marL="285750" indent="-285750">
              <a:buFont typeface="Wingdings" panose="05000000000000000000" pitchFamily="2" charset="2"/>
              <a:buChar char="§"/>
            </a:pPr>
            <a:r>
              <a:rPr lang="en-US" dirty="0"/>
              <a:t>Deep learning-based E2E learning</a:t>
            </a:r>
          </a:p>
        </p:txBody>
      </p:sp>
    </p:spTree>
    <p:extLst>
      <p:ext uri="{BB962C8B-B14F-4D97-AF65-F5344CB8AC3E}">
        <p14:creationId xmlns:p14="http://schemas.microsoft.com/office/powerpoint/2010/main" val="3536954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6A895-79D5-DBA7-BAEF-BFEAD19515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249F7-3927-AE8C-38E8-F2CDAE72179C}"/>
              </a:ext>
            </a:extLst>
          </p:cNvPr>
          <p:cNvSpPr>
            <a:spLocks noGrp="1"/>
          </p:cNvSpPr>
          <p:nvPr>
            <p:ph type="title"/>
          </p:nvPr>
        </p:nvSpPr>
        <p:spPr/>
        <p:txBody>
          <a:bodyPr>
            <a:normAutofit/>
          </a:bodyPr>
          <a:lstStyle/>
          <a:p>
            <a:r>
              <a:rPr lang="en-US" sz="4400" dirty="0"/>
              <a:t>Outline</a:t>
            </a:r>
          </a:p>
        </p:txBody>
      </p:sp>
      <p:sp>
        <p:nvSpPr>
          <p:cNvPr id="3" name="Content Placeholder 2">
            <a:extLst>
              <a:ext uri="{FF2B5EF4-FFF2-40B4-BE49-F238E27FC236}">
                <a16:creationId xmlns:a16="http://schemas.microsoft.com/office/drawing/2014/main" id="{2745AC62-F6B3-24AD-329A-513C52D38D64}"/>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AD28E67-5B07-087D-2BA5-C9370AE49E3E}"/>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32</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EB0BED99-BB39-A4AC-D66B-3F802216F793}"/>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 Combining crowdsourced labels</a:t>
            </a:r>
          </a:p>
          <a:p>
            <a:endParaRPr lang="en-US" kern="0" dirty="0"/>
          </a:p>
        </p:txBody>
      </p:sp>
      <p:sp>
        <p:nvSpPr>
          <p:cNvPr id="8" name="Content Placeholder 2">
            <a:extLst>
              <a:ext uri="{FF2B5EF4-FFF2-40B4-BE49-F238E27FC236}">
                <a16:creationId xmlns:a16="http://schemas.microsoft.com/office/drawing/2014/main" id="{926269FC-1082-B053-F3F0-EA6813D19A73}"/>
              </a:ext>
            </a:extLst>
          </p:cNvPr>
          <p:cNvSpPr txBox="1">
            <a:spLocks/>
          </p:cNvSpPr>
          <p:nvPr/>
        </p:nvSpPr>
        <p:spPr bwMode="auto">
          <a:xfrm>
            <a:off x="423320" y="2460018"/>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FA86560F-9A12-7DB1-5ABE-57164F6A8ED8}"/>
              </a:ext>
            </a:extLst>
          </p:cNvPr>
          <p:cNvSpPr txBox="1">
            <a:spLocks/>
          </p:cNvSpPr>
          <p:nvPr/>
        </p:nvSpPr>
        <p:spPr bwMode="auto">
          <a:xfrm>
            <a:off x="423320" y="3122839"/>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Part III: Other aspects of crowdsourcing</a:t>
            </a:r>
          </a:p>
        </p:txBody>
      </p:sp>
      <p:sp>
        <p:nvSpPr>
          <p:cNvPr id="10" name="Content Placeholder 2">
            <a:extLst>
              <a:ext uri="{FF2B5EF4-FFF2-40B4-BE49-F238E27FC236}">
                <a16:creationId xmlns:a16="http://schemas.microsoft.com/office/drawing/2014/main" id="{E7A87CDF-26C3-AD11-FD54-02DC6C1226B1}"/>
              </a:ext>
            </a:extLst>
          </p:cNvPr>
          <p:cNvSpPr txBox="1">
            <a:spLocks/>
          </p:cNvSpPr>
          <p:nvPr/>
        </p:nvSpPr>
        <p:spPr bwMode="auto">
          <a:xfrm>
            <a:off x="428133" y="526104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
        <p:nvSpPr>
          <p:cNvPr id="4" name="TextBox 3">
            <a:extLst>
              <a:ext uri="{FF2B5EF4-FFF2-40B4-BE49-F238E27FC236}">
                <a16:creationId xmlns:a16="http://schemas.microsoft.com/office/drawing/2014/main" id="{478BEC7E-A9D5-2664-89BB-29972BF7C8EA}"/>
              </a:ext>
            </a:extLst>
          </p:cNvPr>
          <p:cNvSpPr txBox="1"/>
          <p:nvPr/>
        </p:nvSpPr>
        <p:spPr>
          <a:xfrm>
            <a:off x="1039350" y="3790878"/>
            <a:ext cx="3756156" cy="923330"/>
          </a:xfrm>
          <a:prstGeom prst="rect">
            <a:avLst/>
          </a:prstGeom>
          <a:noFill/>
        </p:spPr>
        <p:txBody>
          <a:bodyPr wrap="none" rtlCol="0">
            <a:spAutoFit/>
          </a:bodyPr>
          <a:lstStyle/>
          <a:p>
            <a:pPr marL="285750" indent="-285750">
              <a:buFont typeface="Wingdings" panose="05000000000000000000" pitchFamily="2" charset="2"/>
              <a:buChar char="§"/>
            </a:pPr>
            <a:r>
              <a:rPr lang="en-US" dirty="0"/>
              <a:t>Adversary aware crowdsourcing</a:t>
            </a:r>
          </a:p>
          <a:p>
            <a:pPr marL="285750" indent="-285750">
              <a:buFont typeface="Wingdings" panose="05000000000000000000" pitchFamily="2" charset="2"/>
              <a:buChar char="§"/>
            </a:pPr>
            <a:r>
              <a:rPr lang="en-US" dirty="0"/>
              <a:t>Active crowdsourcing</a:t>
            </a:r>
          </a:p>
          <a:p>
            <a:pPr marL="285750" indent="-285750">
              <a:buFont typeface="Wingdings" panose="05000000000000000000" pitchFamily="2" charset="2"/>
              <a:buChar char="§"/>
            </a:pPr>
            <a:r>
              <a:rPr lang="en-US" dirty="0"/>
              <a:t>Bias and fairness issues</a:t>
            </a:r>
          </a:p>
        </p:txBody>
      </p:sp>
    </p:spTree>
    <p:extLst>
      <p:ext uri="{BB962C8B-B14F-4D97-AF65-F5344CB8AC3E}">
        <p14:creationId xmlns:p14="http://schemas.microsoft.com/office/powerpoint/2010/main" val="1829877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Crowdsourcing under attack</a:t>
            </a:r>
          </a:p>
        </p:txBody>
      </p:sp>
      <p:sp>
        <p:nvSpPr>
          <p:cNvPr id="5" name="Slide Number Placeholder 4"/>
          <p:cNvSpPr>
            <a:spLocks noGrp="1"/>
          </p:cNvSpPr>
          <p:nvPr>
            <p:ph type="sldNum" sz="quarter" idx="12"/>
          </p:nvPr>
        </p:nvSpPr>
        <p:spPr>
          <a:xfrm>
            <a:off x="6553200" y="6306614"/>
            <a:ext cx="2133600" cy="457200"/>
          </a:xfrm>
        </p:spPr>
        <p:txBody>
          <a:bodyPr/>
          <a:lstStyle/>
          <a:p>
            <a:pPr>
              <a:defRPr/>
            </a:pPr>
            <a:fld id="{65C7B4C7-9631-4E7F-B6B5-87750243A7A4}" type="slidenum">
              <a:rPr lang="en-US">
                <a:solidFill>
                  <a:srgbClr val="000000"/>
                </a:solidFill>
                <a:ea typeface="ＭＳ Ｐゴシック"/>
              </a:rPr>
              <a:pPr>
                <a:defRPr/>
              </a:pPr>
              <a:t>33</a:t>
            </a:fld>
            <a:endParaRPr lang="en-US" dirty="0">
              <a:solidFill>
                <a:srgbClr val="000000"/>
              </a:solidFill>
              <a:ea typeface="ＭＳ Ｐゴシック"/>
            </a:endParaRPr>
          </a:p>
        </p:txBody>
      </p:sp>
      <p:sp>
        <p:nvSpPr>
          <p:cNvPr id="8" name="TextBox 7"/>
          <p:cNvSpPr txBox="1"/>
          <p:nvPr/>
        </p:nvSpPr>
        <p:spPr>
          <a:xfrm>
            <a:off x="530753" y="1553892"/>
            <a:ext cx="7340471" cy="1697901"/>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may hide as legitimate annotators</a:t>
            </a:r>
            <a:br>
              <a:rPr lang="en-US" sz="1600" dirty="0">
                <a:solidFill>
                  <a:srgbClr val="000000"/>
                </a:solidFill>
                <a:ea typeface="宋体" charset="-122"/>
              </a:rPr>
            </a:br>
            <a:endParaRPr lang="en-US" sz="1600" dirty="0">
              <a:solidFill>
                <a:srgbClr val="000000"/>
              </a:solidFill>
              <a:ea typeface="宋体" charset="-122"/>
            </a:endParaRPr>
          </a:p>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manipulate labels to hamper performance or drain resources</a:t>
            </a:r>
            <a:br>
              <a:rPr lang="en-US" sz="1600" dirty="0">
                <a:solidFill>
                  <a:srgbClr val="000000"/>
                </a:solidFill>
                <a:ea typeface="宋体" charset="-122"/>
              </a:rPr>
            </a:br>
            <a:endParaRPr lang="en-US" sz="1600" dirty="0">
              <a:solidFill>
                <a:srgbClr val="000000"/>
              </a:solidFill>
              <a:ea typeface="宋体" charset="-122"/>
            </a:endParaRPr>
          </a:p>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poison crowdsourcing datasets</a:t>
            </a:r>
            <a:br>
              <a:rPr lang="en-US" sz="1600" dirty="0">
                <a:solidFill>
                  <a:srgbClr val="000000"/>
                </a:solidFill>
                <a:ea typeface="宋体" charset="-122"/>
              </a:rPr>
            </a:br>
            <a:endParaRPr lang="en-US" sz="1600" dirty="0">
              <a:solidFill>
                <a:srgbClr val="000000"/>
              </a:solidFill>
              <a:ea typeface="宋体" charset="-122"/>
            </a:endParaRPr>
          </a:p>
        </p:txBody>
      </p:sp>
      <p:sp>
        <p:nvSpPr>
          <p:cNvPr id="26" name="TextBox 25">
            <a:extLst>
              <a:ext uri="{FF2B5EF4-FFF2-40B4-BE49-F238E27FC236}">
                <a16:creationId xmlns:a16="http://schemas.microsoft.com/office/drawing/2014/main" id="{41154511-5B45-483E-A306-F43AC7E4D857}"/>
              </a:ext>
            </a:extLst>
          </p:cNvPr>
          <p:cNvSpPr txBox="1"/>
          <p:nvPr/>
        </p:nvSpPr>
        <p:spPr>
          <a:xfrm>
            <a:off x="331696" y="1032024"/>
            <a:ext cx="2589170"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Adversarial attacks</a:t>
            </a:r>
          </a:p>
        </p:txBody>
      </p:sp>
      <p:sp>
        <p:nvSpPr>
          <p:cNvPr id="25" name="TextBox 24">
            <a:extLst>
              <a:ext uri="{FF2B5EF4-FFF2-40B4-BE49-F238E27FC236}">
                <a16:creationId xmlns:a16="http://schemas.microsoft.com/office/drawing/2014/main" id="{73A4034F-CFAF-408C-A7FF-AB9F65157F11}"/>
              </a:ext>
            </a:extLst>
          </p:cNvPr>
          <p:cNvSpPr txBox="1"/>
          <p:nvPr/>
        </p:nvSpPr>
        <p:spPr>
          <a:xfrm>
            <a:off x="521144" y="3982197"/>
            <a:ext cx="7072352" cy="646331"/>
          </a:xfrm>
          <a:prstGeom prst="rect">
            <a:avLst/>
          </a:prstGeom>
          <a:noFill/>
        </p:spPr>
        <p:txBody>
          <a:bodyPr wrap="square" rtlCol="0">
            <a:spAutoFit/>
          </a:bodyPr>
          <a:lstStyle/>
          <a:p>
            <a:pPr>
              <a:spcBef>
                <a:spcPts val="450"/>
              </a:spcBef>
            </a:pPr>
            <a:r>
              <a:rPr lang="en-US" b="1" dirty="0">
                <a:solidFill>
                  <a:srgbClr val="C00000"/>
                </a:solidFill>
                <a:latin typeface="Arial" panose="020B0604020202020204"/>
                <a:ea typeface="宋体" charset="-122"/>
              </a:rPr>
              <a:t>Q2. </a:t>
            </a:r>
            <a:r>
              <a:rPr lang="en-US" dirty="0">
                <a:latin typeface="Arial" panose="020B0604020202020204"/>
                <a:ea typeface="宋体" charset="-122"/>
              </a:rPr>
              <a:t>Can we identify such attacks and discard corresponding annotators?</a:t>
            </a:r>
            <a:endParaRPr lang="el-GR" dirty="0">
              <a:latin typeface="Arial" panose="020B0604020202020204"/>
              <a:ea typeface="宋体" charset="-122"/>
            </a:endParaRPr>
          </a:p>
        </p:txBody>
      </p:sp>
      <p:sp>
        <p:nvSpPr>
          <p:cNvPr id="12" name="TextBox 11">
            <a:extLst>
              <a:ext uri="{FF2B5EF4-FFF2-40B4-BE49-F238E27FC236}">
                <a16:creationId xmlns:a16="http://schemas.microsoft.com/office/drawing/2014/main" id="{49D3A75C-9B2D-4F9F-98C1-CA6796BFD8CF}"/>
              </a:ext>
            </a:extLst>
          </p:cNvPr>
          <p:cNvSpPr txBox="1"/>
          <p:nvPr/>
        </p:nvSpPr>
        <p:spPr>
          <a:xfrm>
            <a:off x="521144" y="3478002"/>
            <a:ext cx="6284068" cy="369332"/>
          </a:xfrm>
          <a:prstGeom prst="rect">
            <a:avLst/>
          </a:prstGeom>
          <a:noFill/>
        </p:spPr>
        <p:txBody>
          <a:bodyPr wrap="square" rtlCol="0">
            <a:spAutoFit/>
          </a:bodyPr>
          <a:lstStyle/>
          <a:p>
            <a:pPr>
              <a:spcBef>
                <a:spcPts val="450"/>
              </a:spcBef>
            </a:pPr>
            <a:r>
              <a:rPr lang="en-US" b="1" dirty="0">
                <a:solidFill>
                  <a:srgbClr val="C00000"/>
                </a:solidFill>
                <a:latin typeface="Arial" panose="020B0604020202020204"/>
                <a:ea typeface="宋体" charset="-122"/>
              </a:rPr>
              <a:t>Q1. </a:t>
            </a:r>
            <a:r>
              <a:rPr lang="en-US" dirty="0">
                <a:latin typeface="Arial" panose="020B0604020202020204"/>
                <a:ea typeface="宋体" charset="-122"/>
              </a:rPr>
              <a:t>Which are the worst adversarial attacks?</a:t>
            </a:r>
            <a:endParaRPr lang="el-GR" dirty="0">
              <a:latin typeface="Arial" panose="020B0604020202020204"/>
              <a:ea typeface="宋体" charset="-122"/>
            </a:endParaRPr>
          </a:p>
        </p:txBody>
      </p:sp>
      <p:pic>
        <p:nvPicPr>
          <p:cNvPr id="10" name="Picture 9" descr="Diagram, schematic&#10;&#10;Description automatically generated">
            <a:extLst>
              <a:ext uri="{FF2B5EF4-FFF2-40B4-BE49-F238E27FC236}">
                <a16:creationId xmlns:a16="http://schemas.microsoft.com/office/drawing/2014/main" id="{208C2770-18BA-45F4-B76A-13444FD604D0}"/>
              </a:ext>
            </a:extLst>
          </p:cNvPr>
          <p:cNvPicPr>
            <a:picLocks noChangeAspect="1"/>
          </p:cNvPicPr>
          <p:nvPr/>
        </p:nvPicPr>
        <p:blipFill rotWithShape="1">
          <a:blip r:embed="rId4">
            <a:extLst>
              <a:ext uri="{28A0092B-C50C-407E-A947-70E740481C1C}">
                <a14:useLocalDpi xmlns:a14="http://schemas.microsoft.com/office/drawing/2010/main" val="0"/>
              </a:ext>
            </a:extLst>
          </a:blip>
          <a:srcRect l="3270" t="5108" r="72707" b="36459"/>
          <a:stretch/>
        </p:blipFill>
        <p:spPr>
          <a:xfrm>
            <a:off x="7760722" y="3218554"/>
            <a:ext cx="1174377" cy="1757888"/>
          </a:xfrm>
          <a:prstGeom prst="rect">
            <a:avLst/>
          </a:prstGeom>
        </p:spPr>
      </p:pic>
      <p:pic>
        <p:nvPicPr>
          <p:cNvPr id="18" name="Picture 17" descr="Graphical user interface, diagram&#10;&#10;Description automatically generated">
            <a:extLst>
              <a:ext uri="{FF2B5EF4-FFF2-40B4-BE49-F238E27FC236}">
                <a16:creationId xmlns:a16="http://schemas.microsoft.com/office/drawing/2014/main" id="{DE19C193-D4B1-4F36-9993-04E63CB2191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118" t="26635" r="3050" b="46665"/>
          <a:stretch/>
        </p:blipFill>
        <p:spPr>
          <a:xfrm>
            <a:off x="7129709" y="750070"/>
            <a:ext cx="1610593" cy="1122661"/>
          </a:xfrm>
          <a:prstGeom prst="rect">
            <a:avLst/>
          </a:prstGeom>
        </p:spPr>
      </p:pic>
      <p:sp>
        <p:nvSpPr>
          <p:cNvPr id="3" name="TextBox 2">
            <a:extLst>
              <a:ext uri="{FF2B5EF4-FFF2-40B4-BE49-F238E27FC236}">
                <a16:creationId xmlns:a16="http://schemas.microsoft.com/office/drawing/2014/main" id="{75E2EE09-3301-3F8B-7D8B-3F737D40BFAB}"/>
              </a:ext>
            </a:extLst>
          </p:cNvPr>
          <p:cNvSpPr txBox="1"/>
          <p:nvPr/>
        </p:nvSpPr>
        <p:spPr>
          <a:xfrm>
            <a:off x="331696" y="5304108"/>
            <a:ext cx="8385694"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latin typeface="Arial" panose="020B0604020202020204"/>
                <a:ea typeface="宋体" charset="-122"/>
              </a:rPr>
              <a:t>Two types of adversaries considered: </a:t>
            </a:r>
            <a:r>
              <a:rPr lang="en-US" b="1" dirty="0">
                <a:solidFill>
                  <a:srgbClr val="0000FF"/>
                </a:solidFill>
                <a:latin typeface="Arial" panose="020B0604020202020204"/>
                <a:ea typeface="宋体" charset="-122"/>
              </a:rPr>
              <a:t>spammers</a:t>
            </a:r>
            <a:r>
              <a:rPr lang="en-US" dirty="0">
                <a:solidFill>
                  <a:srgbClr val="0000FF"/>
                </a:solidFill>
                <a:latin typeface="Arial" panose="020B0604020202020204"/>
                <a:ea typeface="宋体" charset="-122"/>
              </a:rPr>
              <a:t> </a:t>
            </a:r>
            <a:r>
              <a:rPr lang="en-US" dirty="0">
                <a:latin typeface="Arial" panose="020B0604020202020204"/>
                <a:ea typeface="宋体" charset="-122"/>
              </a:rPr>
              <a:t>and</a:t>
            </a:r>
            <a:r>
              <a:rPr lang="en-US" dirty="0">
                <a:solidFill>
                  <a:srgbClr val="0000FF"/>
                </a:solidFill>
                <a:latin typeface="Arial" panose="020B0604020202020204"/>
                <a:ea typeface="宋体" charset="-122"/>
              </a:rPr>
              <a:t> </a:t>
            </a:r>
            <a:r>
              <a:rPr lang="en-US" b="1" dirty="0">
                <a:solidFill>
                  <a:srgbClr val="0000FF"/>
                </a:solidFill>
                <a:latin typeface="Arial" panose="020B0604020202020204"/>
                <a:ea typeface="宋体" charset="-122"/>
              </a:rPr>
              <a:t>colluding adversaries</a:t>
            </a:r>
            <a:endParaRPr lang="en-US" dirty="0">
              <a:latin typeface="Arial" panose="020B0604020202020204"/>
              <a:ea typeface="宋体" charset="-122"/>
            </a:endParaRPr>
          </a:p>
        </p:txBody>
      </p:sp>
    </p:spTree>
    <p:custDataLst>
      <p:tags r:id="rId1"/>
    </p:custDataLst>
    <p:extLst>
      <p:ext uri="{BB962C8B-B14F-4D97-AF65-F5344CB8AC3E}">
        <p14:creationId xmlns:p14="http://schemas.microsoft.com/office/powerpoint/2010/main" val="31706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2">
            <a:extLst>
              <a:ext uri="{FF2B5EF4-FFF2-40B4-BE49-F238E27FC236}">
                <a16:creationId xmlns:a16="http://schemas.microsoft.com/office/drawing/2014/main" id="{24EFEBAA-7033-0405-89FE-988E933C6778}"/>
              </a:ext>
            </a:extLst>
          </p:cNvPr>
          <p:cNvSpPr/>
          <p:nvPr/>
        </p:nvSpPr>
        <p:spPr bwMode="auto">
          <a:xfrm>
            <a:off x="6139981" y="3951180"/>
            <a:ext cx="814272" cy="35703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 name="Title 1"/>
          <p:cNvSpPr>
            <a:spLocks noGrp="1"/>
          </p:cNvSpPr>
          <p:nvPr>
            <p:ph type="title"/>
          </p:nvPr>
        </p:nvSpPr>
        <p:spPr>
          <a:xfrm>
            <a:off x="189812" y="145702"/>
            <a:ext cx="8643909" cy="565284"/>
          </a:xfrm>
        </p:spPr>
        <p:txBody>
          <a:bodyPr/>
          <a:lstStyle/>
          <a:p>
            <a:r>
              <a:rPr lang="en-US" sz="2800" dirty="0"/>
              <a:t>Information-theoretic characterization of spammers</a:t>
            </a:r>
          </a:p>
        </p:txBody>
      </p:sp>
      <p:sp>
        <p:nvSpPr>
          <p:cNvPr id="3" name="Footer Placeholder 3">
            <a:extLst>
              <a:ext uri="{FF2B5EF4-FFF2-40B4-BE49-F238E27FC236}">
                <a16:creationId xmlns:a16="http://schemas.microsoft.com/office/drawing/2014/main" id="{BE5D73AB-4F3B-A994-F682-AA6CE621B5C2}"/>
              </a:ext>
            </a:extLst>
          </p:cNvPr>
          <p:cNvSpPr>
            <a:spLocks noGrp="1"/>
          </p:cNvSpPr>
          <p:nvPr>
            <p:ph type="ftr" sz="quarter" idx="11"/>
          </p:nvPr>
        </p:nvSpPr>
        <p:spPr>
          <a:xfrm>
            <a:off x="380823" y="6346738"/>
            <a:ext cx="8924544" cy="457200"/>
          </a:xfrm>
        </p:spPr>
        <p:txBody>
          <a:bodyPr/>
          <a:lstStyle/>
          <a:p>
            <a:r>
              <a:rPr lang="en-US" sz="1300" dirty="0">
                <a:solidFill>
                  <a:srgbClr val="000000"/>
                </a:solidFill>
                <a:latin typeface="+mj-lt"/>
              </a:rPr>
              <a:t>P. A. Traganitis and G. B. Giannakis, “Identifying spammers to boost crowdsourced classification,” </a:t>
            </a:r>
            <a:br>
              <a:rPr lang="en-US" sz="1300" dirty="0">
                <a:solidFill>
                  <a:srgbClr val="000000"/>
                </a:solidFill>
                <a:latin typeface="+mj-lt"/>
              </a:rPr>
            </a:br>
            <a:r>
              <a:rPr lang="en-US" sz="1300" i="1" dirty="0">
                <a:solidFill>
                  <a:srgbClr val="000000"/>
                </a:solidFill>
                <a:latin typeface="+mj-lt"/>
              </a:rPr>
              <a:t>Proc. IEEE Intl. Conf. on Acoustics, Speech and Signal Processing</a:t>
            </a:r>
            <a:r>
              <a:rPr lang="en-US" sz="1300" dirty="0">
                <a:solidFill>
                  <a:srgbClr val="000000"/>
                </a:solidFill>
                <a:latin typeface="+mj-lt"/>
              </a:rPr>
              <a:t>, Toronto, Canada, June 2021.</a:t>
            </a:r>
          </a:p>
        </p:txBody>
      </p:sp>
      <p:sp>
        <p:nvSpPr>
          <p:cNvPr id="5" name="Slide Number Placeholder 4"/>
          <p:cNvSpPr>
            <a:spLocks noGrp="1"/>
          </p:cNvSpPr>
          <p:nvPr>
            <p:ph type="sldNum" sz="quarter" idx="12"/>
          </p:nvPr>
        </p:nvSpPr>
        <p:spPr>
          <a:xfrm>
            <a:off x="6412551" y="6243638"/>
            <a:ext cx="2133600" cy="457200"/>
          </a:xfrm>
        </p:spPr>
        <p:txBody>
          <a:bodyPr/>
          <a:lstStyle/>
          <a:p>
            <a:pPr>
              <a:defRPr/>
            </a:pPr>
            <a:fld id="{65C7B4C7-9631-4E7F-B6B5-87750243A7A4}" type="slidenum">
              <a:rPr lang="en-US">
                <a:solidFill>
                  <a:srgbClr val="000000"/>
                </a:solidFill>
                <a:ea typeface="ＭＳ Ｐゴシック"/>
              </a:rPr>
              <a:pPr>
                <a:defRPr/>
              </a:pPr>
              <a:t>34</a:t>
            </a:fld>
            <a:endParaRPr lang="en-US">
              <a:solidFill>
                <a:srgbClr val="000000"/>
              </a:solidFill>
              <a:ea typeface="ＭＳ Ｐゴシック"/>
            </a:endParaRPr>
          </a:p>
        </p:txBody>
      </p:sp>
      <p:sp>
        <p:nvSpPr>
          <p:cNvPr id="39" name="TextBox 38"/>
          <p:cNvSpPr txBox="1"/>
          <p:nvPr/>
        </p:nvSpPr>
        <p:spPr>
          <a:xfrm>
            <a:off x="314973" y="800705"/>
            <a:ext cx="7233712" cy="369332"/>
          </a:xfrm>
          <a:prstGeom prst="rect">
            <a:avLst/>
          </a:prstGeom>
          <a:noFill/>
        </p:spPr>
        <p:txBody>
          <a:bodyPr wrap="none" rtlCol="0">
            <a:spAutoFit/>
          </a:bodyPr>
          <a:lstStyle/>
          <a:p>
            <a:pPr>
              <a:spcBef>
                <a:spcPts val="450"/>
              </a:spcBef>
              <a:buClr>
                <a:srgbClr val="0000FF"/>
              </a:buClr>
            </a:pPr>
            <a:r>
              <a:rPr lang="en-US" b="1" dirty="0">
                <a:solidFill>
                  <a:srgbClr val="0000FF"/>
                </a:solidFill>
                <a:latin typeface="Arial" panose="020B0604020202020204"/>
                <a:ea typeface="宋体" charset="-122"/>
              </a:rPr>
              <a:t>Idea. </a:t>
            </a:r>
            <a:r>
              <a:rPr lang="en-US" dirty="0">
                <a:solidFill>
                  <a:srgbClr val="000000"/>
                </a:solidFill>
                <a:latin typeface="Arial" panose="020B0604020202020204"/>
                <a:ea typeface="宋体" charset="-122"/>
              </a:rPr>
              <a:t>View annotators as independent information-bearing channels  </a:t>
            </a:r>
          </a:p>
        </p:txBody>
      </p:sp>
      <p:grpSp>
        <p:nvGrpSpPr>
          <p:cNvPr id="41" name="Group 40">
            <a:extLst>
              <a:ext uri="{FF2B5EF4-FFF2-40B4-BE49-F238E27FC236}">
                <a16:creationId xmlns:a16="http://schemas.microsoft.com/office/drawing/2014/main" id="{B73DED1C-A8B4-4D19-B2E9-DB972E9B806D}"/>
              </a:ext>
            </a:extLst>
          </p:cNvPr>
          <p:cNvGrpSpPr/>
          <p:nvPr/>
        </p:nvGrpSpPr>
        <p:grpSpPr>
          <a:xfrm>
            <a:off x="4189042" y="2519537"/>
            <a:ext cx="3455413" cy="711069"/>
            <a:chOff x="3569633" y="3035702"/>
            <a:chExt cx="3455413" cy="711069"/>
          </a:xfrm>
        </p:grpSpPr>
        <p:pic>
          <p:nvPicPr>
            <p:cNvPr id="37" name="Picture 36">
              <a:extLst>
                <a:ext uri="{FF2B5EF4-FFF2-40B4-BE49-F238E27FC236}">
                  <a16:creationId xmlns:a16="http://schemas.microsoft.com/office/drawing/2014/main" id="{21881E90-D2EA-437E-80BB-23ABA019A770}"/>
                </a:ext>
              </a:extLst>
            </p:cNvPr>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a:xfrm>
              <a:off x="5554225" y="3035702"/>
              <a:ext cx="1470821" cy="711069"/>
            </a:xfrm>
            <a:prstGeom prst="rect">
              <a:avLst/>
            </a:prstGeom>
          </p:spPr>
        </p:pic>
        <p:sp>
          <p:nvSpPr>
            <p:cNvPr id="6" name="Rectangle 5"/>
            <p:cNvSpPr/>
            <p:nvPr/>
          </p:nvSpPr>
          <p:spPr>
            <a:xfrm>
              <a:off x="3569633" y="3198009"/>
              <a:ext cx="213366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Overall capacity</a:t>
              </a:r>
              <a:endParaRPr lang="en-US" sz="1600" dirty="0">
                <a:solidFill>
                  <a:srgbClr val="C00000"/>
                </a:solidFill>
                <a:ea typeface="宋体" charset="-122"/>
              </a:endParaRPr>
            </a:p>
          </p:txBody>
        </p:sp>
      </p:grpSp>
      <p:grpSp>
        <p:nvGrpSpPr>
          <p:cNvPr id="31" name="Group 30">
            <a:extLst>
              <a:ext uri="{FF2B5EF4-FFF2-40B4-BE49-F238E27FC236}">
                <a16:creationId xmlns:a16="http://schemas.microsoft.com/office/drawing/2014/main" id="{F9DC695A-1026-4CDD-BB62-5757961146B2}"/>
              </a:ext>
            </a:extLst>
          </p:cNvPr>
          <p:cNvGrpSpPr/>
          <p:nvPr/>
        </p:nvGrpSpPr>
        <p:grpSpPr>
          <a:xfrm>
            <a:off x="314972" y="2039436"/>
            <a:ext cx="7058906" cy="1026203"/>
            <a:chOff x="122825" y="2586753"/>
            <a:chExt cx="7058906" cy="1026203"/>
          </a:xfrm>
        </p:grpSpPr>
        <p:sp>
          <p:nvSpPr>
            <p:cNvPr id="71" name="Rectangle 70">
              <a:extLst>
                <a:ext uri="{FF2B5EF4-FFF2-40B4-BE49-F238E27FC236}">
                  <a16:creationId xmlns:a16="http://schemas.microsoft.com/office/drawing/2014/main" id="{86EB8C9F-01EF-4057-BF1E-196823981B06}"/>
                </a:ext>
              </a:extLst>
            </p:cNvPr>
            <p:cNvSpPr/>
            <p:nvPr/>
          </p:nvSpPr>
          <p:spPr>
            <a:xfrm>
              <a:off x="122825" y="2586753"/>
              <a:ext cx="7058906" cy="338554"/>
            </a:xfrm>
            <a:prstGeom prst="rect">
              <a:avLst/>
            </a:prstGeom>
          </p:spPr>
          <p:txBody>
            <a:bodyPr wrap="square">
              <a:spAutoFit/>
            </a:bodyPr>
            <a:lstStyle/>
            <a:p>
              <a:pPr marL="285750" indent="-285750">
                <a:spcBef>
                  <a:spcPts val="450"/>
                </a:spcBef>
                <a:buClr>
                  <a:schemeClr val="tx1"/>
                </a:buClr>
                <a:buFont typeface="Wingdings" panose="05000000000000000000" pitchFamily="2" charset="2"/>
                <a:buChar char="q"/>
              </a:pPr>
              <a:r>
                <a:rPr lang="en-US" sz="1600" dirty="0">
                  <a:solidFill>
                    <a:srgbClr val="000000"/>
                  </a:solidFill>
                  <a:ea typeface="宋体" charset="-122"/>
                </a:rPr>
                <a:t>Per annotator</a:t>
              </a:r>
              <a:r>
                <a:rPr lang="en-US" sz="1600" i="1" dirty="0">
                  <a:solidFill>
                    <a:srgbClr val="000000"/>
                  </a:solidFill>
                  <a:ea typeface="宋体" charset="-122"/>
                </a:rPr>
                <a:t> m</a:t>
              </a:r>
              <a:r>
                <a:rPr lang="en-US" sz="1600" dirty="0">
                  <a:solidFill>
                    <a:srgbClr val="000000"/>
                  </a:solidFill>
                  <a:ea typeface="宋体" charset="-122"/>
                </a:rPr>
                <a:t>, performance can be benchmarked by channel capacity</a:t>
              </a:r>
              <a:endParaRPr lang="en-US" sz="1600" dirty="0">
                <a:solidFill>
                  <a:srgbClr val="C00000"/>
                </a:solidFill>
                <a:ea typeface="宋体" charset="-122"/>
              </a:endParaRPr>
            </a:p>
          </p:txBody>
        </p:sp>
        <p:pic>
          <p:nvPicPr>
            <p:cNvPr id="30" name="Picture 29">
              <a:extLst>
                <a:ext uri="{FF2B5EF4-FFF2-40B4-BE49-F238E27FC236}">
                  <a16:creationId xmlns:a16="http://schemas.microsoft.com/office/drawing/2014/main" id="{7D2A7E4C-4B27-4B70-A56C-1D984A6735F1}"/>
                </a:ext>
              </a:extLst>
            </p:cNvPr>
            <p:cNvPicPr>
              <a:picLocks noChangeAspect="1"/>
            </p:cNvPicPr>
            <p:nvPr>
              <p:custDataLst>
                <p:tags r:id="rId11"/>
              </p:custDataLst>
            </p:nvPr>
          </p:nvPicPr>
          <p:blipFill>
            <a:blip r:embed="rId16" cstate="print">
              <a:extLst>
                <a:ext uri="{28A0092B-C50C-407E-A947-70E740481C1C}">
                  <a14:useLocalDpi xmlns:a14="http://schemas.microsoft.com/office/drawing/2010/main" val="0"/>
                </a:ext>
              </a:extLst>
            </a:blip>
            <a:stretch>
              <a:fillRect/>
            </a:stretch>
          </p:blipFill>
          <p:spPr>
            <a:xfrm>
              <a:off x="812900" y="3233817"/>
              <a:ext cx="2999177" cy="379139"/>
            </a:xfrm>
            <a:prstGeom prst="rect">
              <a:avLst/>
            </a:prstGeom>
          </p:spPr>
        </p:pic>
      </p:grpSp>
      <p:grpSp>
        <p:nvGrpSpPr>
          <p:cNvPr id="47" name="Group 46">
            <a:extLst>
              <a:ext uri="{FF2B5EF4-FFF2-40B4-BE49-F238E27FC236}">
                <a16:creationId xmlns:a16="http://schemas.microsoft.com/office/drawing/2014/main" id="{0F289F01-F240-438F-A9D7-D7D1F875F42E}"/>
              </a:ext>
            </a:extLst>
          </p:cNvPr>
          <p:cNvGrpSpPr/>
          <p:nvPr/>
        </p:nvGrpSpPr>
        <p:grpSpPr>
          <a:xfrm>
            <a:off x="310279" y="3369263"/>
            <a:ext cx="6737229" cy="338554"/>
            <a:chOff x="122826" y="3737156"/>
            <a:chExt cx="6737229" cy="338554"/>
          </a:xfrm>
        </p:grpSpPr>
        <p:sp>
          <p:nvSpPr>
            <p:cNvPr id="43" name="TextBox 42">
              <a:extLst>
                <a:ext uri="{FF2B5EF4-FFF2-40B4-BE49-F238E27FC236}">
                  <a16:creationId xmlns:a16="http://schemas.microsoft.com/office/drawing/2014/main" id="{7F4DB512-F106-40AE-9C76-6462ECD5FF7A}"/>
                </a:ext>
              </a:extLst>
            </p:cNvPr>
            <p:cNvSpPr txBox="1"/>
            <p:nvPr/>
          </p:nvSpPr>
          <p:spPr>
            <a:xfrm>
              <a:off x="122826" y="3737156"/>
              <a:ext cx="6737229" cy="338554"/>
            </a:xfrm>
            <a:prstGeom prst="rect">
              <a:avLst/>
            </a:prstGeom>
            <a:noFill/>
          </p:spPr>
          <p:txBody>
            <a:bodyPr wrap="none" rtlCol="0">
              <a:spAutoFit/>
            </a:bodyPr>
            <a:lstStyle/>
            <a:p>
              <a:pPr marL="285750" indent="-285750">
                <a:spcBef>
                  <a:spcPts val="450"/>
                </a:spcBef>
                <a:buClr>
                  <a:schemeClr val="tx1"/>
                </a:buClr>
                <a:buFont typeface="Wingdings" panose="05000000000000000000" pitchFamily="2" charset="2"/>
                <a:buChar char="q"/>
              </a:pPr>
              <a:r>
                <a:rPr lang="en-US" sz="1600" dirty="0">
                  <a:solidFill>
                    <a:srgbClr val="000000"/>
                  </a:solidFill>
                  <a:latin typeface="Arial" panose="020B0604020202020204"/>
                  <a:ea typeface="宋体" charset="-122"/>
                </a:rPr>
                <a:t>Worst spammer annotator:                   , </a:t>
              </a:r>
              <a:r>
                <a:rPr lang="en-US" sz="1600" dirty="0">
                  <a:solidFill>
                    <a:srgbClr val="0000FF"/>
                  </a:solidFill>
                  <a:latin typeface="Arial" panose="020B0604020202020204"/>
                  <a:ea typeface="宋体" charset="-122"/>
                </a:rPr>
                <a:t>output not related to input  </a:t>
              </a:r>
              <a:r>
                <a:rPr lang="en-US" sz="1600" i="1" dirty="0" err="1">
                  <a:ea typeface="宋体" charset="-122"/>
                </a:rPr>
                <a:t>y</a:t>
              </a:r>
              <a:r>
                <a:rPr lang="en-US" sz="1600" i="1" baseline="-25000" dirty="0" err="1">
                  <a:ea typeface="宋体" charset="-122"/>
                </a:rPr>
                <a:t>n</a:t>
              </a:r>
              <a:endParaRPr lang="en-US" sz="1600" dirty="0">
                <a:latin typeface="Arial" panose="020B0604020202020204"/>
                <a:ea typeface="宋体" charset="-122"/>
              </a:endParaRPr>
            </a:p>
          </p:txBody>
        </p:sp>
        <p:pic>
          <p:nvPicPr>
            <p:cNvPr id="45" name="Picture 44">
              <a:extLst>
                <a:ext uri="{FF2B5EF4-FFF2-40B4-BE49-F238E27FC236}">
                  <a16:creationId xmlns:a16="http://schemas.microsoft.com/office/drawing/2014/main" id="{FD590DE6-FD16-464C-A512-98A31FF62F63}"/>
                </a:ext>
              </a:extLst>
            </p:cNvPr>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3004844" y="3754609"/>
              <a:ext cx="960386" cy="236040"/>
            </a:xfrm>
            <a:prstGeom prst="rect">
              <a:avLst/>
            </a:prstGeom>
          </p:spPr>
        </p:pic>
      </p:grpSp>
      <p:sp>
        <p:nvSpPr>
          <p:cNvPr id="88" name="Rectangle 87">
            <a:extLst>
              <a:ext uri="{FF2B5EF4-FFF2-40B4-BE49-F238E27FC236}">
                <a16:creationId xmlns:a16="http://schemas.microsoft.com/office/drawing/2014/main" id="{F8240B08-143D-472A-952A-9656CD716FC9}"/>
              </a:ext>
            </a:extLst>
          </p:cNvPr>
          <p:cNvSpPr/>
          <p:nvPr/>
        </p:nvSpPr>
        <p:spPr>
          <a:xfrm>
            <a:off x="839869" y="4475942"/>
            <a:ext cx="549907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Zero-capacity confusion matrix</a:t>
            </a:r>
            <a:endParaRPr lang="en-US" sz="1600" dirty="0">
              <a:solidFill>
                <a:srgbClr val="C00000"/>
              </a:solidFill>
              <a:ea typeface="宋体" charset="-122"/>
            </a:endParaRPr>
          </a:p>
        </p:txBody>
      </p:sp>
      <p:pic>
        <p:nvPicPr>
          <p:cNvPr id="14" name="Picture 13" descr="\documentclass{article}&#10;\usepackage{amsmath,bm,amsfonts}&#10;\usepackage{xcolor}&#10;\DeclareMathOperator{\prob}{Pr}&#10;\newcommand{\Expect}{{\rm I\kern-.3em E}}&#10;\pagestyle{empty}&#10;\begin{document}&#10;&#10;&#10;\begin{equation*}&#10;{\bm A}_m  = \bm{s}^{(m)}\bm{1}^{\top}&#10;\end{equation*}&#10;&#10;\end{document}" title="IguanaTex Bitmap Display">
            <a:extLst>
              <a:ext uri="{FF2B5EF4-FFF2-40B4-BE49-F238E27FC236}">
                <a16:creationId xmlns:a16="http://schemas.microsoft.com/office/drawing/2014/main" id="{09D673C9-E0EB-6EAF-5491-955357344D4C}"/>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4077377" y="4520859"/>
            <a:ext cx="1336443" cy="244948"/>
          </a:xfrm>
          <a:prstGeom prst="rect">
            <a:avLst/>
          </a:prstGeom>
        </p:spPr>
      </p:pic>
      <p:sp>
        <p:nvSpPr>
          <p:cNvPr id="99" name="TextBox 98">
            <a:extLst>
              <a:ext uri="{FF2B5EF4-FFF2-40B4-BE49-F238E27FC236}">
                <a16:creationId xmlns:a16="http://schemas.microsoft.com/office/drawing/2014/main" id="{111E8D2D-9D91-4FE0-881C-E9FB9FDFA7B9}"/>
              </a:ext>
            </a:extLst>
          </p:cNvPr>
          <p:cNvSpPr txBox="1"/>
          <p:nvPr/>
        </p:nvSpPr>
        <p:spPr>
          <a:xfrm>
            <a:off x="310279" y="5068584"/>
            <a:ext cx="2789418" cy="338554"/>
          </a:xfrm>
          <a:prstGeom prst="rect">
            <a:avLst/>
          </a:prstGeom>
          <a:noFill/>
        </p:spPr>
        <p:txBody>
          <a:bodyPr wrap="none" rtlCol="0">
            <a:spAutoFit/>
          </a:bodyPr>
          <a:lstStyle/>
          <a:p>
            <a:pPr marL="285750" indent="-285750">
              <a:spcBef>
                <a:spcPts val="450"/>
              </a:spcBef>
              <a:buClr>
                <a:schemeClr val="tx1"/>
              </a:buClr>
              <a:buFont typeface="Wingdings" panose="05000000000000000000" pitchFamily="2" charset="2"/>
              <a:buChar char="q"/>
            </a:pPr>
            <a:r>
              <a:rPr lang="en-US" sz="1600" dirty="0">
                <a:solidFill>
                  <a:srgbClr val="000000"/>
                </a:solidFill>
                <a:latin typeface="Arial" panose="020B0604020202020204"/>
                <a:ea typeface="宋体" charset="-122"/>
              </a:rPr>
              <a:t>Two groups of annotators</a:t>
            </a:r>
          </a:p>
        </p:txBody>
      </p:sp>
      <p:grpSp>
        <p:nvGrpSpPr>
          <p:cNvPr id="107" name="Group 106">
            <a:extLst>
              <a:ext uri="{FF2B5EF4-FFF2-40B4-BE49-F238E27FC236}">
                <a16:creationId xmlns:a16="http://schemas.microsoft.com/office/drawing/2014/main" id="{2B746923-1CF4-4F29-9E39-72F3FE9E9D4C}"/>
              </a:ext>
            </a:extLst>
          </p:cNvPr>
          <p:cNvGrpSpPr/>
          <p:nvPr/>
        </p:nvGrpSpPr>
        <p:grpSpPr>
          <a:xfrm>
            <a:off x="3049143" y="4910097"/>
            <a:ext cx="2242046" cy="338554"/>
            <a:chOff x="663328" y="5264962"/>
            <a:chExt cx="2242046" cy="338554"/>
          </a:xfrm>
        </p:grpSpPr>
        <p:sp>
          <p:nvSpPr>
            <p:cNvPr id="101" name="Rectangle 100">
              <a:extLst>
                <a:ext uri="{FF2B5EF4-FFF2-40B4-BE49-F238E27FC236}">
                  <a16:creationId xmlns:a16="http://schemas.microsoft.com/office/drawing/2014/main" id="{33422089-D695-4099-8F09-BDBD2CF217CA}"/>
                </a:ext>
              </a:extLst>
            </p:cNvPr>
            <p:cNvSpPr/>
            <p:nvPr/>
          </p:nvSpPr>
          <p:spPr>
            <a:xfrm>
              <a:off x="663328" y="5264962"/>
              <a:ext cx="165374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Spammers </a:t>
              </a:r>
              <a:endParaRPr lang="en-US" sz="1600" dirty="0">
                <a:solidFill>
                  <a:srgbClr val="C00000"/>
                </a:solidFill>
                <a:ea typeface="宋体" charset="-122"/>
              </a:endParaRPr>
            </a:p>
          </p:txBody>
        </p:sp>
        <p:pic>
          <p:nvPicPr>
            <p:cNvPr id="93" name="Picture 92">
              <a:extLst>
                <a:ext uri="{FF2B5EF4-FFF2-40B4-BE49-F238E27FC236}">
                  <a16:creationId xmlns:a16="http://schemas.microsoft.com/office/drawing/2014/main" id="{7112FFCC-7393-46A0-B0CC-5DF3994A2DC9}"/>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298389" y="5329361"/>
              <a:ext cx="606985" cy="166887"/>
            </a:xfrm>
            <a:prstGeom prst="rect">
              <a:avLst/>
            </a:prstGeom>
          </p:spPr>
        </p:pic>
      </p:grpSp>
      <p:sp>
        <p:nvSpPr>
          <p:cNvPr id="100" name="Rectangle 99">
            <a:extLst>
              <a:ext uri="{FF2B5EF4-FFF2-40B4-BE49-F238E27FC236}">
                <a16:creationId xmlns:a16="http://schemas.microsoft.com/office/drawing/2014/main" id="{2D044023-8B64-42C9-8B39-A652DDE8A03F}"/>
              </a:ext>
            </a:extLst>
          </p:cNvPr>
          <p:cNvSpPr/>
          <p:nvPr/>
        </p:nvSpPr>
        <p:spPr>
          <a:xfrm>
            <a:off x="3049143" y="5273258"/>
            <a:ext cx="5784578"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t>
            </a:r>
            <a:r>
              <a:rPr lang="en-US" sz="1600" dirty="0">
                <a:ea typeface="宋体" charset="-122"/>
              </a:rPr>
              <a:t>follow DS annotator model</a:t>
            </a:r>
          </a:p>
        </p:txBody>
      </p:sp>
      <p:pic>
        <p:nvPicPr>
          <p:cNvPr id="95" name="Picture 94">
            <a:extLst>
              <a:ext uri="{FF2B5EF4-FFF2-40B4-BE49-F238E27FC236}">
                <a16:creationId xmlns:a16="http://schemas.microsoft.com/office/drawing/2014/main" id="{E26ADBDE-F761-4A31-B163-AEDD9F0C7661}"/>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4647866" y="5353713"/>
            <a:ext cx="643323" cy="164195"/>
          </a:xfrm>
          <a:prstGeom prst="rect">
            <a:avLst/>
          </a:prstGeom>
        </p:spPr>
      </p:pic>
      <p:grpSp>
        <p:nvGrpSpPr>
          <p:cNvPr id="24" name="Group 23">
            <a:extLst>
              <a:ext uri="{FF2B5EF4-FFF2-40B4-BE49-F238E27FC236}">
                <a16:creationId xmlns:a16="http://schemas.microsoft.com/office/drawing/2014/main" id="{393ACEE1-7D76-498E-8FB6-22DE54A21241}"/>
              </a:ext>
            </a:extLst>
          </p:cNvPr>
          <p:cNvGrpSpPr/>
          <p:nvPr/>
        </p:nvGrpSpPr>
        <p:grpSpPr>
          <a:xfrm>
            <a:off x="2489573" y="1223601"/>
            <a:ext cx="3497901" cy="732240"/>
            <a:chOff x="2481941" y="1571094"/>
            <a:chExt cx="3497901" cy="732240"/>
          </a:xfrm>
        </p:grpSpPr>
        <p:grpSp>
          <p:nvGrpSpPr>
            <p:cNvPr id="23" name="Group 22">
              <a:extLst>
                <a:ext uri="{FF2B5EF4-FFF2-40B4-BE49-F238E27FC236}">
                  <a16:creationId xmlns:a16="http://schemas.microsoft.com/office/drawing/2014/main" id="{6456628A-1DB0-4C4E-9D24-A2C5A023B039}"/>
                </a:ext>
              </a:extLst>
            </p:cNvPr>
            <p:cNvGrpSpPr/>
            <p:nvPr/>
          </p:nvGrpSpPr>
          <p:grpSpPr>
            <a:xfrm>
              <a:off x="2481941" y="1593889"/>
              <a:ext cx="3497901" cy="709445"/>
              <a:chOff x="2481941" y="1593889"/>
              <a:chExt cx="3497901" cy="709445"/>
            </a:xfrm>
          </p:grpSpPr>
          <p:grpSp>
            <p:nvGrpSpPr>
              <p:cNvPr id="22" name="Group 21">
                <a:extLst>
                  <a:ext uri="{FF2B5EF4-FFF2-40B4-BE49-F238E27FC236}">
                    <a16:creationId xmlns:a16="http://schemas.microsoft.com/office/drawing/2014/main" id="{30026A62-97D8-4611-9BEC-169C4D7D45D6}"/>
                  </a:ext>
                </a:extLst>
              </p:cNvPr>
              <p:cNvGrpSpPr/>
              <p:nvPr/>
            </p:nvGrpSpPr>
            <p:grpSpPr>
              <a:xfrm>
                <a:off x="2650219" y="1984087"/>
                <a:ext cx="3064146" cy="258253"/>
                <a:chOff x="2650219" y="1984087"/>
                <a:chExt cx="3064146" cy="258253"/>
              </a:xfrm>
            </p:grpSpPr>
            <p:pic>
              <p:nvPicPr>
                <p:cNvPr id="81" name="Picture 80">
                  <a:extLst>
                    <a:ext uri="{FF2B5EF4-FFF2-40B4-BE49-F238E27FC236}">
                      <a16:creationId xmlns:a16="http://schemas.microsoft.com/office/drawing/2014/main" id="{CC75CF8A-C231-4ADD-8BEB-2F95780E826E}"/>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2650219" y="2045147"/>
                  <a:ext cx="181576" cy="139561"/>
                </a:xfrm>
                <a:prstGeom prst="rect">
                  <a:avLst/>
                </a:prstGeom>
              </p:spPr>
            </p:pic>
            <p:pic>
              <p:nvPicPr>
                <p:cNvPr id="20" name="Picture 19">
                  <a:extLst>
                    <a:ext uri="{FF2B5EF4-FFF2-40B4-BE49-F238E27FC236}">
                      <a16:creationId xmlns:a16="http://schemas.microsoft.com/office/drawing/2014/main" id="{DB0FA81F-EFCA-42B1-8737-FCD2DA45C86F}"/>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370079" y="1984087"/>
                  <a:ext cx="344286" cy="258253"/>
                </a:xfrm>
                <a:prstGeom prst="rect">
                  <a:avLst/>
                </a:prstGeom>
              </p:spPr>
            </p:pic>
          </p:grpSp>
          <p:sp>
            <p:nvSpPr>
              <p:cNvPr id="56" name="Rectangle 55">
                <a:extLst>
                  <a:ext uri="{FF2B5EF4-FFF2-40B4-BE49-F238E27FC236}">
                    <a16:creationId xmlns:a16="http://schemas.microsoft.com/office/drawing/2014/main" id="{C4E5F9CE-E361-44EC-950F-72C05143811F}"/>
                  </a:ext>
                </a:extLst>
              </p:cNvPr>
              <p:cNvSpPr/>
              <p:nvPr/>
            </p:nvSpPr>
            <p:spPr bwMode="auto">
              <a:xfrm>
                <a:off x="3433743" y="1934002"/>
                <a:ext cx="1424999" cy="369332"/>
              </a:xfrm>
              <a:prstGeom prst="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ＭＳ Ｐゴシック" charset="0"/>
                  </a:rPr>
                  <a:t>Annotator </a:t>
                </a:r>
                <a:r>
                  <a:rPr lang="en-US" sz="1600" i="1" dirty="0">
                    <a:ea typeface="ＭＳ Ｐゴシック" charset="0"/>
                  </a:rPr>
                  <a:t>m</a:t>
                </a:r>
                <a:endParaRPr kumimoji="0" lang="en-US" sz="1600" b="0" i="0" u="none" strike="noStrike" cap="none" normalizeH="0" baseline="0" dirty="0">
                  <a:ln>
                    <a:noFill/>
                  </a:ln>
                  <a:solidFill>
                    <a:schemeClr val="tx1"/>
                  </a:solidFill>
                  <a:effectLst/>
                  <a:ea typeface="ＭＳ Ｐゴシック" charset="0"/>
                </a:endParaRPr>
              </a:p>
            </p:txBody>
          </p:sp>
          <p:sp>
            <p:nvSpPr>
              <p:cNvPr id="57" name="Rectangle 56">
                <a:extLst>
                  <a:ext uri="{FF2B5EF4-FFF2-40B4-BE49-F238E27FC236}">
                    <a16:creationId xmlns:a16="http://schemas.microsoft.com/office/drawing/2014/main" id="{71B01FFE-91FE-49A7-B5CF-A666DD8E12CC}"/>
                  </a:ext>
                </a:extLst>
              </p:cNvPr>
              <p:cNvSpPr/>
              <p:nvPr/>
            </p:nvSpPr>
            <p:spPr>
              <a:xfrm>
                <a:off x="2481941" y="1593889"/>
                <a:ext cx="701404" cy="338554"/>
              </a:xfrm>
              <a:prstGeom prst="rect">
                <a:avLst/>
              </a:prstGeom>
            </p:spPr>
            <p:txBody>
              <a:bodyPr wrap="square">
                <a:spAutoFit/>
              </a:bodyPr>
              <a:lstStyle/>
              <a:p>
                <a:pPr>
                  <a:spcBef>
                    <a:spcPts val="450"/>
                  </a:spcBef>
                </a:pPr>
                <a:r>
                  <a:rPr lang="en-US" sz="1600" dirty="0">
                    <a:ea typeface="宋体" charset="-122"/>
                  </a:rPr>
                  <a:t>Input</a:t>
                </a:r>
              </a:p>
            </p:txBody>
          </p:sp>
          <p:sp>
            <p:nvSpPr>
              <p:cNvPr id="64" name="Rectangle 63">
                <a:extLst>
                  <a:ext uri="{FF2B5EF4-FFF2-40B4-BE49-F238E27FC236}">
                    <a16:creationId xmlns:a16="http://schemas.microsoft.com/office/drawing/2014/main" id="{1337041E-5248-4537-A5DF-E456C2E6EAC5}"/>
                  </a:ext>
                </a:extLst>
              </p:cNvPr>
              <p:cNvSpPr/>
              <p:nvPr/>
            </p:nvSpPr>
            <p:spPr>
              <a:xfrm>
                <a:off x="5109142" y="1596467"/>
                <a:ext cx="870700" cy="338554"/>
              </a:xfrm>
              <a:prstGeom prst="rect">
                <a:avLst/>
              </a:prstGeom>
            </p:spPr>
            <p:txBody>
              <a:bodyPr wrap="square">
                <a:spAutoFit/>
              </a:bodyPr>
              <a:lstStyle/>
              <a:p>
                <a:pPr>
                  <a:spcBef>
                    <a:spcPts val="450"/>
                  </a:spcBef>
                </a:pPr>
                <a:r>
                  <a:rPr lang="en-US" sz="1600" dirty="0">
                    <a:ea typeface="宋体" charset="-122"/>
                  </a:rPr>
                  <a:t>Output</a:t>
                </a:r>
              </a:p>
            </p:txBody>
          </p:sp>
          <p:cxnSp>
            <p:nvCxnSpPr>
              <p:cNvPr id="15" name="Straight Arrow Connector 14">
                <a:extLst>
                  <a:ext uri="{FF2B5EF4-FFF2-40B4-BE49-F238E27FC236}">
                    <a16:creationId xmlns:a16="http://schemas.microsoft.com/office/drawing/2014/main" id="{576B490C-8032-43B2-AF93-B81C1BCA98CD}"/>
                  </a:ext>
                </a:extLst>
              </p:cNvPr>
              <p:cNvCxnSpPr>
                <a:cxnSpLocks/>
                <a:endCxn id="56" idx="1"/>
              </p:cNvCxnSpPr>
              <p:nvPr/>
            </p:nvCxnSpPr>
            <p:spPr bwMode="auto">
              <a:xfrm>
                <a:off x="2941161" y="2113214"/>
                <a:ext cx="492582" cy="545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65" name="Straight Arrow Connector 64">
                <a:extLst>
                  <a:ext uri="{FF2B5EF4-FFF2-40B4-BE49-F238E27FC236}">
                    <a16:creationId xmlns:a16="http://schemas.microsoft.com/office/drawing/2014/main" id="{3579EBDD-D2EB-4F31-B633-4AA6601CEC2A}"/>
                  </a:ext>
                </a:extLst>
              </p:cNvPr>
              <p:cNvCxnSpPr>
                <a:cxnSpLocks/>
                <a:stCxn id="56" idx="3"/>
              </p:cNvCxnSpPr>
              <p:nvPr/>
            </p:nvCxnSpPr>
            <p:spPr bwMode="auto">
              <a:xfrm flipV="1">
                <a:off x="4858742" y="2113214"/>
                <a:ext cx="413680" cy="545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66" name="Rectangle 65">
              <a:extLst>
                <a:ext uri="{FF2B5EF4-FFF2-40B4-BE49-F238E27FC236}">
                  <a16:creationId xmlns:a16="http://schemas.microsoft.com/office/drawing/2014/main" id="{675B74A6-8245-441E-B8C5-D67F177E3145}"/>
                </a:ext>
              </a:extLst>
            </p:cNvPr>
            <p:cNvSpPr/>
            <p:nvPr/>
          </p:nvSpPr>
          <p:spPr>
            <a:xfrm>
              <a:off x="3402181" y="1571094"/>
              <a:ext cx="976969" cy="338554"/>
            </a:xfrm>
            <a:prstGeom prst="rect">
              <a:avLst/>
            </a:prstGeom>
          </p:spPr>
          <p:txBody>
            <a:bodyPr wrap="square">
              <a:spAutoFit/>
            </a:bodyPr>
            <a:lstStyle/>
            <a:p>
              <a:pPr>
                <a:spcBef>
                  <a:spcPts val="450"/>
                </a:spcBef>
              </a:pPr>
              <a:r>
                <a:rPr lang="en-US" sz="1600" dirty="0">
                  <a:ea typeface="宋体" charset="-122"/>
                </a:rPr>
                <a:t>Channel</a:t>
              </a:r>
            </a:p>
          </p:txBody>
        </p:sp>
      </p:grpSp>
      <p:pic>
        <p:nvPicPr>
          <p:cNvPr id="9" name="Picture 8" descr="\documentclass{article}&#10;\usepackage{amsmath,bm,amsfonts}&#10;\usepackage{xcolor}&#10;\DeclareMathOperator{\prob}{Pr}&#10;\newcommand{\Expect}{{\rm I\kern-.3em E}}&#10;\pagestyle{empty}&#10;\begin{document}&#10;&#10;&#10;\begin{equation*}&#10;{\bm A}_m&#10;\end{equation*}&#10;&#10;\end{document}" title="IguanaTex Bitmap Display">
            <a:extLst>
              <a:ext uri="{FF2B5EF4-FFF2-40B4-BE49-F238E27FC236}">
                <a16:creationId xmlns:a16="http://schemas.microsoft.com/office/drawing/2014/main" id="{4A40B740-0ADE-8866-90CB-75191658F78E}"/>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325120" y="1276836"/>
            <a:ext cx="336466" cy="193805"/>
          </a:xfrm>
          <a:prstGeom prst="rect">
            <a:avLst/>
          </a:prstGeom>
        </p:spPr>
      </p:pic>
      <p:sp>
        <p:nvSpPr>
          <p:cNvPr id="42" name="Rectangle 41">
            <a:extLst>
              <a:ext uri="{FF2B5EF4-FFF2-40B4-BE49-F238E27FC236}">
                <a16:creationId xmlns:a16="http://schemas.microsoft.com/office/drawing/2014/main" id="{2E869E2B-33E2-420F-AB7C-87DF1D387E53}"/>
              </a:ext>
            </a:extLst>
          </p:cNvPr>
          <p:cNvSpPr/>
          <p:nvPr/>
        </p:nvSpPr>
        <p:spPr>
          <a:xfrm>
            <a:off x="5729203" y="4888662"/>
            <a:ext cx="1920975" cy="338554"/>
          </a:xfrm>
          <a:prstGeom prst="rect">
            <a:avLst/>
          </a:prstGeom>
        </p:spPr>
        <p:txBody>
          <a:bodyPr wrap="square">
            <a:spAutoFit/>
          </a:bodyPr>
          <a:lstStyle/>
          <a:p>
            <a:pPr>
              <a:spcBef>
                <a:spcPts val="450"/>
              </a:spcBef>
            </a:pPr>
            <a:r>
              <a:rPr lang="en-US" sz="1600" dirty="0">
                <a:solidFill>
                  <a:srgbClr val="0000FF"/>
                </a:solidFill>
                <a:ea typeface="宋体" charset="-122"/>
              </a:rPr>
              <a:t>to be removed</a:t>
            </a:r>
          </a:p>
        </p:txBody>
      </p:sp>
      <p:pic>
        <p:nvPicPr>
          <p:cNvPr id="13" name="Picture 12" descr="A can of food on a plate&#10;&#10;Description automatically generated with low confidence">
            <a:extLst>
              <a:ext uri="{FF2B5EF4-FFF2-40B4-BE49-F238E27FC236}">
                <a16:creationId xmlns:a16="http://schemas.microsoft.com/office/drawing/2014/main" id="{79D85EA5-3BEE-4E91-9F45-2AE1B1ECBB0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685976" y="2797527"/>
            <a:ext cx="1398833" cy="787344"/>
          </a:xfrm>
          <a:prstGeom prst="rect">
            <a:avLst/>
          </a:prstGeom>
        </p:spPr>
      </p:pic>
      <p:pic>
        <p:nvPicPr>
          <p:cNvPr id="11" name="Picture 10" descr="\documentclass{article}&#10;\usepackage{amsmath,bm,amsfonts}&#10;\usepackage{xcolor}&#10;\DeclareMathOperator{\prob}{Pr}&#10;\newcommand{\Expect}{{\rm I\kern-.3em E}}&#10;\pagestyle{empty}&#10;\begin{document}&#10;&#10;&#10;\begin{equation*}&#10;{\bm A}_m(k',k):=\prob(\check{y}_n^{(m)} = k' | y_n = k) = \prob(\check{y}_n^{(m)} = k') := s_{k'}^{(m)}&#10;\end{equation*}&#10;&#10;\end{document}" title="IguanaTex Bitmap Display">
            <a:extLst>
              <a:ext uri="{FF2B5EF4-FFF2-40B4-BE49-F238E27FC236}">
                <a16:creationId xmlns:a16="http://schemas.microsoft.com/office/drawing/2014/main" id="{B92E8127-0B7C-5912-D419-1357043A9AC1}"/>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867029" y="3960093"/>
            <a:ext cx="6031081" cy="318774"/>
          </a:xfrm>
          <a:prstGeom prst="rect">
            <a:avLst/>
          </a:prstGeom>
        </p:spPr>
      </p:pic>
      <p:sp>
        <p:nvSpPr>
          <p:cNvPr id="52" name="Rectangle 51">
            <a:extLst>
              <a:ext uri="{FF2B5EF4-FFF2-40B4-BE49-F238E27FC236}">
                <a16:creationId xmlns:a16="http://schemas.microsoft.com/office/drawing/2014/main" id="{F5863968-14E8-4057-B78D-9079B0B644E6}"/>
              </a:ext>
            </a:extLst>
          </p:cNvPr>
          <p:cNvSpPr/>
          <p:nvPr/>
        </p:nvSpPr>
        <p:spPr>
          <a:xfrm>
            <a:off x="7073426" y="3777295"/>
            <a:ext cx="1591861" cy="502702"/>
          </a:xfrm>
          <a:prstGeom prst="rect">
            <a:avLst/>
          </a:prstGeom>
        </p:spPr>
        <p:txBody>
          <a:bodyPr wrap="square">
            <a:spAutoFit/>
          </a:bodyPr>
          <a:lstStyle/>
          <a:p>
            <a:pPr>
              <a:spcBef>
                <a:spcPts val="450"/>
              </a:spcBef>
            </a:pPr>
            <a:r>
              <a:rPr lang="en-US" sz="1600" dirty="0">
                <a:solidFill>
                  <a:srgbClr val="0000FF"/>
                </a:solidFill>
                <a:ea typeface="宋体" charset="-122"/>
              </a:rPr>
              <a:t>Irrelevant to </a:t>
            </a:r>
            <a:r>
              <a:rPr lang="en-US" sz="1600" i="1" dirty="0" err="1">
                <a:solidFill>
                  <a:srgbClr val="0000FF"/>
                </a:solidFill>
                <a:ea typeface="宋体" charset="-122"/>
              </a:rPr>
              <a:t>y</a:t>
            </a:r>
            <a:r>
              <a:rPr lang="en-US" sz="1600" i="1" baseline="-25000" dirty="0" err="1">
                <a:solidFill>
                  <a:srgbClr val="0000FF"/>
                </a:solidFill>
                <a:ea typeface="宋体" charset="-122"/>
              </a:rPr>
              <a:t>n</a:t>
            </a:r>
            <a:r>
              <a:rPr lang="en-US" sz="1600" i="1" baseline="-25000" dirty="0">
                <a:solidFill>
                  <a:srgbClr val="0000FF"/>
                </a:solidFill>
                <a:ea typeface="宋体" charset="-122"/>
              </a:rPr>
              <a:t>, </a:t>
            </a:r>
            <a:br>
              <a:rPr lang="en-US" sz="1600" i="1" baseline="-25000" dirty="0">
                <a:solidFill>
                  <a:srgbClr val="0000FF"/>
                </a:solidFill>
                <a:ea typeface="宋体" charset="-122"/>
              </a:rPr>
            </a:br>
            <a:endParaRPr lang="en-US" sz="1600" baseline="-25000" dirty="0">
              <a:solidFill>
                <a:srgbClr val="0000FF"/>
              </a:solidFill>
              <a:ea typeface="宋体" charset="-122"/>
            </a:endParaRPr>
          </a:p>
        </p:txBody>
      </p:sp>
      <p:pic>
        <p:nvPicPr>
          <p:cNvPr id="27" name="Picture 26">
            <a:extLst>
              <a:ext uri="{FF2B5EF4-FFF2-40B4-BE49-F238E27FC236}">
                <a16:creationId xmlns:a16="http://schemas.microsoft.com/office/drawing/2014/main" id="{48D5F1CE-3C5B-4FBF-BF57-E7ED8B672F9B}"/>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7196263" y="4115331"/>
            <a:ext cx="1271663" cy="237515"/>
          </a:xfrm>
          <a:prstGeom prst="rect">
            <a:avLst/>
          </a:prstGeom>
        </p:spPr>
      </p:pic>
      <p:sp>
        <p:nvSpPr>
          <p:cNvPr id="7" name="TextBox 6">
            <a:extLst>
              <a:ext uri="{FF2B5EF4-FFF2-40B4-BE49-F238E27FC236}">
                <a16:creationId xmlns:a16="http://schemas.microsoft.com/office/drawing/2014/main" id="{00BA1E49-0EF4-D635-66EC-43DDA357BF98}"/>
              </a:ext>
            </a:extLst>
          </p:cNvPr>
          <p:cNvSpPr txBox="1"/>
          <p:nvPr/>
        </p:nvSpPr>
        <p:spPr>
          <a:xfrm>
            <a:off x="314972" y="5808994"/>
            <a:ext cx="688989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q"/>
            </a:pPr>
            <a:r>
              <a:rPr lang="en-US" sz="1600" dirty="0">
                <a:ea typeface="宋体" charset="-122"/>
              </a:rPr>
              <a:t>Spammer detection while fusing labels via modified EM [Raykar-Yu’12]</a:t>
            </a:r>
          </a:p>
        </p:txBody>
      </p:sp>
    </p:spTree>
    <p:custDataLst>
      <p:tags r:id="rId1"/>
    </p:custDataLst>
    <p:extLst>
      <p:ext uri="{BB962C8B-B14F-4D97-AF65-F5344CB8AC3E}">
        <p14:creationId xmlns:p14="http://schemas.microsoft.com/office/powerpoint/2010/main" val="292846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8" grpId="0"/>
      <p:bldP spid="99" grpId="0"/>
      <p:bldP spid="100" grpId="0"/>
      <p:bldP spid="42" grpId="0"/>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2">
            <a:extLst>
              <a:ext uri="{FF2B5EF4-FFF2-40B4-BE49-F238E27FC236}">
                <a16:creationId xmlns:a16="http://schemas.microsoft.com/office/drawing/2014/main" id="{28E2DCBF-B66A-4CFB-BA79-1D24AE5A3335}"/>
              </a:ext>
            </a:extLst>
          </p:cNvPr>
          <p:cNvSpPr/>
          <p:nvPr/>
        </p:nvSpPr>
        <p:spPr bwMode="auto">
          <a:xfrm>
            <a:off x="2516090" y="5448103"/>
            <a:ext cx="255041" cy="22310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8" name="Rounded Rectangle 22">
            <a:extLst>
              <a:ext uri="{FF2B5EF4-FFF2-40B4-BE49-F238E27FC236}">
                <a16:creationId xmlns:a16="http://schemas.microsoft.com/office/drawing/2014/main" id="{FA7B8895-1E87-449B-8093-7664F363397B}"/>
              </a:ext>
            </a:extLst>
          </p:cNvPr>
          <p:cNvSpPr/>
          <p:nvPr/>
        </p:nvSpPr>
        <p:spPr bwMode="auto">
          <a:xfrm>
            <a:off x="2643611" y="4263067"/>
            <a:ext cx="255041" cy="22310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26" name="Picture 25">
            <a:extLst>
              <a:ext uri="{FF2B5EF4-FFF2-40B4-BE49-F238E27FC236}">
                <a16:creationId xmlns:a16="http://schemas.microsoft.com/office/drawing/2014/main" id="{74D4800C-FA96-47B1-AF83-9F575A62B81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4212672"/>
            <a:ext cx="3839513" cy="281773"/>
          </a:xfrm>
          <a:prstGeom prst="rect">
            <a:avLst/>
          </a:prstGeom>
        </p:spPr>
      </p:pic>
      <p:sp>
        <p:nvSpPr>
          <p:cNvPr id="2" name="Title 1"/>
          <p:cNvSpPr>
            <a:spLocks noGrp="1"/>
          </p:cNvSpPr>
          <p:nvPr>
            <p:ph type="title"/>
          </p:nvPr>
        </p:nvSpPr>
        <p:spPr>
          <a:xfrm>
            <a:off x="185975" y="105471"/>
            <a:ext cx="8511466" cy="561173"/>
          </a:xfrm>
        </p:spPr>
        <p:txBody>
          <a:bodyPr>
            <a:normAutofit fontScale="90000"/>
          </a:bodyPr>
          <a:lstStyle/>
          <a:p>
            <a:r>
              <a:rPr lang="en-US" sz="3600" dirty="0"/>
              <a:t>Testing the effect of spammers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35</a:t>
            </a:fld>
            <a:endParaRPr lang="en-US">
              <a:solidFill>
                <a:srgbClr val="000000"/>
              </a:solidFill>
              <a:ea typeface="ＭＳ Ｐゴシック"/>
            </a:endParaRPr>
          </a:p>
        </p:txBody>
      </p:sp>
      <p:sp>
        <p:nvSpPr>
          <p:cNvPr id="32" name="TextBox 31"/>
          <p:cNvSpPr txBox="1"/>
          <p:nvPr/>
        </p:nvSpPr>
        <p:spPr>
          <a:xfrm>
            <a:off x="239008" y="1089375"/>
            <a:ext cx="433676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a:t>
            </a:r>
            <a:r>
              <a:rPr lang="en-US" sz="1600" i="1" dirty="0">
                <a:solidFill>
                  <a:srgbClr val="000000"/>
                </a:solidFill>
                <a:latin typeface="Arial" panose="020B0604020202020204"/>
                <a:ea typeface="宋体" charset="-122"/>
              </a:rPr>
              <a:t>N=10,000</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K = 4,</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M</a:t>
            </a:r>
            <a:r>
              <a:rPr lang="en-US" sz="1600" dirty="0">
                <a:solidFill>
                  <a:srgbClr val="000000"/>
                </a:solidFill>
                <a:latin typeface="Arial" panose="020B0604020202020204"/>
                <a:ea typeface="宋体" charset="-122"/>
              </a:rPr>
              <a:t> = 20</a:t>
            </a:r>
          </a:p>
        </p:txBody>
      </p:sp>
      <p:pic>
        <p:nvPicPr>
          <p:cNvPr id="4" name="Picture 3" descr="Graphical user interface, chart, line chart&#10;&#10;Description automatically generated">
            <a:extLst>
              <a:ext uri="{FF2B5EF4-FFF2-40B4-BE49-F238E27FC236}">
                <a16:creationId xmlns:a16="http://schemas.microsoft.com/office/drawing/2014/main" id="{942A0CD6-3E5A-4786-A2F3-11DEDE6A4AB0}"/>
              </a:ext>
            </a:extLst>
          </p:cNvPr>
          <p:cNvPicPr>
            <a:picLocks noChangeAspect="1"/>
          </p:cNvPicPr>
          <p:nvPr/>
        </p:nvPicPr>
        <p:blipFill rotWithShape="1">
          <a:blip r:embed="rId8">
            <a:extLst>
              <a:ext uri="{28A0092B-C50C-407E-A947-70E740481C1C}">
                <a14:useLocalDpi xmlns:a14="http://schemas.microsoft.com/office/drawing/2010/main" val="0"/>
              </a:ext>
            </a:extLst>
          </a:blip>
          <a:srcRect l="2473" t="17217" r="21759" b="4157"/>
          <a:stretch/>
        </p:blipFill>
        <p:spPr>
          <a:xfrm>
            <a:off x="4481465" y="2057656"/>
            <a:ext cx="4611700" cy="3615336"/>
          </a:xfrm>
          <a:prstGeom prst="rect">
            <a:avLst/>
          </a:prstGeom>
        </p:spPr>
      </p:pic>
      <p:sp>
        <p:nvSpPr>
          <p:cNvPr id="14" name="TextBox 13">
            <a:extLst>
              <a:ext uri="{FF2B5EF4-FFF2-40B4-BE49-F238E27FC236}">
                <a16:creationId xmlns:a16="http://schemas.microsoft.com/office/drawing/2014/main" id="{2E6C1E5D-7A32-4E49-8FA5-00F4D7ED03D6}"/>
              </a:ext>
            </a:extLst>
          </p:cNvPr>
          <p:cNvSpPr txBox="1"/>
          <p:nvPr/>
        </p:nvSpPr>
        <p:spPr>
          <a:xfrm>
            <a:off x="527016" y="1549926"/>
            <a:ext cx="463620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l-GR" sz="1600" i="1" dirty="0">
                <a:solidFill>
                  <a:srgbClr val="000000"/>
                </a:solidFill>
                <a:latin typeface="Arial" panose="020B0604020202020204"/>
                <a:ea typeface="宋体" charset="-122"/>
              </a:rPr>
              <a:t>α</a:t>
            </a:r>
            <a:r>
              <a:rPr lang="en-US" sz="1600" i="1" dirty="0">
                <a:solidFill>
                  <a:srgbClr val="000000"/>
                </a:solidFill>
                <a:latin typeface="Arial" panose="020B0604020202020204"/>
                <a:ea typeface="宋体" charset="-122"/>
              </a:rPr>
              <a:t>M </a:t>
            </a:r>
            <a:r>
              <a:rPr lang="en-US" sz="1600" dirty="0">
                <a:solidFill>
                  <a:srgbClr val="000000"/>
                </a:solidFill>
                <a:latin typeface="Arial" panose="020B0604020202020204"/>
                <a:ea typeface="宋体" charset="-122"/>
              </a:rPr>
              <a:t>annotators as adversaries, </a:t>
            </a:r>
            <a:r>
              <a:rPr lang="en-US" sz="1600" i="1" dirty="0">
                <a:solidFill>
                  <a:srgbClr val="000000"/>
                </a:solidFill>
                <a:latin typeface="Arial" panose="020B0604020202020204"/>
                <a:ea typeface="宋体" charset="-122"/>
              </a:rPr>
              <a:t>(1-</a:t>
            </a:r>
            <a:r>
              <a:rPr lang="el-GR" sz="1600" i="1" dirty="0">
                <a:solidFill>
                  <a:srgbClr val="000000"/>
                </a:solidFill>
                <a:latin typeface="Arial" panose="020B0604020202020204"/>
                <a:ea typeface="宋体" charset="-122"/>
              </a:rPr>
              <a:t>α)Μ</a:t>
            </a:r>
            <a:r>
              <a:rPr lang="el-GR" sz="1600" dirty="0">
                <a:solidFill>
                  <a:srgbClr val="000000"/>
                </a:solidFill>
                <a:latin typeface="Arial" panose="020B0604020202020204"/>
                <a:ea typeface="宋体" charset="-122"/>
              </a:rPr>
              <a:t> </a:t>
            </a:r>
            <a:r>
              <a:rPr lang="en-US" sz="1600" dirty="0">
                <a:solidFill>
                  <a:srgbClr val="000000"/>
                </a:solidFill>
                <a:latin typeface="Arial" panose="020B0604020202020204"/>
                <a:ea typeface="宋体" charset="-122"/>
              </a:rPr>
              <a:t>honest </a:t>
            </a:r>
            <a:endParaRPr lang="en-US" sz="1600" i="1" dirty="0">
              <a:solidFill>
                <a:srgbClr val="000000"/>
              </a:solidFill>
              <a:latin typeface="Arial" panose="020B0604020202020204"/>
              <a:ea typeface="宋体" charset="-122"/>
            </a:endParaRPr>
          </a:p>
        </p:txBody>
      </p:sp>
      <p:sp>
        <p:nvSpPr>
          <p:cNvPr id="16" name="TextBox 15">
            <a:extLst>
              <a:ext uri="{FF2B5EF4-FFF2-40B4-BE49-F238E27FC236}">
                <a16:creationId xmlns:a16="http://schemas.microsoft.com/office/drawing/2014/main" id="{3BB0ABCD-31EA-4114-940E-8E8504EE708E}"/>
              </a:ext>
            </a:extLst>
          </p:cNvPr>
          <p:cNvSpPr txBox="1"/>
          <p:nvPr/>
        </p:nvSpPr>
        <p:spPr>
          <a:xfrm>
            <a:off x="517961" y="1985231"/>
            <a:ext cx="2627642"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Oracle: classifier knows</a:t>
            </a:r>
          </a:p>
        </p:txBody>
      </p:sp>
      <p:pic>
        <p:nvPicPr>
          <p:cNvPr id="9" name="Picture 8">
            <a:extLst>
              <a:ext uri="{FF2B5EF4-FFF2-40B4-BE49-F238E27FC236}">
                <a16:creationId xmlns:a16="http://schemas.microsoft.com/office/drawing/2014/main" id="{BA080309-DE1C-4059-9394-947DF83703A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76222" y="2006909"/>
            <a:ext cx="1364706" cy="266481"/>
          </a:xfrm>
          <a:prstGeom prst="rect">
            <a:avLst/>
          </a:prstGeom>
        </p:spPr>
      </p:pic>
      <p:sp>
        <p:nvSpPr>
          <p:cNvPr id="10" name="TextBox 9">
            <a:extLst>
              <a:ext uri="{FF2B5EF4-FFF2-40B4-BE49-F238E27FC236}">
                <a16:creationId xmlns:a16="http://schemas.microsoft.com/office/drawing/2014/main" id="{3BB0ABCD-31EA-4114-940E-8E8504EE708E}"/>
              </a:ext>
            </a:extLst>
          </p:cNvPr>
          <p:cNvSpPr txBox="1"/>
          <p:nvPr/>
        </p:nvSpPr>
        <p:spPr>
          <a:xfrm>
            <a:off x="508903" y="2484168"/>
            <a:ext cx="2326663"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MV: majority voting  </a:t>
            </a:r>
          </a:p>
        </p:txBody>
      </p:sp>
      <p:sp>
        <p:nvSpPr>
          <p:cNvPr id="11" name="TextBox 10">
            <a:extLst>
              <a:ext uri="{FF2B5EF4-FFF2-40B4-BE49-F238E27FC236}">
                <a16:creationId xmlns:a16="http://schemas.microsoft.com/office/drawing/2014/main" id="{A7E3ABF2-7C3F-4F37-9066-874C8E77947D}"/>
              </a:ext>
            </a:extLst>
          </p:cNvPr>
          <p:cNvSpPr txBox="1"/>
          <p:nvPr/>
        </p:nvSpPr>
        <p:spPr>
          <a:xfrm>
            <a:off x="239008" y="3028657"/>
            <a:ext cx="1555234"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Adversaries</a:t>
            </a:r>
          </a:p>
        </p:txBody>
      </p:sp>
      <p:sp>
        <p:nvSpPr>
          <p:cNvPr id="12" name="TextBox 11">
            <a:extLst>
              <a:ext uri="{FF2B5EF4-FFF2-40B4-BE49-F238E27FC236}">
                <a16:creationId xmlns:a16="http://schemas.microsoft.com/office/drawing/2014/main" id="{A3EB7A3C-2737-484F-8B00-492F551AAD32}"/>
              </a:ext>
            </a:extLst>
          </p:cNvPr>
          <p:cNvSpPr txBox="1"/>
          <p:nvPr/>
        </p:nvSpPr>
        <p:spPr>
          <a:xfrm>
            <a:off x="536067" y="3574834"/>
            <a:ext cx="3655168"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Spammers give random responses</a:t>
            </a:r>
          </a:p>
        </p:txBody>
      </p:sp>
      <p:sp>
        <p:nvSpPr>
          <p:cNvPr id="13" name="TextBox 12">
            <a:extLst>
              <a:ext uri="{FF2B5EF4-FFF2-40B4-BE49-F238E27FC236}">
                <a16:creationId xmlns:a16="http://schemas.microsoft.com/office/drawing/2014/main" id="{7D692995-C6A5-45CA-863C-99E00C83DB5B}"/>
              </a:ext>
            </a:extLst>
          </p:cNvPr>
          <p:cNvSpPr txBox="1"/>
          <p:nvPr/>
        </p:nvSpPr>
        <p:spPr>
          <a:xfrm>
            <a:off x="545124" y="4816349"/>
            <a:ext cx="2353529"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Malicious annotators</a:t>
            </a:r>
          </a:p>
        </p:txBody>
      </p:sp>
      <p:pic>
        <p:nvPicPr>
          <p:cNvPr id="19" name="Picture 18">
            <a:extLst>
              <a:ext uri="{FF2B5EF4-FFF2-40B4-BE49-F238E27FC236}">
                <a16:creationId xmlns:a16="http://schemas.microsoft.com/office/drawing/2014/main" id="{993CE244-EE18-4B65-887E-F327213E681B}"/>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7200" y="5403552"/>
            <a:ext cx="4282546" cy="266481"/>
          </a:xfrm>
          <a:prstGeom prst="rect">
            <a:avLst/>
          </a:prstGeom>
        </p:spPr>
      </p:pic>
      <p:pic>
        <p:nvPicPr>
          <p:cNvPr id="22" name="Picture 21">
            <a:extLst>
              <a:ext uri="{FF2B5EF4-FFF2-40B4-BE49-F238E27FC236}">
                <a16:creationId xmlns:a16="http://schemas.microsoft.com/office/drawing/2014/main" id="{7BD2EE37-002A-4284-A6E6-54BBFF2454FB}"/>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917521" y="4882204"/>
            <a:ext cx="542724" cy="211612"/>
          </a:xfrm>
          <a:prstGeom prst="rect">
            <a:avLst/>
          </a:prstGeom>
        </p:spPr>
      </p:pic>
      <p:sp>
        <p:nvSpPr>
          <p:cNvPr id="30" name="TextBox 29">
            <a:extLst>
              <a:ext uri="{FF2B5EF4-FFF2-40B4-BE49-F238E27FC236}">
                <a16:creationId xmlns:a16="http://schemas.microsoft.com/office/drawing/2014/main" id="{74676C4E-D497-472C-8C73-B1659B97AA82}"/>
              </a:ext>
            </a:extLst>
          </p:cNvPr>
          <p:cNvSpPr txBox="1"/>
          <p:nvPr/>
        </p:nvSpPr>
        <p:spPr>
          <a:xfrm>
            <a:off x="239008" y="5864315"/>
            <a:ext cx="7277954"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Spammers challenge oracle approaches; we can “flip” malicious responses</a:t>
            </a:r>
          </a:p>
        </p:txBody>
      </p:sp>
    </p:spTree>
    <p:extLst>
      <p:ext uri="{BB962C8B-B14F-4D97-AF65-F5344CB8AC3E}">
        <p14:creationId xmlns:p14="http://schemas.microsoft.com/office/powerpoint/2010/main" val="2128907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CE3AF-BF2F-7C21-AE34-7EC8258E107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45E2AE9-1717-7CE5-D8B9-644C5D67B6F6}"/>
              </a:ext>
            </a:extLst>
          </p:cNvPr>
          <p:cNvSpPr>
            <a:spLocks noGrp="1"/>
          </p:cNvSpPr>
          <p:nvPr>
            <p:ph type="title"/>
          </p:nvPr>
        </p:nvSpPr>
        <p:spPr>
          <a:xfrm>
            <a:off x="110248" y="74947"/>
            <a:ext cx="8643937" cy="566737"/>
          </a:xfrm>
        </p:spPr>
        <p:txBody>
          <a:bodyPr/>
          <a:lstStyle/>
          <a:p>
            <a:r>
              <a:rPr lang="en-US" sz="2800" dirty="0"/>
              <a:t>Flagging spammers with cross-covariances</a:t>
            </a:r>
          </a:p>
        </p:txBody>
      </p:sp>
      <p:sp>
        <p:nvSpPr>
          <p:cNvPr id="5" name="Slide Number Placeholder 4">
            <a:extLst>
              <a:ext uri="{FF2B5EF4-FFF2-40B4-BE49-F238E27FC236}">
                <a16:creationId xmlns:a16="http://schemas.microsoft.com/office/drawing/2014/main" id="{B6182CD6-50DF-2500-77D1-C057CBC6F567}"/>
              </a:ext>
            </a:extLst>
          </p:cNvPr>
          <p:cNvSpPr>
            <a:spLocks noGrp="1"/>
          </p:cNvSpPr>
          <p:nvPr>
            <p:ph type="sldNum" sz="quarter" idx="12"/>
          </p:nvPr>
        </p:nvSpPr>
        <p:spPr>
          <a:xfrm>
            <a:off x="6412551" y="6243638"/>
            <a:ext cx="2133600" cy="457200"/>
          </a:xfrm>
        </p:spPr>
        <p:txBody>
          <a:bodyPr/>
          <a:lstStyle/>
          <a:p>
            <a:pPr>
              <a:defRPr/>
            </a:pPr>
            <a:fld id="{65C7B4C7-9631-4E7F-B6B5-87750243A7A4}" type="slidenum">
              <a:rPr lang="en-US">
                <a:solidFill>
                  <a:srgbClr val="000000"/>
                </a:solidFill>
                <a:ea typeface="ＭＳ Ｐゴシック"/>
              </a:rPr>
              <a:pPr>
                <a:defRPr/>
              </a:pPr>
              <a:t>36</a:t>
            </a:fld>
            <a:endParaRPr lang="en-US">
              <a:solidFill>
                <a:srgbClr val="000000"/>
              </a:solidFill>
              <a:ea typeface="ＭＳ Ｐゴシック"/>
            </a:endParaRPr>
          </a:p>
        </p:txBody>
      </p:sp>
      <p:sp>
        <p:nvSpPr>
          <p:cNvPr id="39" name="TextBox 38">
            <a:extLst>
              <a:ext uri="{FF2B5EF4-FFF2-40B4-BE49-F238E27FC236}">
                <a16:creationId xmlns:a16="http://schemas.microsoft.com/office/drawing/2014/main" id="{D60D851F-7C03-734E-2EC1-7D2BEAE61383}"/>
              </a:ext>
            </a:extLst>
          </p:cNvPr>
          <p:cNvSpPr txBox="1"/>
          <p:nvPr/>
        </p:nvSpPr>
        <p:spPr>
          <a:xfrm>
            <a:off x="314973" y="2121137"/>
            <a:ext cx="6769802"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600" b="1" dirty="0">
                <a:latin typeface="Arial" panose="020B0604020202020204"/>
                <a:ea typeface="宋体" charset="-122"/>
              </a:rPr>
              <a:t> </a:t>
            </a:r>
            <a:r>
              <a:rPr lang="en-US" sz="1600" u="sng" dirty="0">
                <a:latin typeface="Arial" panose="020B0604020202020204"/>
                <a:ea typeface="宋体" charset="-122"/>
              </a:rPr>
              <a:t>Sample cross-covariance </a:t>
            </a:r>
            <a:r>
              <a:rPr lang="en-US" sz="1600" dirty="0">
                <a:latin typeface="Arial" panose="020B0604020202020204"/>
                <a:ea typeface="宋体" charset="-122"/>
              </a:rPr>
              <a:t>matrix has </a:t>
            </a:r>
            <a:r>
              <a:rPr lang="en-US" sz="1600" b="1" dirty="0">
                <a:latin typeface="Arial" panose="020B0604020202020204"/>
                <a:ea typeface="宋体" charset="-122"/>
              </a:rPr>
              <a:t>low rank + diagonal </a:t>
            </a:r>
            <a:r>
              <a:rPr lang="en-US" sz="1600" dirty="0">
                <a:latin typeface="Arial" panose="020B0604020202020204"/>
                <a:ea typeface="宋体" charset="-122"/>
              </a:rPr>
              <a:t>structure </a:t>
            </a:r>
          </a:p>
        </p:txBody>
      </p:sp>
      <p:sp>
        <p:nvSpPr>
          <p:cNvPr id="43" name="TextBox 42">
            <a:extLst>
              <a:ext uri="{FF2B5EF4-FFF2-40B4-BE49-F238E27FC236}">
                <a16:creationId xmlns:a16="http://schemas.microsoft.com/office/drawing/2014/main" id="{9D468207-8838-469D-5E9C-F51AA27E515A}"/>
              </a:ext>
            </a:extLst>
          </p:cNvPr>
          <p:cNvSpPr txBox="1"/>
          <p:nvPr/>
        </p:nvSpPr>
        <p:spPr>
          <a:xfrm>
            <a:off x="724364" y="3194732"/>
            <a:ext cx="4123245"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Ø"/>
            </a:pPr>
            <a:r>
              <a:rPr lang="en-US" sz="1600" dirty="0">
                <a:solidFill>
                  <a:srgbClr val="000000"/>
                </a:solidFill>
                <a:latin typeface="Arial" panose="020B0604020202020204"/>
                <a:ea typeface="宋体" charset="-122"/>
              </a:rPr>
              <a:t>Rows of </a:t>
            </a:r>
            <a:r>
              <a:rPr lang="en-US" sz="1600" b="1" i="1" dirty="0">
                <a:solidFill>
                  <a:srgbClr val="000000"/>
                </a:solidFill>
                <a:latin typeface="Arial" panose="020B0604020202020204"/>
                <a:ea typeface="宋体" charset="-122"/>
              </a:rPr>
              <a:t>V</a:t>
            </a:r>
            <a:r>
              <a:rPr lang="en-US" sz="1600" b="1" dirty="0">
                <a:solidFill>
                  <a:srgbClr val="000000"/>
                </a:solidFill>
                <a:latin typeface="Arial" panose="020B0604020202020204"/>
                <a:ea typeface="宋体" charset="-122"/>
              </a:rPr>
              <a:t> </a:t>
            </a:r>
            <a:r>
              <a:rPr lang="en-US" sz="1600" dirty="0">
                <a:solidFill>
                  <a:srgbClr val="000000"/>
                </a:solidFill>
                <a:latin typeface="Arial" panose="020B0604020202020204"/>
                <a:ea typeface="宋体" charset="-122"/>
              </a:rPr>
              <a:t>close to </a:t>
            </a:r>
            <a:r>
              <a:rPr lang="en-US" sz="1600" b="1" dirty="0">
                <a:solidFill>
                  <a:srgbClr val="000000"/>
                </a:solidFill>
                <a:latin typeface="Arial" panose="020B0604020202020204"/>
                <a:ea typeface="宋体" charset="-122"/>
              </a:rPr>
              <a:t>0</a:t>
            </a:r>
            <a:r>
              <a:rPr lang="en-US" sz="1600" dirty="0">
                <a:solidFill>
                  <a:srgbClr val="000000"/>
                </a:solidFill>
                <a:latin typeface="Arial" panose="020B0604020202020204"/>
                <a:ea typeface="宋体" charset="-122"/>
              </a:rPr>
              <a:t> indicate spammers</a:t>
            </a:r>
            <a:endParaRPr lang="en-US" sz="1600" dirty="0">
              <a:latin typeface="Arial" panose="020B0604020202020204"/>
              <a:ea typeface="宋体" charset="-122"/>
            </a:endParaRPr>
          </a:p>
        </p:txBody>
      </p:sp>
      <p:grpSp>
        <p:nvGrpSpPr>
          <p:cNvPr id="9" name="Group 8">
            <a:extLst>
              <a:ext uri="{FF2B5EF4-FFF2-40B4-BE49-F238E27FC236}">
                <a16:creationId xmlns:a16="http://schemas.microsoft.com/office/drawing/2014/main" id="{7B598B1E-52BF-F4B6-6B50-26ADB79B3C0D}"/>
              </a:ext>
            </a:extLst>
          </p:cNvPr>
          <p:cNvGrpSpPr/>
          <p:nvPr/>
        </p:nvGrpSpPr>
        <p:grpSpPr>
          <a:xfrm>
            <a:off x="2726935" y="2611693"/>
            <a:ext cx="3420849" cy="414146"/>
            <a:chOff x="2726935" y="2611693"/>
            <a:chExt cx="3420849" cy="414146"/>
          </a:xfrm>
        </p:grpSpPr>
        <p:sp>
          <p:nvSpPr>
            <p:cNvPr id="7" name="Rounded Rectangle 22 1 1">
              <a:extLst>
                <a:ext uri="{FF2B5EF4-FFF2-40B4-BE49-F238E27FC236}">
                  <a16:creationId xmlns:a16="http://schemas.microsoft.com/office/drawing/2014/main" id="{4EBA69BC-F70B-078B-EEFD-83C0EA0FB57B}"/>
                </a:ext>
              </a:extLst>
            </p:cNvPr>
            <p:cNvSpPr/>
            <p:nvPr/>
          </p:nvSpPr>
          <p:spPr bwMode="auto">
            <a:xfrm>
              <a:off x="2726935" y="2611693"/>
              <a:ext cx="3420849" cy="414146"/>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8" name="Picture 7" descr="\documentclass{article}&#10;\usepackage{amsmath,bm,amsfonts}&#10;\DeclareMathOperator{\prob}{Pr}&#10;\newcommand{\Expect}{{\rm I\kern-.3em E}}&#10;\pagestyle{empty}&#10;\begin{document}&#10;&#10;&#10;\begin{equation*}&#10;%\tilde&#10;\hat{\mathbf{C}} =\mathbf{L} + \mathbf{D} = \mathbf{V}\mathbf{V}^{\top} + \mathbf{D}, \;\; \mathbf{V}\in\mathbb{R}^{M\times K}&#10;\end{equation*}&#10;\end{document}" title="IguanaTex Bitmap Display">
              <a:extLst>
                <a:ext uri="{FF2B5EF4-FFF2-40B4-BE49-F238E27FC236}">
                  <a16:creationId xmlns:a16="http://schemas.microsoft.com/office/drawing/2014/main" id="{3B70F68E-1D68-E686-84EE-A3F321DA48BB}"/>
                </a:ext>
              </a:extLst>
            </p:cNvPr>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2843647" y="2705637"/>
              <a:ext cx="3177141" cy="222836"/>
            </a:xfrm>
            <a:prstGeom prst="rect">
              <a:avLst/>
            </a:prstGeom>
          </p:spPr>
        </p:pic>
      </p:grpSp>
      <p:pic>
        <p:nvPicPr>
          <p:cNvPr id="13" name="Picture 12" descr="\documentclass{article}&#10;\usepackage{amsmath,bm,amsfonts}&#10;\usepackage{xcolor}&#10;\DeclareMathOperator{\prob}{Pr}&#10;\newcommand{\Expect}{{\rm I\kern-.3em E}}&#10;\pagestyle{empty}&#10;\begin{document}&#10;&#10;&#10;\begin{equation*}&#10;%\tilde&#10;{c}_{m,m'} := \Expect[\check{y}_{n}^{(m)}\check{y}_{n}^{(m')}] - \tilde{\mu}_m\tilde{\mu}_{m'} = \Expect[\check{y}_{n}^{(m)}]\Expect[\check{y}_{n}^{(m')}]- \tilde{\mu}_m\tilde{\mu}_{m'} = 0&#10;\end{equation*}&#10;&#10;\end{document}" title="IguanaTex Bitmap Display">
            <a:extLst>
              <a:ext uri="{FF2B5EF4-FFF2-40B4-BE49-F238E27FC236}">
                <a16:creationId xmlns:a16="http://schemas.microsoft.com/office/drawing/2014/main" id="{6CD44C60-7C95-C4FF-F770-485ED644AA2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24366" y="1502627"/>
            <a:ext cx="6172133" cy="286669"/>
          </a:xfrm>
          <a:prstGeom prst="rect">
            <a:avLst/>
          </a:prstGeom>
        </p:spPr>
      </p:pic>
      <p:sp>
        <p:nvSpPr>
          <p:cNvPr id="11" name="Rectangle 10">
            <a:extLst>
              <a:ext uri="{FF2B5EF4-FFF2-40B4-BE49-F238E27FC236}">
                <a16:creationId xmlns:a16="http://schemas.microsoft.com/office/drawing/2014/main" id="{029FE59F-2A19-F5DE-D2CC-A57BDC3F2B36}"/>
              </a:ext>
            </a:extLst>
          </p:cNvPr>
          <p:cNvSpPr/>
          <p:nvPr/>
        </p:nvSpPr>
        <p:spPr>
          <a:xfrm>
            <a:off x="7111209" y="1342056"/>
            <a:ext cx="1874064" cy="584775"/>
          </a:xfrm>
          <a:prstGeom prst="rect">
            <a:avLst/>
          </a:prstGeom>
        </p:spPr>
        <p:txBody>
          <a:bodyPr wrap="square">
            <a:spAutoFit/>
          </a:bodyPr>
          <a:lstStyle/>
          <a:p>
            <a:pPr>
              <a:spcBef>
                <a:spcPts val="450"/>
              </a:spcBef>
            </a:pPr>
            <a:r>
              <a:rPr lang="en-US" sz="1600" dirty="0">
                <a:solidFill>
                  <a:srgbClr val="0000FF"/>
                </a:solidFill>
                <a:ea typeface="宋体" charset="-122"/>
              </a:rPr>
              <a:t>Can be used to </a:t>
            </a:r>
            <a:br>
              <a:rPr lang="en-US" sz="1600" dirty="0">
                <a:solidFill>
                  <a:srgbClr val="0000FF"/>
                </a:solidFill>
                <a:ea typeface="宋体" charset="-122"/>
              </a:rPr>
            </a:br>
            <a:r>
              <a:rPr lang="en-US" sz="1600" dirty="0">
                <a:solidFill>
                  <a:srgbClr val="0000FF"/>
                </a:solidFill>
                <a:ea typeface="宋体" charset="-122"/>
              </a:rPr>
              <a:t>flag spammers</a:t>
            </a:r>
          </a:p>
        </p:txBody>
      </p:sp>
      <p:grpSp>
        <p:nvGrpSpPr>
          <p:cNvPr id="12" name="Group 11">
            <a:extLst>
              <a:ext uri="{FF2B5EF4-FFF2-40B4-BE49-F238E27FC236}">
                <a16:creationId xmlns:a16="http://schemas.microsoft.com/office/drawing/2014/main" id="{52F33EBE-80E3-B62D-2C8F-17706C79E328}"/>
              </a:ext>
            </a:extLst>
          </p:cNvPr>
          <p:cNvGrpSpPr/>
          <p:nvPr/>
        </p:nvGrpSpPr>
        <p:grpSpPr>
          <a:xfrm>
            <a:off x="314973" y="1023323"/>
            <a:ext cx="5570447" cy="338554"/>
            <a:chOff x="285456" y="881821"/>
            <a:chExt cx="5570447" cy="338554"/>
          </a:xfrm>
        </p:grpSpPr>
        <p:grpSp>
          <p:nvGrpSpPr>
            <p:cNvPr id="14" name="Group 13">
              <a:extLst>
                <a:ext uri="{FF2B5EF4-FFF2-40B4-BE49-F238E27FC236}">
                  <a16:creationId xmlns:a16="http://schemas.microsoft.com/office/drawing/2014/main" id="{BBB27EB0-D421-DB75-A834-2606EF286F09}"/>
                </a:ext>
              </a:extLst>
            </p:cNvPr>
            <p:cNvGrpSpPr/>
            <p:nvPr/>
          </p:nvGrpSpPr>
          <p:grpSpPr>
            <a:xfrm>
              <a:off x="285456" y="881821"/>
              <a:ext cx="5570447" cy="338554"/>
              <a:chOff x="430308" y="836556"/>
              <a:chExt cx="5570447" cy="338554"/>
            </a:xfrm>
          </p:grpSpPr>
          <p:sp>
            <p:nvSpPr>
              <p:cNvPr id="18" name="Rectangle 17">
                <a:extLst>
                  <a:ext uri="{FF2B5EF4-FFF2-40B4-BE49-F238E27FC236}">
                    <a16:creationId xmlns:a16="http://schemas.microsoft.com/office/drawing/2014/main" id="{F626EEF0-C4C9-A1AB-21B9-11FBD8787326}"/>
                  </a:ext>
                </a:extLst>
              </p:cNvPr>
              <p:cNvSpPr/>
              <p:nvPr/>
            </p:nvSpPr>
            <p:spPr>
              <a:xfrm>
                <a:off x="430308" y="836556"/>
                <a:ext cx="5570447" cy="338554"/>
              </a:xfrm>
              <a:prstGeom prst="rect">
                <a:avLst/>
              </a:prstGeom>
            </p:spPr>
            <p:txBody>
              <a:bodyPr wrap="square">
                <a:spAutoFit/>
              </a:bodyPr>
              <a:lstStyle/>
              <a:p>
                <a:pPr marL="285750" indent="-285750">
                  <a:spcBef>
                    <a:spcPts val="450"/>
                  </a:spcBef>
                  <a:buClr>
                    <a:srgbClr val="0000FF"/>
                  </a:buClr>
                  <a:buFont typeface="Wingdings" panose="05000000000000000000" pitchFamily="2" charset="2"/>
                  <a:buChar char="q"/>
                </a:pPr>
                <a:r>
                  <a:rPr lang="en-US" sz="1600" dirty="0">
                    <a:solidFill>
                      <a:srgbClr val="000000"/>
                    </a:solidFill>
                    <a:ea typeface="宋体" charset="-122"/>
                  </a:rPr>
                  <a:t>Covariance of annotators                     and </a:t>
                </a:r>
                <a:endParaRPr lang="en-US" sz="1600" dirty="0">
                  <a:solidFill>
                    <a:srgbClr val="C00000"/>
                  </a:solidFill>
                  <a:ea typeface="宋体" charset="-122"/>
                </a:endParaRPr>
              </a:p>
            </p:txBody>
          </p:sp>
          <p:pic>
            <p:nvPicPr>
              <p:cNvPr id="19" name="Picture 18">
                <a:extLst>
                  <a:ext uri="{FF2B5EF4-FFF2-40B4-BE49-F238E27FC236}">
                    <a16:creationId xmlns:a16="http://schemas.microsoft.com/office/drawing/2014/main" id="{E65B2DF3-6B1D-5CF5-6AF4-948E420A3FDB}"/>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130079" y="910357"/>
                <a:ext cx="1047082" cy="169579"/>
              </a:xfrm>
              <a:prstGeom prst="rect">
                <a:avLst/>
              </a:prstGeom>
            </p:spPr>
          </p:pic>
        </p:grpSp>
        <p:pic>
          <p:nvPicPr>
            <p:cNvPr id="16" name="Picture 15">
              <a:extLst>
                <a:ext uri="{FF2B5EF4-FFF2-40B4-BE49-F238E27FC236}">
                  <a16:creationId xmlns:a16="http://schemas.microsoft.com/office/drawing/2014/main" id="{7191E3FA-7BDF-3249-A778-345C2A46615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553073" y="925121"/>
              <a:ext cx="670240" cy="189767"/>
            </a:xfrm>
            <a:prstGeom prst="rect">
              <a:avLst/>
            </a:prstGeom>
          </p:spPr>
        </p:pic>
      </p:grpSp>
      <p:sp>
        <p:nvSpPr>
          <p:cNvPr id="21" name="TextBox 20">
            <a:extLst>
              <a:ext uri="{FF2B5EF4-FFF2-40B4-BE49-F238E27FC236}">
                <a16:creationId xmlns:a16="http://schemas.microsoft.com/office/drawing/2014/main" id="{1DF280FA-2CC2-D3C6-2D86-7E92D88849B0}"/>
              </a:ext>
            </a:extLst>
          </p:cNvPr>
          <p:cNvSpPr txBox="1"/>
          <p:nvPr/>
        </p:nvSpPr>
        <p:spPr>
          <a:xfrm>
            <a:off x="314973" y="3760880"/>
            <a:ext cx="3653564"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600" dirty="0">
                <a:solidFill>
                  <a:srgbClr val="000000"/>
                </a:solidFill>
                <a:latin typeface="Arial" panose="020B0604020202020204"/>
                <a:ea typeface="宋体" charset="-122"/>
              </a:rPr>
              <a:t>Spammer identification algorithm </a:t>
            </a:r>
            <a:endParaRPr lang="en-US" sz="1600" dirty="0">
              <a:latin typeface="Arial" panose="020B0604020202020204"/>
              <a:ea typeface="宋体" charset="-122"/>
            </a:endParaRPr>
          </a:p>
        </p:txBody>
      </p:sp>
      <p:sp>
        <p:nvSpPr>
          <p:cNvPr id="25" name="TextBox 24">
            <a:extLst>
              <a:ext uri="{FF2B5EF4-FFF2-40B4-BE49-F238E27FC236}">
                <a16:creationId xmlns:a16="http://schemas.microsoft.com/office/drawing/2014/main" id="{BA07FB74-6E4E-8B2F-03CC-8A04F6872C72}"/>
              </a:ext>
            </a:extLst>
          </p:cNvPr>
          <p:cNvSpPr txBox="1"/>
          <p:nvPr/>
        </p:nvSpPr>
        <p:spPr>
          <a:xfrm>
            <a:off x="724364" y="4327028"/>
            <a:ext cx="5035353" cy="338554"/>
          </a:xfrm>
          <a:prstGeom prst="rect">
            <a:avLst/>
          </a:prstGeom>
          <a:noFill/>
        </p:spPr>
        <p:txBody>
          <a:bodyPr wrap="none" rtlCol="0">
            <a:spAutoFit/>
          </a:bodyPr>
          <a:lstStyle/>
          <a:p>
            <a:pPr>
              <a:spcBef>
                <a:spcPts val="450"/>
              </a:spcBef>
              <a:buClr>
                <a:srgbClr val="0000FF"/>
              </a:buClr>
            </a:pPr>
            <a:r>
              <a:rPr lang="en-US" sz="1600" b="1" dirty="0">
                <a:solidFill>
                  <a:srgbClr val="0000FF"/>
                </a:solidFill>
                <a:latin typeface="Arial" panose="020B0604020202020204"/>
                <a:ea typeface="宋体" charset="-122"/>
              </a:rPr>
              <a:t>S1.</a:t>
            </a:r>
            <a:r>
              <a:rPr lang="en-US" sz="1600" dirty="0">
                <a:solidFill>
                  <a:srgbClr val="000000"/>
                </a:solidFill>
                <a:latin typeface="Arial" panose="020B0604020202020204"/>
                <a:ea typeface="宋体" charset="-122"/>
              </a:rPr>
              <a:t> Recover </a:t>
            </a:r>
            <a:r>
              <a:rPr lang="en-US" sz="1600" b="1" i="1" dirty="0">
                <a:solidFill>
                  <a:srgbClr val="000000"/>
                </a:solidFill>
                <a:latin typeface="Arial" panose="020B0604020202020204"/>
                <a:ea typeface="宋体" charset="-122"/>
              </a:rPr>
              <a:t>V</a:t>
            </a:r>
            <a:r>
              <a:rPr lang="en-US" sz="1600" dirty="0">
                <a:solidFill>
                  <a:srgbClr val="000000"/>
                </a:solidFill>
                <a:latin typeface="Arial" panose="020B0604020202020204"/>
                <a:ea typeface="宋体" charset="-122"/>
              </a:rPr>
              <a:t>  from sample cross-covariance matrix </a:t>
            </a:r>
            <a:endParaRPr lang="en-US" sz="1600" dirty="0">
              <a:latin typeface="Arial" panose="020B0604020202020204"/>
              <a:ea typeface="宋体" charset="-122"/>
            </a:endParaRPr>
          </a:p>
        </p:txBody>
      </p:sp>
      <p:sp>
        <p:nvSpPr>
          <p:cNvPr id="26" name="TextBox 25">
            <a:extLst>
              <a:ext uri="{FF2B5EF4-FFF2-40B4-BE49-F238E27FC236}">
                <a16:creationId xmlns:a16="http://schemas.microsoft.com/office/drawing/2014/main" id="{2F1B0E5C-826F-C1A6-64FF-2AA8D40AB67C}"/>
              </a:ext>
            </a:extLst>
          </p:cNvPr>
          <p:cNvSpPr txBox="1"/>
          <p:nvPr/>
        </p:nvSpPr>
        <p:spPr>
          <a:xfrm>
            <a:off x="724363" y="4882795"/>
            <a:ext cx="3962944" cy="338554"/>
          </a:xfrm>
          <a:prstGeom prst="rect">
            <a:avLst/>
          </a:prstGeom>
          <a:noFill/>
        </p:spPr>
        <p:txBody>
          <a:bodyPr wrap="none" rtlCol="0">
            <a:spAutoFit/>
          </a:bodyPr>
          <a:lstStyle/>
          <a:p>
            <a:pPr>
              <a:spcBef>
                <a:spcPts val="450"/>
              </a:spcBef>
              <a:buClr>
                <a:srgbClr val="0000FF"/>
              </a:buClr>
            </a:pPr>
            <a:r>
              <a:rPr lang="en-US" sz="1600" b="1" dirty="0">
                <a:solidFill>
                  <a:srgbClr val="0000FF"/>
                </a:solidFill>
                <a:latin typeface="Arial" panose="020B0604020202020204"/>
                <a:ea typeface="宋体" charset="-122"/>
              </a:rPr>
              <a:t>S2.</a:t>
            </a:r>
            <a:r>
              <a:rPr lang="en-US" sz="1600" dirty="0">
                <a:solidFill>
                  <a:srgbClr val="000000"/>
                </a:solidFill>
                <a:latin typeface="Arial" panose="020B0604020202020204"/>
                <a:ea typeface="宋体" charset="-122"/>
              </a:rPr>
              <a:t> Cluster rows of </a:t>
            </a:r>
            <a:r>
              <a:rPr lang="en-US" sz="1600" b="1" i="1" dirty="0">
                <a:solidFill>
                  <a:srgbClr val="000000"/>
                </a:solidFill>
                <a:latin typeface="Arial" panose="020B0604020202020204"/>
                <a:ea typeface="宋体" charset="-122"/>
              </a:rPr>
              <a:t>V</a:t>
            </a:r>
            <a:r>
              <a:rPr lang="en-US" sz="1600" b="1" dirty="0">
                <a:solidFill>
                  <a:srgbClr val="000000"/>
                </a:solidFill>
                <a:latin typeface="Arial" panose="020B0604020202020204"/>
                <a:ea typeface="宋体" charset="-122"/>
              </a:rPr>
              <a:t> </a:t>
            </a:r>
            <a:r>
              <a:rPr lang="en-US" sz="1600" dirty="0">
                <a:solidFill>
                  <a:srgbClr val="000000"/>
                </a:solidFill>
                <a:latin typeface="Arial" panose="020B0604020202020204"/>
                <a:ea typeface="宋体" charset="-122"/>
              </a:rPr>
              <a:t>using e.g., </a:t>
            </a:r>
            <a:r>
              <a:rPr lang="en-US" sz="1600" i="1" dirty="0">
                <a:solidFill>
                  <a:srgbClr val="000000"/>
                </a:solidFill>
                <a:latin typeface="Arial" panose="020B0604020202020204"/>
                <a:ea typeface="宋体" charset="-122"/>
              </a:rPr>
              <a:t>k</a:t>
            </a:r>
            <a:r>
              <a:rPr lang="en-US" sz="1600" dirty="0">
                <a:solidFill>
                  <a:srgbClr val="000000"/>
                </a:solidFill>
                <a:latin typeface="Arial" panose="020B0604020202020204"/>
                <a:ea typeface="宋体" charset="-122"/>
              </a:rPr>
              <a:t>-means</a:t>
            </a:r>
            <a:endParaRPr lang="en-US" sz="1600" dirty="0">
              <a:latin typeface="Arial" panose="020B0604020202020204"/>
              <a:ea typeface="宋体" charset="-122"/>
            </a:endParaRPr>
          </a:p>
        </p:txBody>
      </p:sp>
      <p:sp>
        <p:nvSpPr>
          <p:cNvPr id="28" name="TextBox 27">
            <a:extLst>
              <a:ext uri="{FF2B5EF4-FFF2-40B4-BE49-F238E27FC236}">
                <a16:creationId xmlns:a16="http://schemas.microsoft.com/office/drawing/2014/main" id="{C830C44D-434B-9FD7-D0CB-42BAE6C5467D}"/>
              </a:ext>
            </a:extLst>
          </p:cNvPr>
          <p:cNvSpPr txBox="1"/>
          <p:nvPr/>
        </p:nvSpPr>
        <p:spPr>
          <a:xfrm>
            <a:off x="724363" y="5417891"/>
            <a:ext cx="6109365" cy="338554"/>
          </a:xfrm>
          <a:prstGeom prst="rect">
            <a:avLst/>
          </a:prstGeom>
          <a:noFill/>
        </p:spPr>
        <p:txBody>
          <a:bodyPr wrap="none" rtlCol="0">
            <a:spAutoFit/>
          </a:bodyPr>
          <a:lstStyle/>
          <a:p>
            <a:pPr>
              <a:spcBef>
                <a:spcPts val="450"/>
              </a:spcBef>
              <a:buClr>
                <a:srgbClr val="0000FF"/>
              </a:buClr>
            </a:pPr>
            <a:r>
              <a:rPr lang="en-US" sz="1600" b="1" dirty="0">
                <a:solidFill>
                  <a:srgbClr val="0000FF"/>
                </a:solidFill>
                <a:latin typeface="Arial" panose="020B0604020202020204"/>
                <a:ea typeface="宋体" charset="-122"/>
              </a:rPr>
              <a:t>S3.</a:t>
            </a:r>
            <a:r>
              <a:rPr lang="en-US" sz="1600" dirty="0">
                <a:solidFill>
                  <a:srgbClr val="000000"/>
                </a:solidFill>
                <a:latin typeface="Arial" panose="020B0604020202020204"/>
                <a:ea typeface="宋体" charset="-122"/>
              </a:rPr>
              <a:t> Identify spammers as the cluster heads with norm closest to 0</a:t>
            </a:r>
            <a:endParaRPr lang="en-US" sz="1600" dirty="0">
              <a:latin typeface="Arial" panose="020B0604020202020204"/>
              <a:ea typeface="宋体" charset="-122"/>
            </a:endParaRPr>
          </a:p>
        </p:txBody>
      </p:sp>
      <p:sp>
        <p:nvSpPr>
          <p:cNvPr id="4" name="TextBox 3">
            <a:extLst>
              <a:ext uri="{FF2B5EF4-FFF2-40B4-BE49-F238E27FC236}">
                <a16:creationId xmlns:a16="http://schemas.microsoft.com/office/drawing/2014/main" id="{8DAA7B0C-A4DA-D03A-56B2-F515EA0F1F76}"/>
              </a:ext>
            </a:extLst>
          </p:cNvPr>
          <p:cNvSpPr txBox="1"/>
          <p:nvPr/>
        </p:nvSpPr>
        <p:spPr>
          <a:xfrm>
            <a:off x="354387" y="6252764"/>
            <a:ext cx="8960244"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b="0" i="0" dirty="0">
                <a:solidFill>
                  <a:srgbClr val="000000"/>
                </a:solidFill>
                <a:effectLst/>
              </a:rPr>
              <a:t> and G. B. Giannakis, "Detecting Adversaries in Crowdsourcing," </a:t>
            </a:r>
          </a:p>
          <a:p>
            <a:pPr algn="l"/>
            <a:r>
              <a:rPr lang="en-US" sz="1400" b="0" i="1" dirty="0">
                <a:solidFill>
                  <a:srgbClr val="000000"/>
                </a:solidFill>
                <a:effectLst/>
              </a:rPr>
              <a:t>Proc. of Intl. Conf. on Data Mining</a:t>
            </a:r>
            <a:r>
              <a:rPr lang="en-US" sz="1400" b="0" i="0" dirty="0">
                <a:solidFill>
                  <a:srgbClr val="000000"/>
                </a:solidFill>
                <a:effectLst/>
              </a:rPr>
              <a:t>, Auckland, New Zealand, Dec. 2021.</a:t>
            </a:r>
          </a:p>
        </p:txBody>
      </p:sp>
    </p:spTree>
    <p:custDataLst>
      <p:tags r:id="rId1"/>
    </p:custDataLst>
    <p:extLst>
      <p:ext uri="{BB962C8B-B14F-4D97-AF65-F5344CB8AC3E}">
        <p14:creationId xmlns:p14="http://schemas.microsoft.com/office/powerpoint/2010/main" val="41036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6"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065"/>
            <a:ext cx="8511466" cy="561173"/>
          </a:xfrm>
        </p:spPr>
        <p:txBody>
          <a:bodyPr/>
          <a:lstStyle/>
          <a:p>
            <a:r>
              <a:rPr lang="en-US" sz="2800" dirty="0"/>
              <a:t>Spammer detection performance</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37</a:t>
            </a:fld>
            <a:endParaRPr lang="en-US">
              <a:solidFill>
                <a:srgbClr val="000000"/>
              </a:solidFill>
              <a:ea typeface="ＭＳ Ｐゴシック"/>
            </a:endParaRPr>
          </a:p>
        </p:txBody>
      </p:sp>
      <p:sp>
        <p:nvSpPr>
          <p:cNvPr id="32" name="TextBox 31"/>
          <p:cNvSpPr txBox="1"/>
          <p:nvPr/>
        </p:nvSpPr>
        <p:spPr>
          <a:xfrm>
            <a:off x="292569" y="1057916"/>
            <a:ext cx="4758354"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with </a:t>
            </a:r>
            <a:r>
              <a:rPr lang="en-US" sz="1600" i="1" dirty="0">
                <a:solidFill>
                  <a:srgbClr val="000000"/>
                </a:solidFill>
                <a:latin typeface="Arial" panose="020B0604020202020204"/>
                <a:ea typeface="宋体" charset="-122"/>
              </a:rPr>
              <a:t>N=10,000</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K = 4,</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M</a:t>
            </a:r>
            <a:r>
              <a:rPr lang="en-US" sz="1600" dirty="0">
                <a:solidFill>
                  <a:srgbClr val="000000"/>
                </a:solidFill>
                <a:latin typeface="Arial" panose="020B0604020202020204"/>
                <a:ea typeface="宋体" charset="-122"/>
              </a:rPr>
              <a:t> = 20</a:t>
            </a:r>
          </a:p>
        </p:txBody>
      </p:sp>
      <p:sp>
        <p:nvSpPr>
          <p:cNvPr id="14" name="TextBox 13">
            <a:extLst>
              <a:ext uri="{FF2B5EF4-FFF2-40B4-BE49-F238E27FC236}">
                <a16:creationId xmlns:a16="http://schemas.microsoft.com/office/drawing/2014/main" id="{2E6C1E5D-7A32-4E49-8FA5-00F4D7ED03D6}"/>
              </a:ext>
            </a:extLst>
          </p:cNvPr>
          <p:cNvSpPr txBox="1"/>
          <p:nvPr/>
        </p:nvSpPr>
        <p:spPr>
          <a:xfrm>
            <a:off x="526363" y="1529164"/>
            <a:ext cx="8735333"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Figures of merit: Sensitivity (true positive rate) and Specificity (true negative rate)</a:t>
            </a:r>
          </a:p>
        </p:txBody>
      </p:sp>
      <p:pic>
        <p:nvPicPr>
          <p:cNvPr id="6" name="Picture 5" descr="A picture containing graphical user interface&#10;&#10;Description automatically generated">
            <a:extLst>
              <a:ext uri="{FF2B5EF4-FFF2-40B4-BE49-F238E27FC236}">
                <a16:creationId xmlns:a16="http://schemas.microsoft.com/office/drawing/2014/main" id="{3A983D6C-790E-4CF5-9FE6-89C6C57C89FD}"/>
              </a:ext>
            </a:extLst>
          </p:cNvPr>
          <p:cNvPicPr>
            <a:picLocks noChangeAspect="1"/>
          </p:cNvPicPr>
          <p:nvPr/>
        </p:nvPicPr>
        <p:blipFill rotWithShape="1">
          <a:blip r:embed="rId3">
            <a:extLst>
              <a:ext uri="{28A0092B-C50C-407E-A947-70E740481C1C}">
                <a14:useLocalDpi xmlns:a14="http://schemas.microsoft.com/office/drawing/2010/main" val="0"/>
              </a:ext>
            </a:extLst>
          </a:blip>
          <a:srcRect l="18932" t="25569" r="32039" b="12769"/>
          <a:stretch/>
        </p:blipFill>
        <p:spPr>
          <a:xfrm>
            <a:off x="1963553" y="2031432"/>
            <a:ext cx="5292334" cy="3630515"/>
          </a:xfrm>
          <a:prstGeom prst="rect">
            <a:avLst/>
          </a:prstGeom>
        </p:spPr>
      </p:pic>
      <p:sp>
        <p:nvSpPr>
          <p:cNvPr id="4" name="TextBox 3">
            <a:extLst>
              <a:ext uri="{FF2B5EF4-FFF2-40B4-BE49-F238E27FC236}">
                <a16:creationId xmlns:a16="http://schemas.microsoft.com/office/drawing/2014/main" id="{6CD79F63-F060-7E7E-7610-25DB5FBE68C3}"/>
              </a:ext>
            </a:extLst>
          </p:cNvPr>
          <p:cNvSpPr txBox="1"/>
          <p:nvPr/>
        </p:nvSpPr>
        <p:spPr>
          <a:xfrm>
            <a:off x="231808" y="5833055"/>
            <a:ext cx="8953688" cy="369332"/>
          </a:xfrm>
          <a:prstGeom prst="rect">
            <a:avLst/>
          </a:prstGeom>
          <a:noFill/>
        </p:spPr>
        <p:txBody>
          <a:bodyPr wrap="square">
            <a:spAutoFit/>
          </a:bodyPr>
          <a:lstStyle/>
          <a:p>
            <a:pPr>
              <a:spcBef>
                <a:spcPts val="450"/>
              </a:spcBef>
              <a:buClr>
                <a:srgbClr val="0000FF"/>
              </a:buClr>
            </a:pPr>
            <a:r>
              <a:rPr lang="en-US" sz="1800" b="1" dirty="0">
                <a:solidFill>
                  <a:srgbClr val="0000FF"/>
                </a:solidFill>
                <a:latin typeface="Arial" panose="020B0604020202020204"/>
                <a:ea typeface="宋体" charset="-122"/>
              </a:rPr>
              <a:t>Bottomline.</a:t>
            </a:r>
            <a:r>
              <a:rPr lang="en-US" sz="1800" dirty="0">
                <a:solidFill>
                  <a:srgbClr val="000000"/>
                </a:solidFill>
                <a:latin typeface="Arial" panose="020B0604020202020204"/>
                <a:ea typeface="宋体" charset="-122"/>
              </a:rPr>
              <a:t> A few spammers misclassified as honest; all honest classified as honest </a:t>
            </a:r>
          </a:p>
        </p:txBody>
      </p:sp>
    </p:spTree>
    <p:extLst>
      <p:ext uri="{BB962C8B-B14F-4D97-AF65-F5344CB8AC3E}">
        <p14:creationId xmlns:p14="http://schemas.microsoft.com/office/powerpoint/2010/main" val="334891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078932-2D40-454F-4EC8-E952F6D97A99}"/>
              </a:ext>
            </a:extLst>
          </p:cNvPr>
          <p:cNvPicPr>
            <a:picLocks noChangeAspect="1"/>
          </p:cNvPicPr>
          <p:nvPr/>
        </p:nvPicPr>
        <p:blipFill>
          <a:blip r:embed="rId3"/>
          <a:stretch>
            <a:fillRect/>
          </a:stretch>
        </p:blipFill>
        <p:spPr>
          <a:xfrm>
            <a:off x="1752822" y="3618836"/>
            <a:ext cx="5964854" cy="1683792"/>
          </a:xfrm>
          <a:prstGeom prst="rect">
            <a:avLst/>
          </a:prstGeom>
        </p:spPr>
      </p:pic>
      <p:sp>
        <p:nvSpPr>
          <p:cNvPr id="2" name="Title 1"/>
          <p:cNvSpPr>
            <a:spLocks noGrp="1"/>
          </p:cNvSpPr>
          <p:nvPr>
            <p:ph type="title"/>
          </p:nvPr>
        </p:nvSpPr>
        <p:spPr>
          <a:xfrm>
            <a:off x="522789" y="305089"/>
            <a:ext cx="4465951" cy="561173"/>
          </a:xfrm>
        </p:spPr>
        <p:txBody>
          <a:bodyPr/>
          <a:lstStyle/>
          <a:p>
            <a:r>
              <a:rPr lang="en-US" sz="2800" dirty="0"/>
              <a:t>Real crowdsourced data</a:t>
            </a:r>
          </a:p>
        </p:txBody>
      </p:sp>
      <p:sp>
        <p:nvSpPr>
          <p:cNvPr id="13" name="Footer Placeholder 3">
            <a:extLst>
              <a:ext uri="{FF2B5EF4-FFF2-40B4-BE49-F238E27FC236}">
                <a16:creationId xmlns:a16="http://schemas.microsoft.com/office/drawing/2014/main" id="{0ACB12E6-0DBA-4C18-BC0A-899180063876}"/>
              </a:ext>
            </a:extLst>
          </p:cNvPr>
          <p:cNvSpPr>
            <a:spLocks noGrp="1"/>
          </p:cNvSpPr>
          <p:nvPr>
            <p:ph type="ftr" sz="quarter" idx="11"/>
          </p:nvPr>
        </p:nvSpPr>
        <p:spPr>
          <a:xfrm>
            <a:off x="378690" y="6197839"/>
            <a:ext cx="7724161" cy="668364"/>
          </a:xfrm>
        </p:spPr>
        <p:txBody>
          <a:bodyPr/>
          <a:lstStyle/>
          <a:p>
            <a:r>
              <a:rPr lang="en-US" sz="1200" dirty="0">
                <a:solidFill>
                  <a:srgbClr val="000000"/>
                </a:solidFill>
                <a:latin typeface="+mj-lt"/>
              </a:rPr>
              <a:t>P. </a:t>
            </a:r>
            <a:r>
              <a:rPr lang="en-US" sz="1200" dirty="0" err="1">
                <a:solidFill>
                  <a:srgbClr val="000000"/>
                </a:solidFill>
                <a:latin typeface="+mj-lt"/>
              </a:rPr>
              <a:t>Welinder</a:t>
            </a:r>
            <a:r>
              <a:rPr lang="en-US" sz="1200" dirty="0">
                <a:solidFill>
                  <a:srgbClr val="000000"/>
                </a:solidFill>
                <a:latin typeface="+mj-lt"/>
              </a:rPr>
              <a:t> et al,  “The multidimensional wisdom of crowds,” </a:t>
            </a:r>
            <a:r>
              <a:rPr lang="en-US" sz="1200" i="1" dirty="0">
                <a:solidFill>
                  <a:srgbClr val="000000"/>
                </a:solidFill>
                <a:latin typeface="+mj-lt"/>
              </a:rPr>
              <a:t>Proc. of</a:t>
            </a:r>
            <a:r>
              <a:rPr lang="en-US" sz="1200" dirty="0">
                <a:solidFill>
                  <a:srgbClr val="000000"/>
                </a:solidFill>
                <a:latin typeface="+mj-lt"/>
              </a:rPr>
              <a:t> </a:t>
            </a:r>
            <a:r>
              <a:rPr lang="en-US" sz="1200" i="1" dirty="0">
                <a:solidFill>
                  <a:srgbClr val="000000"/>
                </a:solidFill>
                <a:latin typeface="+mj-lt"/>
              </a:rPr>
              <a:t>NIPS</a:t>
            </a:r>
            <a:r>
              <a:rPr lang="en-US" sz="1200" dirty="0">
                <a:solidFill>
                  <a:srgbClr val="000000"/>
                </a:solidFill>
                <a:latin typeface="+mj-lt"/>
              </a:rPr>
              <a:t>, pp. 2424–2432, 2010.</a:t>
            </a:r>
            <a:br>
              <a:rPr lang="en-US" sz="1200" dirty="0">
                <a:solidFill>
                  <a:srgbClr val="000000"/>
                </a:solidFill>
                <a:latin typeface="+mj-lt"/>
              </a:rPr>
            </a:br>
            <a:r>
              <a:rPr lang="en-US" sz="1200" dirty="0">
                <a:solidFill>
                  <a:srgbClr val="000000"/>
                </a:solidFill>
                <a:latin typeface="+mj-lt"/>
              </a:rPr>
              <a:t>J. Deng et al, “</a:t>
            </a:r>
            <a:r>
              <a:rPr lang="en-US" sz="1200" dirty="0" err="1">
                <a:solidFill>
                  <a:srgbClr val="000000"/>
                </a:solidFill>
                <a:latin typeface="+mj-lt"/>
              </a:rPr>
              <a:t>Imagenet</a:t>
            </a:r>
            <a:r>
              <a:rPr lang="en-US" sz="1200" dirty="0">
                <a:solidFill>
                  <a:srgbClr val="000000"/>
                </a:solidFill>
                <a:latin typeface="+mj-lt"/>
              </a:rPr>
              <a:t>: A large-scale hierarchical image database,”  </a:t>
            </a:r>
            <a:r>
              <a:rPr lang="en-US" sz="1200" i="1" dirty="0">
                <a:solidFill>
                  <a:srgbClr val="000000"/>
                </a:solidFill>
                <a:latin typeface="+mj-lt"/>
              </a:rPr>
              <a:t>Proc. of</a:t>
            </a:r>
            <a:r>
              <a:rPr lang="en-US" sz="1200" dirty="0">
                <a:solidFill>
                  <a:srgbClr val="000000"/>
                </a:solidFill>
                <a:latin typeface="+mj-lt"/>
              </a:rPr>
              <a:t> </a:t>
            </a:r>
            <a:r>
              <a:rPr lang="en-US" sz="1200" i="1" dirty="0">
                <a:solidFill>
                  <a:srgbClr val="000000"/>
                </a:solidFill>
                <a:latin typeface="+mj-lt"/>
              </a:rPr>
              <a:t>IEEE CVPR</a:t>
            </a:r>
            <a:r>
              <a:rPr lang="en-US" sz="1200" dirty="0">
                <a:solidFill>
                  <a:srgbClr val="000000"/>
                </a:solidFill>
                <a:latin typeface="+mj-lt"/>
              </a:rPr>
              <a:t>, pp. 248–255, 2009.</a:t>
            </a:r>
            <a:br>
              <a:rPr lang="en-US" sz="1200" dirty="0">
                <a:solidFill>
                  <a:srgbClr val="000000"/>
                </a:solidFill>
                <a:latin typeface="+mj-lt"/>
              </a:rPr>
            </a:br>
            <a:r>
              <a:rPr lang="en-US" sz="1200" dirty="0">
                <a:solidFill>
                  <a:srgbClr val="000000"/>
                </a:solidFill>
                <a:latin typeface="+mj-lt"/>
              </a:rPr>
              <a:t>D. Zhou et al, “Learning from the wisdom of crowds by minimax entropy,”   </a:t>
            </a:r>
            <a:r>
              <a:rPr lang="en-US" sz="1200" i="1" dirty="0">
                <a:solidFill>
                  <a:srgbClr val="000000"/>
                </a:solidFill>
                <a:latin typeface="+mj-lt"/>
              </a:rPr>
              <a:t>Proc. of NIPS, </a:t>
            </a:r>
            <a:r>
              <a:rPr lang="en-US" sz="1200" dirty="0">
                <a:solidFill>
                  <a:srgbClr val="000000"/>
                </a:solidFill>
                <a:latin typeface="+mj-lt"/>
              </a:rPr>
              <a:t>pp. 2195–2203, 2015.</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38</a:t>
            </a:fld>
            <a:endParaRPr lang="en-US">
              <a:solidFill>
                <a:srgbClr val="000000"/>
              </a:solidFill>
              <a:ea typeface="ＭＳ Ｐゴシック"/>
            </a:endParaRPr>
          </a:p>
        </p:txBody>
      </p:sp>
      <p:sp>
        <p:nvSpPr>
          <p:cNvPr id="10" name="TextBox 9">
            <a:extLst>
              <a:ext uri="{FF2B5EF4-FFF2-40B4-BE49-F238E27FC236}">
                <a16:creationId xmlns:a16="http://schemas.microsoft.com/office/drawing/2014/main" id="{3A7B8A09-DF37-4004-8CE2-C4056DB4149D}"/>
              </a:ext>
            </a:extLst>
          </p:cNvPr>
          <p:cNvSpPr txBox="1"/>
          <p:nvPr/>
        </p:nvSpPr>
        <p:spPr>
          <a:xfrm>
            <a:off x="363772" y="1311121"/>
            <a:ext cx="3571812" cy="307777"/>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400" dirty="0">
                <a:solidFill>
                  <a:srgbClr val="000000"/>
                </a:solidFill>
                <a:latin typeface="Arial" panose="020B0604020202020204"/>
                <a:ea typeface="宋体" charset="-122"/>
              </a:rPr>
              <a:t>Bluebird dataset </a:t>
            </a:r>
            <a:r>
              <a:rPr lang="en-US" sz="1400" i="1" dirty="0">
                <a:solidFill>
                  <a:srgbClr val="000000"/>
                </a:solidFill>
                <a:latin typeface="Arial" panose="020B0604020202020204"/>
                <a:ea typeface="宋体" charset="-122"/>
              </a:rPr>
              <a:t>N=108,    K = 2, M=39</a:t>
            </a:r>
            <a:endParaRPr lang="en-US" sz="1400" dirty="0">
              <a:solidFill>
                <a:srgbClr val="000000"/>
              </a:solidFill>
              <a:latin typeface="Arial" panose="020B0604020202020204"/>
              <a:ea typeface="宋体" charset="-122"/>
            </a:endParaRPr>
          </a:p>
        </p:txBody>
      </p:sp>
      <p:sp>
        <p:nvSpPr>
          <p:cNvPr id="15" name="TextBox 14">
            <a:extLst>
              <a:ext uri="{FF2B5EF4-FFF2-40B4-BE49-F238E27FC236}">
                <a16:creationId xmlns:a16="http://schemas.microsoft.com/office/drawing/2014/main" id="{94BF220C-5F34-468E-BA0C-F0A05F391240}"/>
              </a:ext>
            </a:extLst>
          </p:cNvPr>
          <p:cNvSpPr txBox="1"/>
          <p:nvPr/>
        </p:nvSpPr>
        <p:spPr>
          <a:xfrm>
            <a:off x="363772" y="1665907"/>
            <a:ext cx="3640740" cy="307777"/>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400" dirty="0">
                <a:solidFill>
                  <a:srgbClr val="000000"/>
                </a:solidFill>
                <a:latin typeface="Arial" panose="020B0604020202020204"/>
                <a:ea typeface="宋体" charset="-122"/>
              </a:rPr>
              <a:t>Dog dataset       </a:t>
            </a:r>
            <a:r>
              <a:rPr lang="en-US" sz="1400" i="1" dirty="0">
                <a:solidFill>
                  <a:srgbClr val="000000"/>
                </a:solidFill>
                <a:latin typeface="Arial" panose="020B0604020202020204"/>
                <a:ea typeface="宋体" charset="-122"/>
              </a:rPr>
              <a:t>N=807,    K = 4, M=109</a:t>
            </a:r>
            <a:endParaRPr lang="en-US" sz="1400" dirty="0">
              <a:solidFill>
                <a:srgbClr val="000000"/>
              </a:solidFill>
              <a:latin typeface="Arial" panose="020B0604020202020204"/>
              <a:ea typeface="宋体" charset="-122"/>
            </a:endParaRPr>
          </a:p>
        </p:txBody>
      </p:sp>
      <p:sp>
        <p:nvSpPr>
          <p:cNvPr id="16" name="TextBox 15">
            <a:extLst>
              <a:ext uri="{FF2B5EF4-FFF2-40B4-BE49-F238E27FC236}">
                <a16:creationId xmlns:a16="http://schemas.microsoft.com/office/drawing/2014/main" id="{4A34CD61-A450-4514-BC31-1CDF7E8640B7}"/>
              </a:ext>
            </a:extLst>
          </p:cNvPr>
          <p:cNvSpPr txBox="1"/>
          <p:nvPr/>
        </p:nvSpPr>
        <p:spPr>
          <a:xfrm>
            <a:off x="363772" y="2020693"/>
            <a:ext cx="3627853" cy="307777"/>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400" dirty="0">
                <a:solidFill>
                  <a:srgbClr val="000000"/>
                </a:solidFill>
                <a:latin typeface="Arial" panose="020B0604020202020204"/>
                <a:ea typeface="宋体" charset="-122"/>
              </a:rPr>
              <a:t>Web dataset      </a:t>
            </a:r>
            <a:r>
              <a:rPr lang="en-US" sz="1400" i="1" dirty="0">
                <a:solidFill>
                  <a:srgbClr val="000000"/>
                </a:solidFill>
                <a:latin typeface="Arial" panose="020B0604020202020204"/>
                <a:ea typeface="宋体" charset="-122"/>
              </a:rPr>
              <a:t>N=2,655, K = 5, M=177</a:t>
            </a:r>
            <a:endParaRPr lang="en-US" sz="1400" dirty="0">
              <a:solidFill>
                <a:srgbClr val="000000"/>
              </a:solidFill>
              <a:latin typeface="Arial" panose="020B0604020202020204"/>
              <a:ea typeface="宋体" charset="-122"/>
            </a:endParaRPr>
          </a:p>
        </p:txBody>
      </p:sp>
      <p:sp>
        <p:nvSpPr>
          <p:cNvPr id="17" name="TextBox 16">
            <a:extLst>
              <a:ext uri="{FF2B5EF4-FFF2-40B4-BE49-F238E27FC236}">
                <a16:creationId xmlns:a16="http://schemas.microsoft.com/office/drawing/2014/main" id="{1DAC5C38-95F7-4AFB-9AE2-926A77B88575}"/>
              </a:ext>
            </a:extLst>
          </p:cNvPr>
          <p:cNvSpPr txBox="1"/>
          <p:nvPr/>
        </p:nvSpPr>
        <p:spPr>
          <a:xfrm>
            <a:off x="2341791" y="5194137"/>
            <a:ext cx="4804520"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Parentheses indicate </a:t>
            </a:r>
            <a:r>
              <a:rPr lang="en-US" sz="1600" dirty="0">
                <a:solidFill>
                  <a:srgbClr val="0000FF"/>
                </a:solidFill>
                <a:latin typeface="Arial" panose="020B0604020202020204"/>
                <a:ea typeface="宋体" charset="-122"/>
              </a:rPr>
              <a:t>number of pruned annotators</a:t>
            </a:r>
          </a:p>
        </p:txBody>
      </p:sp>
      <p:sp>
        <p:nvSpPr>
          <p:cNvPr id="19" name="TextBox 18">
            <a:extLst>
              <a:ext uri="{FF2B5EF4-FFF2-40B4-BE49-F238E27FC236}">
                <a16:creationId xmlns:a16="http://schemas.microsoft.com/office/drawing/2014/main" id="{7C8D7BB2-A9ED-4162-B580-FCE321C1DCDA}"/>
              </a:ext>
            </a:extLst>
          </p:cNvPr>
          <p:cNvSpPr txBox="1"/>
          <p:nvPr/>
        </p:nvSpPr>
        <p:spPr>
          <a:xfrm>
            <a:off x="522789" y="2529712"/>
            <a:ext cx="5096267" cy="30777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400" dirty="0">
                <a:solidFill>
                  <a:srgbClr val="000000"/>
                </a:solidFill>
                <a:latin typeface="Arial" panose="020B0604020202020204"/>
                <a:ea typeface="宋体" charset="-122"/>
              </a:rPr>
              <a:t>Annotators deemed </a:t>
            </a:r>
            <a:r>
              <a:rPr lang="en-US" sz="1400" dirty="0">
                <a:solidFill>
                  <a:srgbClr val="0000FF"/>
                </a:solidFill>
                <a:latin typeface="Arial" panose="020B0604020202020204"/>
                <a:ea typeface="宋体" charset="-122"/>
              </a:rPr>
              <a:t>spammers</a:t>
            </a:r>
            <a:r>
              <a:rPr lang="en-US" sz="1400" dirty="0">
                <a:solidFill>
                  <a:srgbClr val="000000"/>
                </a:solidFill>
                <a:latin typeface="Arial" panose="020B0604020202020204"/>
                <a:ea typeface="宋体" charset="-122"/>
              </a:rPr>
              <a:t> were </a:t>
            </a:r>
            <a:r>
              <a:rPr lang="en-US" sz="1400" dirty="0">
                <a:solidFill>
                  <a:srgbClr val="0000FF"/>
                </a:solidFill>
                <a:latin typeface="Arial" panose="020B0604020202020204"/>
                <a:ea typeface="宋体" charset="-122"/>
              </a:rPr>
              <a:t>removed</a:t>
            </a:r>
            <a:r>
              <a:rPr lang="en-US" sz="1400" dirty="0">
                <a:solidFill>
                  <a:srgbClr val="000000"/>
                </a:solidFill>
                <a:latin typeface="Arial" panose="020B0604020202020204"/>
                <a:ea typeface="宋体" charset="-122"/>
              </a:rPr>
              <a:t> from dataset</a:t>
            </a:r>
          </a:p>
        </p:txBody>
      </p:sp>
      <p:sp>
        <p:nvSpPr>
          <p:cNvPr id="12" name="TextBox 11">
            <a:extLst>
              <a:ext uri="{FF2B5EF4-FFF2-40B4-BE49-F238E27FC236}">
                <a16:creationId xmlns:a16="http://schemas.microsoft.com/office/drawing/2014/main" id="{CDC4F973-2A63-4834-834E-F06952583470}"/>
              </a:ext>
            </a:extLst>
          </p:cNvPr>
          <p:cNvSpPr txBox="1"/>
          <p:nvPr/>
        </p:nvSpPr>
        <p:spPr>
          <a:xfrm>
            <a:off x="3487898" y="3378988"/>
            <a:ext cx="2007281" cy="307777"/>
          </a:xfrm>
          <a:prstGeom prst="rect">
            <a:avLst/>
          </a:prstGeom>
          <a:noFill/>
        </p:spPr>
        <p:txBody>
          <a:bodyPr wrap="none" rtlCol="0">
            <a:spAutoFit/>
          </a:bodyPr>
          <a:lstStyle/>
          <a:p>
            <a:pPr>
              <a:spcBef>
                <a:spcPts val="450"/>
              </a:spcBef>
            </a:pPr>
            <a:r>
              <a:rPr lang="en-US" sz="1400" dirty="0">
                <a:solidFill>
                  <a:srgbClr val="000000"/>
                </a:solidFill>
                <a:latin typeface="Arial" panose="020B0604020202020204"/>
                <a:ea typeface="宋体" charset="-122"/>
              </a:rPr>
              <a:t>Classification accuracy</a:t>
            </a:r>
          </a:p>
        </p:txBody>
      </p:sp>
      <p:pic>
        <p:nvPicPr>
          <p:cNvPr id="14" name="Picture 13">
            <a:extLst>
              <a:ext uri="{FF2B5EF4-FFF2-40B4-BE49-F238E27FC236}">
                <a16:creationId xmlns:a16="http://schemas.microsoft.com/office/drawing/2014/main" id="{8A6353BE-C089-4A31-853D-2EDC60B1996C}"/>
              </a:ext>
            </a:extLst>
          </p:cNvPr>
          <p:cNvPicPr>
            <a:picLocks noChangeAspect="1"/>
          </p:cNvPicPr>
          <p:nvPr/>
        </p:nvPicPr>
        <p:blipFill>
          <a:blip r:embed="rId4"/>
          <a:stretch>
            <a:fillRect/>
          </a:stretch>
        </p:blipFill>
        <p:spPr>
          <a:xfrm>
            <a:off x="6348619" y="659290"/>
            <a:ext cx="2359185" cy="1160505"/>
          </a:xfrm>
          <a:prstGeom prst="rect">
            <a:avLst/>
          </a:prstGeom>
        </p:spPr>
      </p:pic>
      <p:pic>
        <p:nvPicPr>
          <p:cNvPr id="18" name="Picture 17">
            <a:extLst>
              <a:ext uri="{FF2B5EF4-FFF2-40B4-BE49-F238E27FC236}">
                <a16:creationId xmlns:a16="http://schemas.microsoft.com/office/drawing/2014/main" id="{FD62938F-6D16-4B49-B570-54D08ABD98AA}"/>
              </a:ext>
            </a:extLst>
          </p:cNvPr>
          <p:cNvPicPr>
            <a:picLocks noChangeAspect="1"/>
          </p:cNvPicPr>
          <p:nvPr/>
        </p:nvPicPr>
        <p:blipFill>
          <a:blip r:embed="rId5"/>
          <a:stretch>
            <a:fillRect/>
          </a:stretch>
        </p:blipFill>
        <p:spPr>
          <a:xfrm>
            <a:off x="6108986" y="2202481"/>
            <a:ext cx="2838450" cy="1076325"/>
          </a:xfrm>
          <a:prstGeom prst="rect">
            <a:avLst/>
          </a:prstGeom>
        </p:spPr>
      </p:pic>
      <p:sp>
        <p:nvSpPr>
          <p:cNvPr id="20" name="TextBox 19">
            <a:extLst>
              <a:ext uri="{FF2B5EF4-FFF2-40B4-BE49-F238E27FC236}">
                <a16:creationId xmlns:a16="http://schemas.microsoft.com/office/drawing/2014/main" id="{1EB3D794-365E-40D7-A2A8-326F594737AC}"/>
              </a:ext>
            </a:extLst>
          </p:cNvPr>
          <p:cNvSpPr txBox="1"/>
          <p:nvPr/>
        </p:nvSpPr>
        <p:spPr>
          <a:xfrm>
            <a:off x="126183" y="5657414"/>
            <a:ext cx="8763938" cy="369332"/>
          </a:xfrm>
          <a:prstGeom prst="rect">
            <a:avLst/>
          </a:prstGeom>
          <a:noFill/>
        </p:spPr>
        <p:txBody>
          <a:bodyPr wrap="none" rtlCol="0">
            <a:spAutoFit/>
          </a:bodyPr>
          <a:lstStyle/>
          <a:p>
            <a:pPr>
              <a:spcBef>
                <a:spcPts val="450"/>
              </a:spcBef>
            </a:pPr>
            <a:r>
              <a:rPr lang="en-US" b="1" dirty="0">
                <a:solidFill>
                  <a:srgbClr val="0000FF"/>
                </a:solidFill>
                <a:latin typeface="Arial" panose="020B0604020202020204"/>
                <a:ea typeface="宋体" charset="-122"/>
              </a:rPr>
              <a:t>Bottomline. </a:t>
            </a:r>
            <a:r>
              <a:rPr lang="en-US" dirty="0">
                <a:solidFill>
                  <a:srgbClr val="000000"/>
                </a:solidFill>
                <a:latin typeface="Arial" panose="020B0604020202020204"/>
                <a:ea typeface="宋体" charset="-122"/>
              </a:rPr>
              <a:t>Identifying and removing spammers boosts crowdsourcing performance</a:t>
            </a:r>
          </a:p>
        </p:txBody>
      </p:sp>
      <p:sp>
        <p:nvSpPr>
          <p:cNvPr id="21" name="TextBox 20">
            <a:extLst>
              <a:ext uri="{FF2B5EF4-FFF2-40B4-BE49-F238E27FC236}">
                <a16:creationId xmlns:a16="http://schemas.microsoft.com/office/drawing/2014/main" id="{68A53B9A-B0D7-43A2-85D3-C9CFF771EB43}"/>
              </a:ext>
            </a:extLst>
          </p:cNvPr>
          <p:cNvSpPr txBox="1"/>
          <p:nvPr/>
        </p:nvSpPr>
        <p:spPr>
          <a:xfrm>
            <a:off x="522788" y="3013760"/>
            <a:ext cx="3954929" cy="30777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400" b="1" dirty="0">
                <a:solidFill>
                  <a:srgbClr val="0000FF"/>
                </a:solidFill>
                <a:latin typeface="Arial" panose="020B0604020202020204"/>
                <a:ea typeface="宋体" charset="-122"/>
              </a:rPr>
              <a:t>Alg. 1:</a:t>
            </a:r>
            <a:r>
              <a:rPr lang="en-US" sz="1400" dirty="0">
                <a:solidFill>
                  <a:srgbClr val="0000FF"/>
                </a:solidFill>
                <a:latin typeface="Arial" panose="020B0604020202020204"/>
                <a:ea typeface="宋体" charset="-122"/>
              </a:rPr>
              <a:t> </a:t>
            </a:r>
            <a:r>
              <a:rPr lang="en-US" sz="1400" dirty="0">
                <a:solidFill>
                  <a:srgbClr val="000000"/>
                </a:solidFill>
                <a:latin typeface="Arial" panose="020B0604020202020204"/>
                <a:ea typeface="宋体" charset="-122"/>
              </a:rPr>
              <a:t>Our spammer identification algorithm</a:t>
            </a:r>
          </a:p>
        </p:txBody>
      </p:sp>
    </p:spTree>
    <p:extLst>
      <p:ext uri="{BB962C8B-B14F-4D97-AF65-F5344CB8AC3E}">
        <p14:creationId xmlns:p14="http://schemas.microsoft.com/office/powerpoint/2010/main" val="928859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33" y="17784"/>
            <a:ext cx="7199914" cy="834173"/>
          </a:xfrm>
        </p:spPr>
        <p:txBody>
          <a:bodyPr>
            <a:normAutofit/>
          </a:bodyPr>
          <a:lstStyle/>
          <a:p>
            <a:r>
              <a:rPr lang="en-US" sz="3600" dirty="0"/>
              <a:t>Effect of colluding adversaries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39</a:t>
            </a:fld>
            <a:endParaRPr lang="en-US">
              <a:solidFill>
                <a:srgbClr val="000000"/>
              </a:solidFill>
              <a:ea typeface="ＭＳ Ｐゴシック"/>
            </a:endParaRPr>
          </a:p>
        </p:txBody>
      </p:sp>
      <p:sp>
        <p:nvSpPr>
          <p:cNvPr id="58" name="TextBox 57">
            <a:extLst>
              <a:ext uri="{FF2B5EF4-FFF2-40B4-BE49-F238E27FC236}">
                <a16:creationId xmlns:a16="http://schemas.microsoft.com/office/drawing/2014/main" id="{F7707BB1-9432-4D27-9F57-117166FBF1EC}"/>
              </a:ext>
            </a:extLst>
          </p:cNvPr>
          <p:cNvSpPr txBox="1"/>
          <p:nvPr/>
        </p:nvSpPr>
        <p:spPr>
          <a:xfrm>
            <a:off x="0" y="1160472"/>
            <a:ext cx="733438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with </a:t>
            </a:r>
            <a:r>
              <a:rPr lang="en-US" sz="1600" i="1" dirty="0">
                <a:solidFill>
                  <a:srgbClr val="000000"/>
                </a:solidFill>
                <a:latin typeface="Arial" panose="020B0604020202020204"/>
                <a:ea typeface="宋体" charset="-122"/>
              </a:rPr>
              <a:t>N = 5,000, M=60, K=3. </a:t>
            </a:r>
            <a:r>
              <a:rPr lang="en-US" sz="1600" dirty="0">
                <a:solidFill>
                  <a:srgbClr val="000000"/>
                </a:solidFill>
                <a:latin typeface="Arial" panose="020B0604020202020204"/>
                <a:ea typeface="宋体" charset="-122"/>
              </a:rPr>
              <a:t>Percentage of adversaries = </a:t>
            </a:r>
            <a:r>
              <a:rPr lang="el-GR" sz="1600" i="1" dirty="0">
                <a:solidFill>
                  <a:srgbClr val="000000"/>
                </a:solidFill>
                <a:latin typeface="Arial" panose="020B0604020202020204"/>
                <a:ea typeface="宋体" charset="-122"/>
              </a:rPr>
              <a:t>α</a:t>
            </a:r>
            <a:endParaRPr lang="en-US" sz="1600" dirty="0">
              <a:solidFill>
                <a:srgbClr val="000000"/>
              </a:solidFill>
              <a:latin typeface="Arial" panose="020B0604020202020204"/>
              <a:ea typeface="宋体" charset="-122"/>
            </a:endParaRPr>
          </a:p>
        </p:txBody>
      </p:sp>
      <p:sp>
        <p:nvSpPr>
          <p:cNvPr id="60" name="TextBox 59">
            <a:extLst>
              <a:ext uri="{FF2B5EF4-FFF2-40B4-BE49-F238E27FC236}">
                <a16:creationId xmlns:a16="http://schemas.microsoft.com/office/drawing/2014/main" id="{310CA6E6-693B-4EE1-9A5E-EFD065EC365D}"/>
              </a:ext>
            </a:extLst>
          </p:cNvPr>
          <p:cNvSpPr txBox="1"/>
          <p:nvPr/>
        </p:nvSpPr>
        <p:spPr>
          <a:xfrm>
            <a:off x="306307" y="1484561"/>
            <a:ext cx="8822993"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Colluding adversaries provide wrong response </a:t>
            </a:r>
            <a:r>
              <a:rPr lang="en-US" sz="1600" dirty="0" err="1">
                <a:solidFill>
                  <a:srgbClr val="000000"/>
                </a:solidFill>
                <a:latin typeface="Arial" panose="020B0604020202020204"/>
                <a:ea typeface="宋体" charset="-122"/>
              </a:rPr>
              <a:t>w.p.</a:t>
            </a:r>
            <a:r>
              <a:rPr lang="en-US" sz="1600" dirty="0">
                <a:solidFill>
                  <a:srgbClr val="000000"/>
                </a:solidFill>
                <a:latin typeface="Arial" panose="020B0604020202020204"/>
                <a:ea typeface="宋体" charset="-122"/>
              </a:rPr>
              <a:t> </a:t>
            </a:r>
            <a:r>
              <a:rPr lang="en-US" sz="1600" i="1" dirty="0" err="1">
                <a:solidFill>
                  <a:srgbClr val="000000"/>
                </a:solidFill>
                <a:latin typeface="Arial" panose="020B0604020202020204"/>
                <a:ea typeface="宋体" charset="-122"/>
              </a:rPr>
              <a:t>p</a:t>
            </a:r>
            <a:r>
              <a:rPr lang="en-US" sz="1600" i="1" baseline="-25000" dirty="0" err="1">
                <a:solidFill>
                  <a:srgbClr val="000000"/>
                </a:solidFill>
                <a:latin typeface="Arial" panose="020B0604020202020204"/>
                <a:ea typeface="宋体" charset="-122"/>
              </a:rPr>
              <a:t>corr</a:t>
            </a:r>
            <a:r>
              <a:rPr lang="en-US" sz="1600" dirty="0">
                <a:solidFill>
                  <a:srgbClr val="000000"/>
                </a:solidFill>
                <a:latin typeface="Arial" panose="020B0604020202020204"/>
                <a:ea typeface="宋体" charset="-122"/>
              </a:rPr>
              <a:t>, and ground-truth label </a:t>
            </a:r>
            <a:r>
              <a:rPr lang="en-US" sz="1600" dirty="0" err="1">
                <a:solidFill>
                  <a:srgbClr val="000000"/>
                </a:solidFill>
                <a:latin typeface="Arial" panose="020B0604020202020204"/>
                <a:ea typeface="宋体" charset="-122"/>
              </a:rPr>
              <a:t>w.p.</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1 - </a:t>
            </a:r>
            <a:r>
              <a:rPr lang="en-US" sz="1600" i="1" dirty="0" err="1">
                <a:solidFill>
                  <a:srgbClr val="000000"/>
                </a:solidFill>
                <a:latin typeface="Arial" panose="020B0604020202020204"/>
                <a:ea typeface="宋体" charset="-122"/>
              </a:rPr>
              <a:t>p</a:t>
            </a:r>
            <a:r>
              <a:rPr lang="en-US" sz="1600" i="1" baseline="-25000" dirty="0" err="1">
                <a:solidFill>
                  <a:srgbClr val="000000"/>
                </a:solidFill>
                <a:latin typeface="Arial" panose="020B0604020202020204"/>
                <a:ea typeface="宋体" charset="-122"/>
              </a:rPr>
              <a:t>corr</a:t>
            </a:r>
            <a:r>
              <a:rPr lang="en-US" sz="1600" dirty="0">
                <a:solidFill>
                  <a:srgbClr val="000000"/>
                </a:solidFill>
                <a:latin typeface="Arial" panose="020B0604020202020204"/>
                <a:ea typeface="宋体" charset="-122"/>
              </a:rPr>
              <a:t>.</a:t>
            </a:r>
          </a:p>
        </p:txBody>
      </p:sp>
      <p:grpSp>
        <p:nvGrpSpPr>
          <p:cNvPr id="14" name="Group 13">
            <a:extLst>
              <a:ext uri="{FF2B5EF4-FFF2-40B4-BE49-F238E27FC236}">
                <a16:creationId xmlns:a16="http://schemas.microsoft.com/office/drawing/2014/main" id="{BD3F8950-9E5F-4F45-972A-E0E3C76E5379}"/>
              </a:ext>
            </a:extLst>
          </p:cNvPr>
          <p:cNvGrpSpPr/>
          <p:nvPr/>
        </p:nvGrpSpPr>
        <p:grpSpPr>
          <a:xfrm>
            <a:off x="79723" y="2482331"/>
            <a:ext cx="4700508" cy="3650408"/>
            <a:chOff x="905435" y="1501757"/>
            <a:chExt cx="3137647" cy="2546841"/>
          </a:xfrm>
        </p:grpSpPr>
        <p:pic>
          <p:nvPicPr>
            <p:cNvPr id="4" name="Picture 3" descr="Chart, line chart&#10;&#10;Description automatically generated">
              <a:extLst>
                <a:ext uri="{FF2B5EF4-FFF2-40B4-BE49-F238E27FC236}">
                  <a16:creationId xmlns:a16="http://schemas.microsoft.com/office/drawing/2014/main" id="{888B1490-13FF-45C3-9F69-896BDC66522E}"/>
                </a:ext>
              </a:extLst>
            </p:cNvPr>
            <p:cNvPicPr>
              <a:picLocks noChangeAspect="1"/>
            </p:cNvPicPr>
            <p:nvPr/>
          </p:nvPicPr>
          <p:blipFill rotWithShape="1">
            <a:blip r:embed="rId4">
              <a:extLst>
                <a:ext uri="{28A0092B-C50C-407E-A947-70E740481C1C}">
                  <a14:useLocalDpi xmlns:a14="http://schemas.microsoft.com/office/drawing/2010/main" val="0"/>
                </a:ext>
              </a:extLst>
            </a:blip>
            <a:srcRect l="3555" t="5323" r="7591"/>
            <a:stretch/>
          </p:blipFill>
          <p:spPr>
            <a:xfrm>
              <a:off x="905435" y="1501757"/>
              <a:ext cx="3137647" cy="2546841"/>
            </a:xfrm>
            <a:prstGeom prst="rect">
              <a:avLst/>
            </a:prstGeom>
          </p:spPr>
        </p:pic>
        <p:sp>
          <p:nvSpPr>
            <p:cNvPr id="12" name="TextBox 11">
              <a:extLst>
                <a:ext uri="{FF2B5EF4-FFF2-40B4-BE49-F238E27FC236}">
                  <a16:creationId xmlns:a16="http://schemas.microsoft.com/office/drawing/2014/main" id="{22735182-D3C2-4C35-AF7C-7A0E4A1D6C6D}"/>
                </a:ext>
              </a:extLst>
            </p:cNvPr>
            <p:cNvSpPr txBox="1"/>
            <p:nvPr/>
          </p:nvSpPr>
          <p:spPr>
            <a:xfrm>
              <a:off x="1891106" y="1614571"/>
              <a:ext cx="1324993" cy="369332"/>
            </a:xfrm>
            <a:prstGeom prst="rect">
              <a:avLst/>
            </a:prstGeom>
            <a:noFill/>
          </p:spPr>
          <p:txBody>
            <a:bodyPr wrap="square">
              <a:spAutoFit/>
            </a:bodyPr>
            <a:lstStyle/>
            <a:p>
              <a:r>
                <a:rPr lang="en-US" sz="1800" i="1" dirty="0" err="1">
                  <a:solidFill>
                    <a:srgbClr val="000000"/>
                  </a:solidFill>
                  <a:latin typeface="Arial" panose="020B0604020202020204"/>
                  <a:ea typeface="宋体" charset="-122"/>
                </a:rPr>
                <a:t>p</a:t>
              </a:r>
              <a:r>
                <a:rPr lang="en-US" sz="1800" i="1" baseline="-25000" dirty="0" err="1">
                  <a:solidFill>
                    <a:srgbClr val="000000"/>
                  </a:solidFill>
                  <a:latin typeface="Arial" panose="020B0604020202020204"/>
                  <a:ea typeface="宋体" charset="-122"/>
                </a:rPr>
                <a:t>corr</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0.5 </a:t>
              </a:r>
              <a:endParaRPr lang="en-US" dirty="0"/>
            </a:p>
          </p:txBody>
        </p:sp>
      </p:grpSp>
      <p:grpSp>
        <p:nvGrpSpPr>
          <p:cNvPr id="15" name="Group 14">
            <a:extLst>
              <a:ext uri="{FF2B5EF4-FFF2-40B4-BE49-F238E27FC236}">
                <a16:creationId xmlns:a16="http://schemas.microsoft.com/office/drawing/2014/main" id="{EA6A37F5-2716-4F51-B53A-484B02428402}"/>
              </a:ext>
            </a:extLst>
          </p:cNvPr>
          <p:cNvGrpSpPr/>
          <p:nvPr/>
        </p:nvGrpSpPr>
        <p:grpSpPr>
          <a:xfrm>
            <a:off x="4687936" y="2401582"/>
            <a:ext cx="4456064" cy="3811907"/>
            <a:chOff x="5377634" y="1461402"/>
            <a:chExt cx="3545076" cy="2758222"/>
          </a:xfrm>
        </p:grpSpPr>
        <p:pic>
          <p:nvPicPr>
            <p:cNvPr id="8" name="Picture 7" descr="Chart, line chart, scatter chart&#10;&#10;Description automatically generated">
              <a:extLst>
                <a:ext uri="{FF2B5EF4-FFF2-40B4-BE49-F238E27FC236}">
                  <a16:creationId xmlns:a16="http://schemas.microsoft.com/office/drawing/2014/main" id="{7DEE9C38-442C-473E-B345-931B803DA49D}"/>
                </a:ext>
              </a:extLst>
            </p:cNvPr>
            <p:cNvPicPr>
              <a:picLocks noChangeAspect="1"/>
            </p:cNvPicPr>
            <p:nvPr/>
          </p:nvPicPr>
          <p:blipFill rotWithShape="1">
            <a:blip r:embed="rId5">
              <a:extLst>
                <a:ext uri="{28A0092B-C50C-407E-A947-70E740481C1C}">
                  <a14:useLocalDpi xmlns:a14="http://schemas.microsoft.com/office/drawing/2010/main" val="0"/>
                </a:ext>
              </a:extLst>
            </a:blip>
            <a:srcRect t="2870" r="6371" b="1"/>
            <a:stretch/>
          </p:blipFill>
          <p:spPr>
            <a:xfrm>
              <a:off x="5377634" y="1461402"/>
              <a:ext cx="3545076" cy="2758222"/>
            </a:xfrm>
            <a:prstGeom prst="rect">
              <a:avLst/>
            </a:prstGeom>
          </p:spPr>
        </p:pic>
        <p:sp>
          <p:nvSpPr>
            <p:cNvPr id="13" name="TextBox 12">
              <a:extLst>
                <a:ext uri="{FF2B5EF4-FFF2-40B4-BE49-F238E27FC236}">
                  <a16:creationId xmlns:a16="http://schemas.microsoft.com/office/drawing/2014/main" id="{6B8CA6D3-D040-4BA0-A1C8-FD46F30658BC}"/>
                </a:ext>
              </a:extLst>
            </p:cNvPr>
            <p:cNvSpPr txBox="1"/>
            <p:nvPr/>
          </p:nvSpPr>
          <p:spPr>
            <a:xfrm>
              <a:off x="7195018" y="1771976"/>
              <a:ext cx="1324993" cy="267241"/>
            </a:xfrm>
            <a:prstGeom prst="rect">
              <a:avLst/>
            </a:prstGeom>
            <a:noFill/>
          </p:spPr>
          <p:txBody>
            <a:bodyPr wrap="square">
              <a:spAutoFit/>
            </a:bodyPr>
            <a:lstStyle/>
            <a:p>
              <a:r>
                <a:rPr lang="el-GR" sz="1800" i="1" dirty="0">
                  <a:solidFill>
                    <a:srgbClr val="000000"/>
                  </a:solidFill>
                  <a:latin typeface="Arial" panose="020B0604020202020204"/>
                  <a:ea typeface="宋体" charset="-122"/>
                </a:rPr>
                <a:t>α</a:t>
              </a:r>
              <a:r>
                <a:rPr lang="en-US" i="1" baseline="-25000" dirty="0">
                  <a:solidFill>
                    <a:srgbClr val="000000"/>
                  </a:solidFill>
                  <a:latin typeface="Arial" panose="020B0604020202020204"/>
                  <a:ea typeface="宋体" charset="-122"/>
                </a:rPr>
                <a:t> </a:t>
              </a:r>
              <a:r>
                <a:rPr lang="en-US" i="1" dirty="0">
                  <a:solidFill>
                    <a:srgbClr val="000000"/>
                  </a:solidFill>
                  <a:latin typeface="Arial" panose="020B0604020202020204"/>
                  <a:ea typeface="宋体" charset="-122"/>
                </a:rPr>
                <a:t>= 0.3 </a:t>
              </a:r>
              <a:endParaRPr lang="en-US" i="1" dirty="0"/>
            </a:p>
          </p:txBody>
        </p:sp>
      </p:grpSp>
      <p:grpSp>
        <p:nvGrpSpPr>
          <p:cNvPr id="3" name="Group 2">
            <a:extLst>
              <a:ext uri="{FF2B5EF4-FFF2-40B4-BE49-F238E27FC236}">
                <a16:creationId xmlns:a16="http://schemas.microsoft.com/office/drawing/2014/main" id="{C44C3A78-30AA-4D0C-99FF-4A8BCC69807D}"/>
              </a:ext>
            </a:extLst>
          </p:cNvPr>
          <p:cNvGrpSpPr/>
          <p:nvPr/>
        </p:nvGrpSpPr>
        <p:grpSpPr>
          <a:xfrm>
            <a:off x="1941601" y="2564613"/>
            <a:ext cx="5258092" cy="3729625"/>
            <a:chOff x="2746367" y="4239346"/>
            <a:chExt cx="4018687" cy="2530922"/>
          </a:xfrm>
        </p:grpSpPr>
        <p:pic>
          <p:nvPicPr>
            <p:cNvPr id="11" name="Picture 10" descr="Chart, line chart&#10;&#10;Description automatically generated">
              <a:extLst>
                <a:ext uri="{FF2B5EF4-FFF2-40B4-BE49-F238E27FC236}">
                  <a16:creationId xmlns:a16="http://schemas.microsoft.com/office/drawing/2014/main" id="{18B10949-3481-4503-8FF3-49EDA22288D0}"/>
                </a:ext>
              </a:extLst>
            </p:cNvPr>
            <p:cNvPicPr>
              <a:picLocks noChangeAspect="1"/>
            </p:cNvPicPr>
            <p:nvPr/>
          </p:nvPicPr>
          <p:blipFill rotWithShape="1">
            <a:blip r:embed="rId6">
              <a:extLst>
                <a:ext uri="{28A0092B-C50C-407E-A947-70E740481C1C}">
                  <a14:useLocalDpi xmlns:a14="http://schemas.microsoft.com/office/drawing/2010/main" val="0"/>
                </a:ext>
              </a:extLst>
            </a:blip>
            <a:srcRect l="3951" t="5557" r="7054"/>
            <a:stretch/>
          </p:blipFill>
          <p:spPr>
            <a:xfrm>
              <a:off x="2746367" y="4239346"/>
              <a:ext cx="4018687" cy="2530922"/>
            </a:xfrm>
            <a:prstGeom prst="rect">
              <a:avLst/>
            </a:prstGeom>
          </p:spPr>
        </p:pic>
        <p:sp>
          <p:nvSpPr>
            <p:cNvPr id="18" name="TextBox 17">
              <a:extLst>
                <a:ext uri="{FF2B5EF4-FFF2-40B4-BE49-F238E27FC236}">
                  <a16:creationId xmlns:a16="http://schemas.microsoft.com/office/drawing/2014/main" id="{8320925E-648A-44D5-9B92-DD60F97881A4}"/>
                </a:ext>
              </a:extLst>
            </p:cNvPr>
            <p:cNvSpPr txBox="1"/>
            <p:nvPr/>
          </p:nvSpPr>
          <p:spPr>
            <a:xfrm>
              <a:off x="4006332" y="4250307"/>
              <a:ext cx="1324993" cy="369332"/>
            </a:xfrm>
            <a:prstGeom prst="rect">
              <a:avLst/>
            </a:prstGeom>
            <a:noFill/>
          </p:spPr>
          <p:txBody>
            <a:bodyPr wrap="square">
              <a:spAutoFit/>
            </a:bodyPr>
            <a:lstStyle/>
            <a:p>
              <a:r>
                <a:rPr lang="en-US" sz="1800" dirty="0">
                  <a:solidFill>
                    <a:srgbClr val="000000"/>
                  </a:solidFill>
                  <a:latin typeface="Arial" panose="020B0604020202020204"/>
                  <a:ea typeface="宋体" charset="-122"/>
                </a:rPr>
                <a:t>spammers</a:t>
              </a:r>
              <a:endParaRPr lang="en-US" dirty="0"/>
            </a:p>
          </p:txBody>
        </p:sp>
      </p:grpSp>
      <p:sp>
        <p:nvSpPr>
          <p:cNvPr id="16" name="TextBox 15">
            <a:extLst>
              <a:ext uri="{FF2B5EF4-FFF2-40B4-BE49-F238E27FC236}">
                <a16:creationId xmlns:a16="http://schemas.microsoft.com/office/drawing/2014/main" id="{7479ABB5-0440-4784-9D3B-0105C280ECAE}"/>
              </a:ext>
            </a:extLst>
          </p:cNvPr>
          <p:cNvSpPr txBox="1"/>
          <p:nvPr/>
        </p:nvSpPr>
        <p:spPr>
          <a:xfrm>
            <a:off x="948394" y="1775068"/>
            <a:ext cx="5759910"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PGD [Ma ‘18]: Moment matching for one-parameter model</a:t>
            </a:r>
          </a:p>
        </p:txBody>
      </p:sp>
      <p:sp>
        <p:nvSpPr>
          <p:cNvPr id="6" name="TextBox 5">
            <a:extLst>
              <a:ext uri="{FF2B5EF4-FFF2-40B4-BE49-F238E27FC236}">
                <a16:creationId xmlns:a16="http://schemas.microsoft.com/office/drawing/2014/main" id="{90ED73AB-8630-4792-BF02-D7941420CB00}"/>
              </a:ext>
            </a:extLst>
          </p:cNvPr>
          <p:cNvSpPr txBox="1"/>
          <p:nvPr/>
        </p:nvSpPr>
        <p:spPr>
          <a:xfrm>
            <a:off x="306307" y="2076297"/>
            <a:ext cx="7225055"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latin typeface="Arial" panose="020B0604020202020204" pitchFamily="34" charset="0"/>
                <a:ea typeface="宋体" charset="-122"/>
                <a:cs typeface="Arial" panose="020B0604020202020204" pitchFamily="34" charset="0"/>
              </a:rPr>
              <a:t>Colluding adversaries hamper performance more severely than spammers</a:t>
            </a:r>
          </a:p>
        </p:txBody>
      </p:sp>
      <p:sp>
        <p:nvSpPr>
          <p:cNvPr id="7" name="TextBox 6">
            <a:extLst>
              <a:ext uri="{FF2B5EF4-FFF2-40B4-BE49-F238E27FC236}">
                <a16:creationId xmlns:a16="http://schemas.microsoft.com/office/drawing/2014/main" id="{A2CD2688-DF01-FA3A-0BF2-F599FDA5FA49}"/>
              </a:ext>
            </a:extLst>
          </p:cNvPr>
          <p:cNvSpPr txBox="1"/>
          <p:nvPr/>
        </p:nvSpPr>
        <p:spPr>
          <a:xfrm>
            <a:off x="0" y="780777"/>
            <a:ext cx="3427541"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 </a:t>
            </a:r>
            <a:r>
              <a:rPr lang="en-US" sz="1600" dirty="0">
                <a:solidFill>
                  <a:srgbClr val="000000"/>
                </a:solidFill>
                <a:latin typeface="Arial" panose="020B0604020202020204"/>
                <a:ea typeface="宋体" charset="-122"/>
              </a:rPr>
              <a:t>What if adversaries cooperate? </a:t>
            </a:r>
          </a:p>
        </p:txBody>
      </p:sp>
    </p:spTree>
    <p:custDataLst>
      <p:tags r:id="rId1"/>
    </p:custDataLst>
    <p:extLst>
      <p:ext uri="{BB962C8B-B14F-4D97-AF65-F5344CB8AC3E}">
        <p14:creationId xmlns:p14="http://schemas.microsoft.com/office/powerpoint/2010/main" val="255432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16"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10;&#10;Description automatically generated">
            <a:extLst>
              <a:ext uri="{FF2B5EF4-FFF2-40B4-BE49-F238E27FC236}">
                <a16:creationId xmlns:a16="http://schemas.microsoft.com/office/drawing/2014/main" id="{F2AEC093-0FB4-42F4-800B-015EE60CF6C6}"/>
              </a:ext>
            </a:extLst>
          </p:cNvPr>
          <p:cNvPicPr>
            <a:picLocks noChangeAspect="1"/>
          </p:cNvPicPr>
          <p:nvPr/>
        </p:nvPicPr>
        <p:blipFill rotWithShape="1">
          <a:blip r:embed="rId4">
            <a:extLst>
              <a:ext uri="{28A0092B-C50C-407E-A947-70E740481C1C}">
                <a14:useLocalDpi xmlns:a14="http://schemas.microsoft.com/office/drawing/2010/main" val="0"/>
              </a:ext>
            </a:extLst>
          </a:blip>
          <a:srcRect l="54364" t="43979" r="21569" b="29910"/>
          <a:stretch/>
        </p:blipFill>
        <p:spPr>
          <a:xfrm>
            <a:off x="2808258" y="1182613"/>
            <a:ext cx="4527177" cy="2679084"/>
          </a:xfrm>
          <a:prstGeom prst="rect">
            <a:avLst/>
          </a:prstGeom>
        </p:spPr>
      </p:pic>
      <p:sp>
        <p:nvSpPr>
          <p:cNvPr id="2" name="Title 1"/>
          <p:cNvSpPr>
            <a:spLocks noGrp="1"/>
          </p:cNvSpPr>
          <p:nvPr>
            <p:ph type="title"/>
          </p:nvPr>
        </p:nvSpPr>
        <p:spPr>
          <a:xfrm>
            <a:off x="73222" y="132152"/>
            <a:ext cx="5470071" cy="520737"/>
          </a:xfrm>
        </p:spPr>
        <p:txBody>
          <a:bodyPr>
            <a:normAutofit fontScale="90000"/>
          </a:bodyPr>
          <a:lstStyle/>
          <a:p>
            <a:r>
              <a:rPr lang="en-US" sz="3200" dirty="0"/>
              <a:t>The wisdom of crowds</a:t>
            </a:r>
          </a:p>
        </p:txBody>
      </p:sp>
      <p:sp>
        <p:nvSpPr>
          <p:cNvPr id="3" name="Footer Placeholder 2">
            <a:extLst>
              <a:ext uri="{FF2B5EF4-FFF2-40B4-BE49-F238E27FC236}">
                <a16:creationId xmlns:a16="http://schemas.microsoft.com/office/drawing/2014/main" id="{46E32CB3-6246-49CC-BD5C-EFB8836100FF}"/>
              </a:ext>
            </a:extLst>
          </p:cNvPr>
          <p:cNvSpPr>
            <a:spLocks noGrp="1"/>
          </p:cNvSpPr>
          <p:nvPr>
            <p:ph type="ftr" sz="quarter" idx="11"/>
          </p:nvPr>
        </p:nvSpPr>
        <p:spPr>
          <a:xfrm>
            <a:off x="367235" y="6417311"/>
            <a:ext cx="7700683" cy="259976"/>
          </a:xfrm>
        </p:spPr>
        <p:txBody>
          <a:bodyPr/>
          <a:lstStyle/>
          <a:p>
            <a:pPr>
              <a:defRPr/>
            </a:pPr>
            <a:r>
              <a:rPr lang="en-US" sz="1200" dirty="0">
                <a:solidFill>
                  <a:srgbClr val="000000"/>
                </a:solidFill>
                <a:latin typeface="+mn-lt"/>
              </a:rPr>
              <a:t>J. </a:t>
            </a:r>
            <a:r>
              <a:rPr lang="en-US" sz="1200" dirty="0" err="1">
                <a:solidFill>
                  <a:srgbClr val="000000"/>
                </a:solidFill>
                <a:latin typeface="+mn-lt"/>
              </a:rPr>
              <a:t>Surowiecki</a:t>
            </a:r>
            <a:r>
              <a:rPr lang="en-US" sz="1200" dirty="0">
                <a:solidFill>
                  <a:srgbClr val="000000"/>
                </a:solidFill>
                <a:latin typeface="+mn-lt"/>
              </a:rPr>
              <a:t>, </a:t>
            </a:r>
            <a:r>
              <a:rPr lang="en-US" sz="1200" i="1" dirty="0">
                <a:solidFill>
                  <a:srgbClr val="000000"/>
                </a:solidFill>
                <a:latin typeface="+mn-lt"/>
              </a:rPr>
              <a:t>The Wisdom of Crowds</a:t>
            </a:r>
            <a:r>
              <a:rPr lang="en-US" sz="1200" dirty="0">
                <a:solidFill>
                  <a:srgbClr val="000000"/>
                </a:solidFill>
                <a:latin typeface="+mn-lt"/>
              </a:rPr>
              <a:t>, Anchor Books, ISBN 978-0-385-72170-7, 2005.</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4</a:t>
            </a:fld>
            <a:endParaRPr lang="en-US" dirty="0">
              <a:solidFill>
                <a:srgbClr val="000000"/>
              </a:solidFill>
              <a:ea typeface="ＭＳ Ｐゴシック"/>
            </a:endParaRPr>
          </a:p>
        </p:txBody>
      </p:sp>
      <p:sp>
        <p:nvSpPr>
          <p:cNvPr id="22" name="TextBox 21">
            <a:extLst>
              <a:ext uri="{FF2B5EF4-FFF2-40B4-BE49-F238E27FC236}">
                <a16:creationId xmlns:a16="http://schemas.microsoft.com/office/drawing/2014/main" id="{BB40DB42-7555-4E15-936E-1F4ED8E9DA24}"/>
              </a:ext>
            </a:extLst>
          </p:cNvPr>
          <p:cNvSpPr txBox="1"/>
          <p:nvPr/>
        </p:nvSpPr>
        <p:spPr>
          <a:xfrm>
            <a:off x="322729" y="1071463"/>
            <a:ext cx="4971059" cy="338554"/>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sz="1600" b="1" dirty="0">
                <a:latin typeface="Arial" panose="020B0604020202020204"/>
                <a:ea typeface="宋体" charset="-122"/>
              </a:rPr>
              <a:t>The parable of the ox </a:t>
            </a:r>
            <a:r>
              <a:rPr lang="en-US" sz="1600" dirty="0">
                <a:latin typeface="Arial" panose="020B0604020202020204"/>
                <a:ea typeface="宋体" charset="-122"/>
              </a:rPr>
              <a:t>(Sir Francis Galton, 190</a:t>
            </a:r>
            <a:r>
              <a:rPr lang="el-GR" sz="1600" dirty="0">
                <a:latin typeface="Arial" panose="020B0604020202020204"/>
                <a:ea typeface="宋体" charset="-122"/>
              </a:rPr>
              <a:t>6</a:t>
            </a:r>
            <a:r>
              <a:rPr lang="en-US" sz="1600" dirty="0">
                <a:latin typeface="Arial" panose="020B0604020202020204"/>
                <a:ea typeface="宋体" charset="-122"/>
              </a:rPr>
              <a:t>)</a:t>
            </a:r>
          </a:p>
        </p:txBody>
      </p:sp>
      <p:sp>
        <p:nvSpPr>
          <p:cNvPr id="13" name="TextBox 12">
            <a:extLst>
              <a:ext uri="{FF2B5EF4-FFF2-40B4-BE49-F238E27FC236}">
                <a16:creationId xmlns:a16="http://schemas.microsoft.com/office/drawing/2014/main" id="{4C1CCC2B-8DC1-4CE3-8D44-A3D53F1AF996}"/>
              </a:ext>
            </a:extLst>
          </p:cNvPr>
          <p:cNvSpPr txBox="1"/>
          <p:nvPr/>
        </p:nvSpPr>
        <p:spPr>
          <a:xfrm>
            <a:off x="690282" y="1515199"/>
            <a:ext cx="4971059"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l-GR" sz="1600" dirty="0">
                <a:latin typeface="Arial" panose="020B0604020202020204"/>
                <a:ea typeface="宋体" charset="-122"/>
              </a:rPr>
              <a:t>787 </a:t>
            </a:r>
            <a:r>
              <a:rPr lang="en-US" sz="1600" dirty="0">
                <a:latin typeface="Arial" panose="020B0604020202020204"/>
                <a:ea typeface="宋体" charset="-122"/>
              </a:rPr>
              <a:t>people guessed the weight of an ox</a:t>
            </a:r>
          </a:p>
        </p:txBody>
      </p:sp>
      <p:sp>
        <p:nvSpPr>
          <p:cNvPr id="15" name="TextBox 14">
            <a:extLst>
              <a:ext uri="{FF2B5EF4-FFF2-40B4-BE49-F238E27FC236}">
                <a16:creationId xmlns:a16="http://schemas.microsoft.com/office/drawing/2014/main" id="{0C788FD0-113A-4FD3-9E7C-8FA1200754F2}"/>
              </a:ext>
            </a:extLst>
          </p:cNvPr>
          <p:cNvSpPr txBox="1"/>
          <p:nvPr/>
        </p:nvSpPr>
        <p:spPr>
          <a:xfrm>
            <a:off x="690282" y="3833400"/>
            <a:ext cx="6777318"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Average crowd guess: </a:t>
            </a:r>
            <a:r>
              <a:rPr lang="en-US" sz="1600" b="1" dirty="0">
                <a:latin typeface="Arial" panose="020B0604020202020204"/>
                <a:ea typeface="宋体" charset="-122"/>
              </a:rPr>
              <a:t>1,197 pounds</a:t>
            </a:r>
            <a:r>
              <a:rPr lang="en-US" sz="1600" dirty="0">
                <a:latin typeface="Arial" panose="020B0604020202020204"/>
                <a:ea typeface="宋体" charset="-122"/>
              </a:rPr>
              <a:t>  - True weight: </a:t>
            </a:r>
            <a:r>
              <a:rPr lang="en-US" sz="1600" b="1" dirty="0">
                <a:latin typeface="Arial" panose="020B0604020202020204"/>
                <a:ea typeface="宋体" charset="-122"/>
              </a:rPr>
              <a:t>1,198 pounds! </a:t>
            </a:r>
            <a:r>
              <a:rPr lang="en-US" sz="1600" dirty="0">
                <a:latin typeface="Arial" panose="020B0604020202020204"/>
                <a:ea typeface="宋体" charset="-122"/>
              </a:rPr>
              <a:t> </a:t>
            </a:r>
          </a:p>
        </p:txBody>
      </p:sp>
      <p:pic>
        <p:nvPicPr>
          <p:cNvPr id="4" name="Picture 3" descr="Logo&#10;&#10;Description automatically generated">
            <a:extLst>
              <a:ext uri="{FF2B5EF4-FFF2-40B4-BE49-F238E27FC236}">
                <a16:creationId xmlns:a16="http://schemas.microsoft.com/office/drawing/2014/main" id="{5A6B4CCB-7D31-4A6F-A14A-71DEA70E14E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299" t="6158" r="25299" b="6688"/>
          <a:stretch/>
        </p:blipFill>
        <p:spPr>
          <a:xfrm>
            <a:off x="6928286" y="4444863"/>
            <a:ext cx="1239993" cy="1230524"/>
          </a:xfrm>
          <a:prstGeom prst="rect">
            <a:avLst/>
          </a:prstGeom>
        </p:spPr>
      </p:pic>
      <p:sp>
        <p:nvSpPr>
          <p:cNvPr id="9" name="TextBox 8">
            <a:extLst>
              <a:ext uri="{FF2B5EF4-FFF2-40B4-BE49-F238E27FC236}">
                <a16:creationId xmlns:a16="http://schemas.microsoft.com/office/drawing/2014/main" id="{65FCE007-E693-49E0-9DC8-CCAD52DE778C}"/>
              </a:ext>
            </a:extLst>
          </p:cNvPr>
          <p:cNvSpPr txBox="1"/>
          <p:nvPr/>
        </p:nvSpPr>
        <p:spPr>
          <a:xfrm>
            <a:off x="322729" y="4573900"/>
            <a:ext cx="5468471" cy="338554"/>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sz="1600" b="1" dirty="0">
                <a:latin typeface="Arial" panose="020B0604020202020204"/>
                <a:ea typeface="宋体" charset="-122"/>
              </a:rPr>
              <a:t>Who wants to be a millionaire – </a:t>
            </a:r>
            <a:r>
              <a:rPr lang="en-US" sz="1600" dirty="0">
                <a:latin typeface="Arial" panose="020B0604020202020204"/>
                <a:ea typeface="宋体" charset="-122"/>
              </a:rPr>
              <a:t>Ask the audience</a:t>
            </a:r>
          </a:p>
        </p:txBody>
      </p:sp>
      <p:sp>
        <p:nvSpPr>
          <p:cNvPr id="10" name="TextBox 9">
            <a:extLst>
              <a:ext uri="{FF2B5EF4-FFF2-40B4-BE49-F238E27FC236}">
                <a16:creationId xmlns:a16="http://schemas.microsoft.com/office/drawing/2014/main" id="{6EF030AA-9C8D-41BD-A4EE-ACAF3A25D9A5}"/>
              </a:ext>
            </a:extLst>
          </p:cNvPr>
          <p:cNvSpPr txBox="1"/>
          <p:nvPr/>
        </p:nvSpPr>
        <p:spPr>
          <a:xfrm>
            <a:off x="322729" y="5314400"/>
            <a:ext cx="5468471" cy="338554"/>
          </a:xfrm>
          <a:prstGeom prst="rect">
            <a:avLst/>
          </a:prstGeom>
          <a:noFill/>
        </p:spPr>
        <p:txBody>
          <a:bodyPr wrap="square" rtlCol="0">
            <a:spAutoFit/>
          </a:bodyPr>
          <a:lstStyle/>
          <a:p>
            <a:pPr>
              <a:spcBef>
                <a:spcPts val="450"/>
              </a:spcBef>
            </a:pPr>
            <a:r>
              <a:rPr lang="en-US" sz="1600" b="1" dirty="0">
                <a:solidFill>
                  <a:srgbClr val="FF0000"/>
                </a:solidFill>
                <a:latin typeface="Arial" panose="020B0604020202020204"/>
                <a:ea typeface="宋体" charset="-122"/>
              </a:rPr>
              <a:t>Q. </a:t>
            </a:r>
            <a:r>
              <a:rPr lang="en-US" sz="1600" dirty="0">
                <a:latin typeface="Arial" panose="020B0604020202020204"/>
                <a:ea typeface="宋体" charset="-122"/>
              </a:rPr>
              <a:t>Can we harness this wisdom in a principled way? </a:t>
            </a:r>
          </a:p>
        </p:txBody>
      </p:sp>
    </p:spTree>
    <p:custDataLst>
      <p:tags r:id="rId1"/>
    </p:custDataLst>
    <p:extLst>
      <p:ext uri="{BB962C8B-B14F-4D97-AF65-F5344CB8AC3E}">
        <p14:creationId xmlns:p14="http://schemas.microsoft.com/office/powerpoint/2010/main" val="96309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79752"/>
            <a:ext cx="9029700" cy="1139825"/>
          </a:xfrm>
        </p:spPr>
        <p:txBody>
          <a:bodyPr>
            <a:normAutofit/>
          </a:bodyPr>
          <a:lstStyle/>
          <a:p>
            <a:r>
              <a:rPr lang="en-US" sz="3200" dirty="0"/>
              <a:t>Colluding adversaries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40</a:t>
            </a:fld>
            <a:endParaRPr lang="en-US">
              <a:solidFill>
                <a:srgbClr val="000000"/>
              </a:solidFill>
              <a:ea typeface="ＭＳ Ｐゴシック"/>
            </a:endParaRPr>
          </a:p>
        </p:txBody>
      </p:sp>
      <p:sp>
        <p:nvSpPr>
          <p:cNvPr id="39" name="TextBox 38"/>
          <p:cNvSpPr txBox="1"/>
          <p:nvPr/>
        </p:nvSpPr>
        <p:spPr>
          <a:xfrm>
            <a:off x="114300" y="923456"/>
            <a:ext cx="5320687"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Adversaries cooperate to change labels of some data</a:t>
            </a:r>
          </a:p>
        </p:txBody>
      </p:sp>
      <p:sp>
        <p:nvSpPr>
          <p:cNvPr id="53" name="Rectangle 52">
            <a:extLst>
              <a:ext uri="{FF2B5EF4-FFF2-40B4-BE49-F238E27FC236}">
                <a16:creationId xmlns:a16="http://schemas.microsoft.com/office/drawing/2014/main" id="{B506B18F-3F61-485D-B1CE-31C2E0AA7909}"/>
              </a:ext>
            </a:extLst>
          </p:cNvPr>
          <p:cNvSpPr/>
          <p:nvPr/>
        </p:nvSpPr>
        <p:spPr>
          <a:xfrm>
            <a:off x="654802" y="1366035"/>
            <a:ext cx="591520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Model mismatch as DS model no longer applies!</a:t>
            </a:r>
            <a:endParaRPr lang="en-US" sz="1600" dirty="0">
              <a:solidFill>
                <a:srgbClr val="C00000"/>
              </a:solidFill>
              <a:ea typeface="宋体" charset="-122"/>
            </a:endParaRPr>
          </a:p>
        </p:txBody>
      </p:sp>
      <p:grpSp>
        <p:nvGrpSpPr>
          <p:cNvPr id="23" name="Group 22">
            <a:extLst>
              <a:ext uri="{FF2B5EF4-FFF2-40B4-BE49-F238E27FC236}">
                <a16:creationId xmlns:a16="http://schemas.microsoft.com/office/drawing/2014/main" id="{7BD8436E-1C42-44E9-9A24-17E1EBFDCEA2}"/>
              </a:ext>
            </a:extLst>
          </p:cNvPr>
          <p:cNvGrpSpPr/>
          <p:nvPr>
            <p:custDataLst>
              <p:tags r:id="rId2"/>
            </p:custDataLst>
          </p:nvPr>
        </p:nvGrpSpPr>
        <p:grpSpPr>
          <a:xfrm>
            <a:off x="114300" y="2008865"/>
            <a:ext cx="7286990" cy="1115210"/>
            <a:chOff x="373343" y="1921025"/>
            <a:chExt cx="7286990" cy="1115210"/>
          </a:xfrm>
        </p:grpSpPr>
        <p:sp>
          <p:nvSpPr>
            <p:cNvPr id="99" name="TextBox 98">
              <a:extLst>
                <a:ext uri="{FF2B5EF4-FFF2-40B4-BE49-F238E27FC236}">
                  <a16:creationId xmlns:a16="http://schemas.microsoft.com/office/drawing/2014/main" id="{111E8D2D-9D91-4FE0-881C-E9FB9FDFA7B9}"/>
                </a:ext>
              </a:extLst>
            </p:cNvPr>
            <p:cNvSpPr txBox="1"/>
            <p:nvPr/>
          </p:nvSpPr>
          <p:spPr>
            <a:xfrm>
              <a:off x="373343" y="1921025"/>
              <a:ext cx="277531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Two groups of annotators</a:t>
              </a:r>
            </a:p>
          </p:txBody>
        </p:sp>
        <p:grpSp>
          <p:nvGrpSpPr>
            <p:cNvPr id="7" name="Group 6">
              <a:extLst>
                <a:ext uri="{FF2B5EF4-FFF2-40B4-BE49-F238E27FC236}">
                  <a16:creationId xmlns:a16="http://schemas.microsoft.com/office/drawing/2014/main" id="{AABBB77F-367A-49AB-80E6-CE6C20DD664E}"/>
                </a:ext>
              </a:extLst>
            </p:cNvPr>
            <p:cNvGrpSpPr/>
            <p:nvPr>
              <p:custDataLst>
                <p:tags r:id="rId4"/>
              </p:custDataLst>
            </p:nvPr>
          </p:nvGrpSpPr>
          <p:grpSpPr>
            <a:xfrm>
              <a:off x="913845" y="2270974"/>
              <a:ext cx="6746488" cy="338554"/>
              <a:chOff x="913845" y="2270974"/>
              <a:chExt cx="6746488" cy="338554"/>
            </a:xfrm>
          </p:grpSpPr>
          <p:sp>
            <p:nvSpPr>
              <p:cNvPr id="101" name="Rectangle 100">
                <a:extLst>
                  <a:ext uri="{FF2B5EF4-FFF2-40B4-BE49-F238E27FC236}">
                    <a16:creationId xmlns:a16="http://schemas.microsoft.com/office/drawing/2014/main" id="{33422089-D695-4099-8F09-BDBD2CF217CA}"/>
                  </a:ext>
                </a:extLst>
              </p:cNvPr>
              <p:cNvSpPr/>
              <p:nvPr/>
            </p:nvSpPr>
            <p:spPr>
              <a:xfrm>
                <a:off x="913845" y="2270974"/>
                <a:ext cx="451235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a:t>
                </a:r>
                <a:r>
                  <a:rPr lang="en-US" sz="1600" dirty="0">
                    <a:solidFill>
                      <a:srgbClr val="0000FF"/>
                    </a:solidFill>
                    <a:ea typeface="宋体" charset="-122"/>
                  </a:rPr>
                  <a:t>deviate from presumed  model  </a:t>
                </a:r>
              </a:p>
            </p:txBody>
          </p:sp>
          <p:pic>
            <p:nvPicPr>
              <p:cNvPr id="6" name="Picture 5">
                <a:extLst>
                  <a:ext uri="{FF2B5EF4-FFF2-40B4-BE49-F238E27FC236}">
                    <a16:creationId xmlns:a16="http://schemas.microsoft.com/office/drawing/2014/main" id="{E268142E-42DE-467F-A173-A2343C7128C4}"/>
                  </a:ext>
                </a:extLst>
              </p:cNvPr>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5426199" y="2335147"/>
                <a:ext cx="2234134" cy="224759"/>
              </a:xfrm>
              <a:prstGeom prst="rect">
                <a:avLst/>
              </a:prstGeom>
            </p:spPr>
          </p:pic>
        </p:grpSp>
        <p:grpSp>
          <p:nvGrpSpPr>
            <p:cNvPr id="22" name="Group 21">
              <a:extLst>
                <a:ext uri="{FF2B5EF4-FFF2-40B4-BE49-F238E27FC236}">
                  <a16:creationId xmlns:a16="http://schemas.microsoft.com/office/drawing/2014/main" id="{FE789B6C-4364-40AB-9FFA-C15E97DBA474}"/>
                </a:ext>
              </a:extLst>
            </p:cNvPr>
            <p:cNvGrpSpPr/>
            <p:nvPr>
              <p:custDataLst>
                <p:tags r:id="rId5"/>
              </p:custDataLst>
            </p:nvPr>
          </p:nvGrpSpPr>
          <p:grpSpPr>
            <a:xfrm>
              <a:off x="913844" y="2697681"/>
              <a:ext cx="5974846" cy="338554"/>
              <a:chOff x="913844" y="2697681"/>
              <a:chExt cx="5974846" cy="338554"/>
            </a:xfrm>
          </p:grpSpPr>
          <p:sp>
            <p:nvSpPr>
              <p:cNvPr id="100" name="Rectangle 99">
                <a:extLst>
                  <a:ext uri="{FF2B5EF4-FFF2-40B4-BE49-F238E27FC236}">
                    <a16:creationId xmlns:a16="http://schemas.microsoft.com/office/drawing/2014/main" id="{2D044023-8B64-42C9-8B39-A652DDE8A03F}"/>
                  </a:ext>
                </a:extLst>
              </p:cNvPr>
              <p:cNvSpPr/>
              <p:nvPr/>
            </p:nvSpPr>
            <p:spPr>
              <a:xfrm>
                <a:off x="913844" y="2697681"/>
                <a:ext cx="3448013"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t>
                </a:r>
                <a:r>
                  <a:rPr lang="en-US" sz="1600" dirty="0">
                    <a:ea typeface="宋体" charset="-122"/>
                  </a:rPr>
                  <a:t>follow presumed model</a:t>
                </a:r>
              </a:p>
            </p:txBody>
          </p:sp>
          <p:pic>
            <p:nvPicPr>
              <p:cNvPr id="21" name="Picture 20">
                <a:extLst>
                  <a:ext uri="{FF2B5EF4-FFF2-40B4-BE49-F238E27FC236}">
                    <a16:creationId xmlns:a16="http://schemas.microsoft.com/office/drawing/2014/main" id="{84147906-8F6B-449D-A548-FBC4564A9713}"/>
                  </a:ext>
                </a:extLst>
              </p:cNvPr>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4627638" y="2757100"/>
                <a:ext cx="2261052" cy="224759"/>
              </a:xfrm>
              <a:prstGeom prst="rect">
                <a:avLst/>
              </a:prstGeom>
            </p:spPr>
          </p:pic>
        </p:grpSp>
      </p:grpSp>
      <p:grpSp>
        <p:nvGrpSpPr>
          <p:cNvPr id="28" name="Group 27">
            <a:extLst>
              <a:ext uri="{FF2B5EF4-FFF2-40B4-BE49-F238E27FC236}">
                <a16:creationId xmlns:a16="http://schemas.microsoft.com/office/drawing/2014/main" id="{02AD688F-50CB-4F20-8C73-7FE1F297C84B}"/>
              </a:ext>
            </a:extLst>
          </p:cNvPr>
          <p:cNvGrpSpPr/>
          <p:nvPr/>
        </p:nvGrpSpPr>
        <p:grpSpPr>
          <a:xfrm>
            <a:off x="114300" y="3366144"/>
            <a:ext cx="7780209" cy="1526556"/>
            <a:chOff x="86966" y="5174288"/>
            <a:chExt cx="7780209" cy="1526556"/>
          </a:xfrm>
        </p:grpSpPr>
        <p:sp>
          <p:nvSpPr>
            <p:cNvPr id="72" name="TextBox 71">
              <a:extLst>
                <a:ext uri="{FF2B5EF4-FFF2-40B4-BE49-F238E27FC236}">
                  <a16:creationId xmlns:a16="http://schemas.microsoft.com/office/drawing/2014/main" id="{DB82A8C8-DB62-4164-B02C-E7CCFF4176E2}"/>
                </a:ext>
              </a:extLst>
            </p:cNvPr>
            <p:cNvSpPr txBox="1"/>
            <p:nvPr/>
          </p:nvSpPr>
          <p:spPr>
            <a:xfrm>
              <a:off x="86966" y="5174288"/>
              <a:ext cx="661623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Adversaries alter characteristics associated with the expected model</a:t>
              </a:r>
            </a:p>
          </p:txBody>
        </p:sp>
        <p:sp>
          <p:nvSpPr>
            <p:cNvPr id="75" name="Rectangle 74">
              <a:extLst>
                <a:ext uri="{FF2B5EF4-FFF2-40B4-BE49-F238E27FC236}">
                  <a16:creationId xmlns:a16="http://schemas.microsoft.com/office/drawing/2014/main" id="{210A8267-D4FC-498C-801A-9545DFCE742A}"/>
                </a:ext>
              </a:extLst>
            </p:cNvPr>
            <p:cNvSpPr/>
            <p:nvPr/>
          </p:nvSpPr>
          <p:spPr>
            <a:xfrm>
              <a:off x="627467" y="6362290"/>
              <a:ext cx="7239708"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Arbitrary adversaries under DS model [Traganitis-Giannakis’21]</a:t>
              </a:r>
              <a:endParaRPr lang="en-US" sz="1600" dirty="0">
                <a:solidFill>
                  <a:srgbClr val="C00000"/>
                </a:solidFill>
                <a:ea typeface="宋体" charset="-122"/>
              </a:endParaRPr>
            </a:p>
          </p:txBody>
        </p:sp>
      </p:grpSp>
      <p:sp>
        <p:nvSpPr>
          <p:cNvPr id="8" name="TextBox 7">
            <a:extLst>
              <a:ext uri="{FF2B5EF4-FFF2-40B4-BE49-F238E27FC236}">
                <a16:creationId xmlns:a16="http://schemas.microsoft.com/office/drawing/2014/main" id="{05A5076F-F439-3FCC-A0FD-073C48E74B07}"/>
              </a:ext>
            </a:extLst>
          </p:cNvPr>
          <p:cNvSpPr txBox="1"/>
          <p:nvPr/>
        </p:nvSpPr>
        <p:spPr>
          <a:xfrm>
            <a:off x="654801" y="3761376"/>
            <a:ext cx="9836109" cy="661720"/>
          </a:xfrm>
          <a:prstGeom prst="rect">
            <a:avLst/>
          </a:prstGeom>
          <a:noFill/>
        </p:spPr>
        <p:txBody>
          <a:bodyPr wrap="square">
            <a:spAutoFit/>
          </a:bodyPr>
          <a:lstStyle/>
          <a:p>
            <a:pPr marL="285750" indent="-285750" algn="l">
              <a:spcBef>
                <a:spcPts val="600"/>
              </a:spcBef>
              <a:buFont typeface="Wingdings" panose="05000000000000000000" pitchFamily="2" charset="2"/>
              <a:buChar char="Ø"/>
            </a:pPr>
            <a:r>
              <a:rPr lang="en-US" sz="1600" dirty="0">
                <a:ea typeface="宋体" charset="-122"/>
              </a:rPr>
              <a:t>Arbitrary adversaries under one-coin model, not exceeding 50% of annotators</a:t>
            </a:r>
          </a:p>
          <a:p>
            <a:pPr algn="l">
              <a:spcBef>
                <a:spcPts val="600"/>
              </a:spcBef>
            </a:pPr>
            <a:r>
              <a:rPr lang="en-US" sz="1600" dirty="0">
                <a:ea typeface="宋体" charset="-122"/>
              </a:rPr>
              <a:t>      [</a:t>
            </a:r>
            <a:r>
              <a:rPr lang="en-US" sz="1600" dirty="0" err="1">
                <a:ea typeface="宋体" charset="-122"/>
              </a:rPr>
              <a:t>Jagabathula</a:t>
            </a:r>
            <a:r>
              <a:rPr lang="en-US" sz="1600" dirty="0">
                <a:ea typeface="宋体" charset="-122"/>
              </a:rPr>
              <a:t> et al’17, Kleindessner-Awasthi’18, Ma-Olshevsky‘20] </a:t>
            </a:r>
          </a:p>
        </p:txBody>
      </p:sp>
      <p:sp>
        <p:nvSpPr>
          <p:cNvPr id="12" name="TextBox 11">
            <a:extLst>
              <a:ext uri="{FF2B5EF4-FFF2-40B4-BE49-F238E27FC236}">
                <a16:creationId xmlns:a16="http://schemas.microsoft.com/office/drawing/2014/main" id="{39960898-444A-A900-8244-22FD53AD9A12}"/>
              </a:ext>
            </a:extLst>
          </p:cNvPr>
          <p:cNvSpPr txBox="1"/>
          <p:nvPr/>
        </p:nvSpPr>
        <p:spPr>
          <a:xfrm>
            <a:off x="114300" y="6252968"/>
            <a:ext cx="72397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 A. Traganitis and G. B. Giannakis, “Detecting Adversaries in Crowdsourcing,”  </a:t>
            </a: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Proc. of IEEE International Conference  on Data Mining</a:t>
            </a: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 2021.</a:t>
            </a:r>
          </a:p>
        </p:txBody>
      </p:sp>
      <p:grpSp>
        <p:nvGrpSpPr>
          <p:cNvPr id="18" name="Group 17">
            <a:extLst>
              <a:ext uri="{FF2B5EF4-FFF2-40B4-BE49-F238E27FC236}">
                <a16:creationId xmlns:a16="http://schemas.microsoft.com/office/drawing/2014/main" id="{508F3B7D-B591-FB58-F973-AC456935A156}"/>
              </a:ext>
            </a:extLst>
          </p:cNvPr>
          <p:cNvGrpSpPr/>
          <p:nvPr/>
        </p:nvGrpSpPr>
        <p:grpSpPr>
          <a:xfrm>
            <a:off x="654800" y="5013289"/>
            <a:ext cx="8534635" cy="846600"/>
            <a:chOff x="654800" y="5013289"/>
            <a:chExt cx="8534635" cy="846600"/>
          </a:xfrm>
        </p:grpSpPr>
        <p:grpSp>
          <p:nvGrpSpPr>
            <p:cNvPr id="17" name="Group 16">
              <a:extLst>
                <a:ext uri="{FF2B5EF4-FFF2-40B4-BE49-F238E27FC236}">
                  <a16:creationId xmlns:a16="http://schemas.microsoft.com/office/drawing/2014/main" id="{6653D4BD-F79B-337C-8C0D-03E6E9316244}"/>
                </a:ext>
              </a:extLst>
            </p:cNvPr>
            <p:cNvGrpSpPr/>
            <p:nvPr/>
          </p:nvGrpSpPr>
          <p:grpSpPr>
            <a:xfrm>
              <a:off x="6158302" y="5013289"/>
              <a:ext cx="2273832" cy="846600"/>
              <a:chOff x="6158302" y="5013289"/>
              <a:chExt cx="2273832" cy="846600"/>
            </a:xfrm>
          </p:grpSpPr>
          <p:sp>
            <p:nvSpPr>
              <p:cNvPr id="14" name="Speech Bubble: Rectangle with Corners Rounded 13">
                <a:extLst>
                  <a:ext uri="{FF2B5EF4-FFF2-40B4-BE49-F238E27FC236}">
                    <a16:creationId xmlns:a16="http://schemas.microsoft.com/office/drawing/2014/main" id="{C18732F0-9406-75E6-5300-CF26B5E7668E}"/>
                  </a:ext>
                </a:extLst>
              </p:cNvPr>
              <p:cNvSpPr/>
              <p:nvPr/>
            </p:nvSpPr>
            <p:spPr>
              <a:xfrm>
                <a:off x="6158302" y="5013289"/>
                <a:ext cx="1880156" cy="431030"/>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845AA38-BDDA-7035-1BC3-7CCE52A682DD}"/>
                  </a:ext>
                </a:extLst>
              </p:cNvPr>
              <p:cNvSpPr txBox="1"/>
              <p:nvPr/>
            </p:nvSpPr>
            <p:spPr>
              <a:xfrm>
                <a:off x="6840993" y="5490557"/>
                <a:ext cx="1591141" cy="369332"/>
              </a:xfrm>
              <a:prstGeom prst="rect">
                <a:avLst/>
              </a:prstGeom>
              <a:noFill/>
            </p:spPr>
            <p:txBody>
              <a:bodyPr wrap="square" rtlCol="0">
                <a:spAutoFit/>
              </a:bodyPr>
              <a:lstStyle/>
              <a:p>
                <a:r>
                  <a:rPr lang="en-US" dirty="0"/>
                  <a:t>This ICASSP</a:t>
                </a:r>
              </a:p>
            </p:txBody>
          </p:sp>
        </p:grpSp>
        <p:sp>
          <p:nvSpPr>
            <p:cNvPr id="13" name="Rectangle 12">
              <a:extLst>
                <a:ext uri="{FF2B5EF4-FFF2-40B4-BE49-F238E27FC236}">
                  <a16:creationId xmlns:a16="http://schemas.microsoft.com/office/drawing/2014/main" id="{4B498A2C-1141-C94C-94C2-3CD92C57D2D3}"/>
                </a:ext>
              </a:extLst>
            </p:cNvPr>
            <p:cNvSpPr/>
            <p:nvPr/>
          </p:nvSpPr>
          <p:spPr>
            <a:xfrm>
              <a:off x="654800" y="5059527"/>
              <a:ext cx="8534635"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Graph-based detection of adversaries and attacked data [Karaaslanli et al’25]</a:t>
              </a:r>
              <a:endParaRPr lang="en-US" sz="1600" dirty="0">
                <a:solidFill>
                  <a:srgbClr val="C00000"/>
                </a:solidFill>
                <a:ea typeface="宋体" charset="-122"/>
              </a:endParaRPr>
            </a:p>
          </p:txBody>
        </p:sp>
      </p:grpSp>
      <p:grpSp>
        <p:nvGrpSpPr>
          <p:cNvPr id="11" name="Group 10">
            <a:extLst>
              <a:ext uri="{FF2B5EF4-FFF2-40B4-BE49-F238E27FC236}">
                <a16:creationId xmlns:a16="http://schemas.microsoft.com/office/drawing/2014/main" id="{AC008E5D-CBF7-D4EF-3D79-505E361A3B44}"/>
              </a:ext>
            </a:extLst>
          </p:cNvPr>
          <p:cNvGrpSpPr/>
          <p:nvPr/>
        </p:nvGrpSpPr>
        <p:grpSpPr>
          <a:xfrm>
            <a:off x="654799" y="5777925"/>
            <a:ext cx="8534635" cy="338554"/>
            <a:chOff x="654799" y="5777925"/>
            <a:chExt cx="8534635" cy="338554"/>
          </a:xfrm>
        </p:grpSpPr>
        <p:sp>
          <p:nvSpPr>
            <p:cNvPr id="3" name="Rectangle 2">
              <a:extLst>
                <a:ext uri="{FF2B5EF4-FFF2-40B4-BE49-F238E27FC236}">
                  <a16:creationId xmlns:a16="http://schemas.microsoft.com/office/drawing/2014/main" id="{E34F0AE2-66F1-87F1-7207-CB4673039876}"/>
                </a:ext>
              </a:extLst>
            </p:cNvPr>
            <p:cNvSpPr/>
            <p:nvPr/>
          </p:nvSpPr>
          <p:spPr>
            <a:xfrm>
              <a:off x="654799" y="5777925"/>
              <a:ext cx="8534635"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annotators – corrupted data         [Chen et al’22]</a:t>
              </a:r>
              <a:endParaRPr lang="en-US" sz="1600" dirty="0">
                <a:solidFill>
                  <a:srgbClr val="C00000"/>
                </a:solidFill>
                <a:ea typeface="宋体" charset="-122"/>
              </a:endParaRPr>
            </a:p>
          </p:txBody>
        </p:sp>
        <p:pic>
          <p:nvPicPr>
            <p:cNvPr id="10" name="Picture 9" descr="\documentclass{article}&#10;\usepackage{amsmath,bm,amsfonts}&#10;\usepackage{xcolor}&#10;\DeclareMathOperator{\prob}{Pr}&#10;\newcommand{\Expect}{{\rm I\kern-.3em E}}&#10;\pagestyle{empty}&#10;\begin{document}&#10;&#10;&#10;\begin{equation*}&#10;\bm x_n&#10;\end{equation*}&#10;&#10;\end{document}" title="IguanaTex Bitmap Display">
              <a:extLst>
                <a:ext uri="{FF2B5EF4-FFF2-40B4-BE49-F238E27FC236}">
                  <a16:creationId xmlns:a16="http://schemas.microsoft.com/office/drawing/2014/main" id="{CA35B89F-F581-A92E-C2BC-0FA2350366EE}"/>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368595" y="5898580"/>
              <a:ext cx="242255" cy="135932"/>
            </a:xfrm>
            <a:prstGeom prst="rect">
              <a:avLst/>
            </a:prstGeom>
          </p:spPr>
        </p:pic>
      </p:grpSp>
    </p:spTree>
    <p:custDataLst>
      <p:tags r:id="rId1"/>
    </p:custDataLst>
    <p:extLst>
      <p:ext uri="{BB962C8B-B14F-4D97-AF65-F5344CB8AC3E}">
        <p14:creationId xmlns:p14="http://schemas.microsoft.com/office/powerpoint/2010/main" val="30975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3" y="313412"/>
            <a:ext cx="9029700" cy="338554"/>
          </a:xfrm>
        </p:spPr>
        <p:txBody>
          <a:bodyPr>
            <a:normAutofit fontScale="90000"/>
          </a:bodyPr>
          <a:lstStyle/>
          <a:p>
            <a:r>
              <a:rPr lang="en-US" sz="2800" dirty="0"/>
              <a:t>Annotator agreement matrix</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41</a:t>
            </a:fld>
            <a:endParaRPr lang="en-US">
              <a:solidFill>
                <a:srgbClr val="000000"/>
              </a:solidFill>
              <a:ea typeface="ＭＳ Ｐゴシック"/>
            </a:endParaRPr>
          </a:p>
        </p:txBody>
      </p:sp>
      <p:sp>
        <p:nvSpPr>
          <p:cNvPr id="39" name="TextBox 38"/>
          <p:cNvSpPr txBox="1"/>
          <p:nvPr/>
        </p:nvSpPr>
        <p:spPr>
          <a:xfrm>
            <a:off x="317735" y="3189897"/>
            <a:ext cx="3051028"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Annotator agreement matrix </a:t>
            </a:r>
          </a:p>
        </p:txBody>
      </p:sp>
      <p:grpSp>
        <p:nvGrpSpPr>
          <p:cNvPr id="38" name="Group 37">
            <a:extLst>
              <a:ext uri="{FF2B5EF4-FFF2-40B4-BE49-F238E27FC236}">
                <a16:creationId xmlns:a16="http://schemas.microsoft.com/office/drawing/2014/main" id="{69415069-23A7-4684-BA17-47791B713BAA}"/>
              </a:ext>
            </a:extLst>
          </p:cNvPr>
          <p:cNvGrpSpPr/>
          <p:nvPr/>
        </p:nvGrpSpPr>
        <p:grpSpPr>
          <a:xfrm>
            <a:off x="3614268" y="3718661"/>
            <a:ext cx="1907578" cy="412473"/>
            <a:chOff x="2127568" y="4754240"/>
            <a:chExt cx="1907578" cy="412473"/>
          </a:xfrm>
        </p:grpSpPr>
        <p:grpSp>
          <p:nvGrpSpPr>
            <p:cNvPr id="62" name="Group 61">
              <a:extLst>
                <a:ext uri="{FF2B5EF4-FFF2-40B4-BE49-F238E27FC236}">
                  <a16:creationId xmlns:a16="http://schemas.microsoft.com/office/drawing/2014/main" id="{70440430-B62B-4724-853E-459AB621B3FF}"/>
                </a:ext>
              </a:extLst>
            </p:cNvPr>
            <p:cNvGrpSpPr/>
            <p:nvPr/>
          </p:nvGrpSpPr>
          <p:grpSpPr>
            <a:xfrm>
              <a:off x="2127568" y="4754240"/>
              <a:ext cx="1907578" cy="412473"/>
              <a:chOff x="-158217" y="4562558"/>
              <a:chExt cx="2092428" cy="412473"/>
            </a:xfrm>
          </p:grpSpPr>
          <p:sp>
            <p:nvSpPr>
              <p:cNvPr id="63" name="Rounded Rectangle 21">
                <a:extLst>
                  <a:ext uri="{FF2B5EF4-FFF2-40B4-BE49-F238E27FC236}">
                    <a16:creationId xmlns:a16="http://schemas.microsoft.com/office/drawing/2014/main" id="{677284EF-CBAB-4366-BCE7-A7C6BF659EE6}"/>
                  </a:ext>
                </a:extLst>
              </p:cNvPr>
              <p:cNvSpPr/>
              <p:nvPr/>
            </p:nvSpPr>
            <p:spPr bwMode="auto">
              <a:xfrm>
                <a:off x="-158217" y="4562558"/>
                <a:ext cx="2092428"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64" name="TextBox 63">
                <a:extLst>
                  <a:ext uri="{FF2B5EF4-FFF2-40B4-BE49-F238E27FC236}">
                    <a16:creationId xmlns:a16="http://schemas.microsoft.com/office/drawing/2014/main" id="{81ED559E-AE50-425C-ADBC-77D359D6D32E}"/>
                  </a:ext>
                </a:extLst>
              </p:cNvPr>
              <p:cNvSpPr txBox="1"/>
              <p:nvPr/>
            </p:nvSpPr>
            <p:spPr>
              <a:xfrm>
                <a:off x="-158215" y="4608925"/>
                <a:ext cx="719337" cy="307777"/>
              </a:xfrm>
              <a:prstGeom prst="rect">
                <a:avLst/>
              </a:prstGeom>
              <a:noFill/>
            </p:spPr>
            <p:txBody>
              <a:bodyPr wrap="square" rtlCol="0">
                <a:spAutoFit/>
              </a:bodyPr>
              <a:lstStyle/>
              <a:p>
                <a:pPr>
                  <a:spcBef>
                    <a:spcPts val="450"/>
                  </a:spcBef>
                </a:pPr>
                <a:r>
                  <a:rPr lang="en-US" sz="1400" b="1" dirty="0">
                    <a:solidFill>
                      <a:srgbClr val="0070C0"/>
                    </a:solidFill>
                    <a:latin typeface="Arial" panose="020B0604020202020204"/>
                    <a:ea typeface="宋体" charset="-122"/>
                  </a:rPr>
                  <a:t>(as) </a:t>
                </a:r>
                <a:endParaRPr lang="en-US" sz="1400" dirty="0">
                  <a:solidFill>
                    <a:srgbClr val="000000"/>
                  </a:solidFill>
                  <a:latin typeface="Arial" panose="020B0604020202020204"/>
                  <a:ea typeface="宋体" charset="-122"/>
                </a:endParaRPr>
              </a:p>
            </p:txBody>
          </p:sp>
        </p:grpSp>
        <p:pic>
          <p:nvPicPr>
            <p:cNvPr id="37" name="Picture 36">
              <a:extLst>
                <a:ext uri="{FF2B5EF4-FFF2-40B4-BE49-F238E27FC236}">
                  <a16:creationId xmlns:a16="http://schemas.microsoft.com/office/drawing/2014/main" id="{9CFF1A60-2A41-48CF-BDFD-E224B22867DB}"/>
                </a:ext>
              </a:extLst>
            </p:cNvPr>
            <p:cNvPicPr>
              <a:picLocks noChangeAspect="1"/>
            </p:cNvPicPr>
            <p:nvPr>
              <p:custDataLst>
                <p:tags r:id="rId11"/>
              </p:custDataLst>
            </p:nvPr>
          </p:nvPicPr>
          <p:blipFill>
            <a:blip r:embed="rId14" cstate="print">
              <a:extLst>
                <a:ext uri="{28A0092B-C50C-407E-A947-70E740481C1C}">
                  <a14:useLocalDpi xmlns:a14="http://schemas.microsoft.com/office/drawing/2010/main" val="0"/>
                </a:ext>
              </a:extLst>
            </a:blip>
            <a:stretch>
              <a:fillRect/>
            </a:stretch>
          </p:blipFill>
          <p:spPr>
            <a:xfrm>
              <a:off x="2783359" y="4807014"/>
              <a:ext cx="1047426" cy="262594"/>
            </a:xfrm>
            <a:prstGeom prst="rect">
              <a:avLst/>
            </a:prstGeom>
          </p:spPr>
        </p:pic>
      </p:grpSp>
      <p:sp>
        <p:nvSpPr>
          <p:cNvPr id="71" name="Rectangle 70">
            <a:extLst>
              <a:ext uri="{FF2B5EF4-FFF2-40B4-BE49-F238E27FC236}">
                <a16:creationId xmlns:a16="http://schemas.microsoft.com/office/drawing/2014/main" id="{86EB8C9F-01EF-4057-BF1E-196823981B06}"/>
              </a:ext>
            </a:extLst>
          </p:cNvPr>
          <p:cNvSpPr/>
          <p:nvPr/>
        </p:nvSpPr>
        <p:spPr>
          <a:xfrm>
            <a:off x="373343" y="959310"/>
            <a:ext cx="5499070" cy="338554"/>
          </a:xfrm>
          <a:prstGeom prst="rect">
            <a:avLst/>
          </a:prstGeom>
        </p:spPr>
        <p:txBody>
          <a:bodyPr wrap="square">
            <a:spAutoFit/>
          </a:bodyPr>
          <a:lstStyle/>
          <a:p>
            <a:pPr marL="214313" indent="-214313">
              <a:spcBef>
                <a:spcPts val="450"/>
              </a:spcBef>
              <a:buFont typeface="Wingdings" panose="05000000000000000000" pitchFamily="2" charset="2"/>
              <a:buChar char="q"/>
            </a:pPr>
            <a:r>
              <a:rPr lang="en-US" sz="1600" dirty="0">
                <a:solidFill>
                  <a:srgbClr val="000000"/>
                </a:solidFill>
                <a:ea typeface="宋体" charset="-122"/>
              </a:rPr>
              <a:t> Agreement rate of honest annotators </a:t>
            </a:r>
            <a:r>
              <a:rPr lang="en-US" sz="1600" i="1" dirty="0">
                <a:solidFill>
                  <a:srgbClr val="000000"/>
                </a:solidFill>
                <a:ea typeface="宋体" charset="-122"/>
              </a:rPr>
              <a:t>m, m’ </a:t>
            </a:r>
            <a:r>
              <a:rPr lang="en-US" sz="1600" dirty="0">
                <a:solidFill>
                  <a:srgbClr val="000000"/>
                </a:solidFill>
                <a:ea typeface="宋体" charset="-122"/>
              </a:rPr>
              <a:t> </a:t>
            </a:r>
            <a:endParaRPr lang="en-US" sz="1600" dirty="0">
              <a:solidFill>
                <a:srgbClr val="C00000"/>
              </a:solidFill>
              <a:ea typeface="宋体" charset="-122"/>
            </a:endParaRPr>
          </a:p>
        </p:txBody>
      </p:sp>
      <p:pic>
        <p:nvPicPr>
          <p:cNvPr id="41" name="Picture 40">
            <a:extLst>
              <a:ext uri="{FF2B5EF4-FFF2-40B4-BE49-F238E27FC236}">
                <a16:creationId xmlns:a16="http://schemas.microsoft.com/office/drawing/2014/main" id="{6769DF52-A19B-4C54-8F00-C3E82EB0A820}"/>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892479" y="1379877"/>
            <a:ext cx="7489829" cy="455834"/>
          </a:xfrm>
          <a:prstGeom prst="rect">
            <a:avLst/>
          </a:prstGeom>
        </p:spPr>
      </p:pic>
      <p:pic>
        <p:nvPicPr>
          <p:cNvPr id="24" name="Picture 23">
            <a:extLst>
              <a:ext uri="{FF2B5EF4-FFF2-40B4-BE49-F238E27FC236}">
                <a16:creationId xmlns:a16="http://schemas.microsoft.com/office/drawing/2014/main" id="{9B5BB918-2F74-4863-8473-84597D6D2292}"/>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266523" y="3257932"/>
            <a:ext cx="2770514" cy="255218"/>
          </a:xfrm>
          <a:prstGeom prst="rect">
            <a:avLst/>
          </a:prstGeom>
        </p:spPr>
      </p:pic>
      <p:grpSp>
        <p:nvGrpSpPr>
          <p:cNvPr id="29" name="Group 28">
            <a:extLst>
              <a:ext uri="{FF2B5EF4-FFF2-40B4-BE49-F238E27FC236}">
                <a16:creationId xmlns:a16="http://schemas.microsoft.com/office/drawing/2014/main" id="{2AE76156-255A-479A-8011-BBA26F7498BE}"/>
              </a:ext>
            </a:extLst>
          </p:cNvPr>
          <p:cNvGrpSpPr/>
          <p:nvPr/>
        </p:nvGrpSpPr>
        <p:grpSpPr>
          <a:xfrm>
            <a:off x="373343" y="4283114"/>
            <a:ext cx="8465622" cy="1886429"/>
            <a:chOff x="373343" y="4283114"/>
            <a:chExt cx="8465622" cy="1886429"/>
          </a:xfrm>
        </p:grpSpPr>
        <p:grpSp>
          <p:nvGrpSpPr>
            <p:cNvPr id="31" name="Group 30">
              <a:extLst>
                <a:ext uri="{FF2B5EF4-FFF2-40B4-BE49-F238E27FC236}">
                  <a16:creationId xmlns:a16="http://schemas.microsoft.com/office/drawing/2014/main" id="{6871A550-2101-4C14-BD56-C908614B0406}"/>
                </a:ext>
              </a:extLst>
            </p:cNvPr>
            <p:cNvGrpSpPr/>
            <p:nvPr/>
          </p:nvGrpSpPr>
          <p:grpSpPr>
            <a:xfrm>
              <a:off x="373343" y="4283114"/>
              <a:ext cx="6436570" cy="338554"/>
              <a:chOff x="21899" y="4582577"/>
              <a:chExt cx="6436570" cy="338554"/>
            </a:xfrm>
          </p:grpSpPr>
          <p:sp>
            <p:nvSpPr>
              <p:cNvPr id="55" name="TextBox 54">
                <a:extLst>
                  <a:ext uri="{FF2B5EF4-FFF2-40B4-BE49-F238E27FC236}">
                    <a16:creationId xmlns:a16="http://schemas.microsoft.com/office/drawing/2014/main" id="{014B6895-6AA0-46C6-95BC-8853A11B7EE2}"/>
                  </a:ext>
                </a:extLst>
              </p:cNvPr>
              <p:cNvSpPr txBox="1"/>
              <p:nvPr/>
            </p:nvSpPr>
            <p:spPr>
              <a:xfrm>
                <a:off x="21899" y="4582577"/>
                <a:ext cx="643657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r>
                  <a:rPr lang="en-US" sz="1600" dirty="0" err="1">
                    <a:solidFill>
                      <a:srgbClr val="000000"/>
                    </a:solidFill>
                    <a:latin typeface="Arial" panose="020B0604020202020204"/>
                    <a:ea typeface="宋体" charset="-122"/>
                  </a:rPr>
                  <a:t>W.l.o.g</a:t>
                </a:r>
                <a:r>
                  <a:rPr lang="en-US" sz="1600" dirty="0">
                    <a:solidFill>
                      <a:srgbClr val="000000"/>
                    </a:solidFill>
                    <a:latin typeface="Arial" panose="020B0604020202020204"/>
                    <a:ea typeface="宋体" charset="-122"/>
                  </a:rPr>
                  <a:t>. First         annotators are honest and the rest adversarial  </a:t>
                </a:r>
              </a:p>
            </p:txBody>
          </p:sp>
          <p:pic>
            <p:nvPicPr>
              <p:cNvPr id="30" name="Picture 29">
                <a:extLst>
                  <a:ext uri="{FF2B5EF4-FFF2-40B4-BE49-F238E27FC236}">
                    <a16:creationId xmlns:a16="http://schemas.microsoft.com/office/drawing/2014/main" id="{F2A3F3E3-51BC-4135-B21C-B711DFB07242}"/>
                  </a:ext>
                </a:extLst>
              </p:cNvPr>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1591778" y="4660951"/>
                <a:ext cx="386515" cy="213911"/>
              </a:xfrm>
              <a:prstGeom prst="rect">
                <a:avLst/>
              </a:prstGeom>
            </p:spPr>
          </p:pic>
        </p:grpSp>
        <p:grpSp>
          <p:nvGrpSpPr>
            <p:cNvPr id="28" name="Group 27">
              <a:extLst>
                <a:ext uri="{FF2B5EF4-FFF2-40B4-BE49-F238E27FC236}">
                  <a16:creationId xmlns:a16="http://schemas.microsoft.com/office/drawing/2014/main" id="{B39927FB-7BB4-45A7-9C03-562053074E93}"/>
                </a:ext>
              </a:extLst>
            </p:cNvPr>
            <p:cNvGrpSpPr/>
            <p:nvPr>
              <p:custDataLst>
                <p:tags r:id="rId6"/>
              </p:custDataLst>
            </p:nvPr>
          </p:nvGrpSpPr>
          <p:grpSpPr>
            <a:xfrm>
              <a:off x="1419476" y="4835418"/>
              <a:ext cx="7419489" cy="1334125"/>
              <a:chOff x="1419476" y="4835418"/>
              <a:chExt cx="7419489" cy="1334125"/>
            </a:xfrm>
          </p:grpSpPr>
          <p:sp>
            <p:nvSpPr>
              <p:cNvPr id="52" name="TextBox 51">
                <a:extLst>
                  <a:ext uri="{FF2B5EF4-FFF2-40B4-BE49-F238E27FC236}">
                    <a16:creationId xmlns:a16="http://schemas.microsoft.com/office/drawing/2014/main" id="{121FBF0E-8F6B-4831-9C30-C08484F0F284}"/>
                  </a:ext>
                </a:extLst>
              </p:cNvPr>
              <p:cNvSpPr txBox="1"/>
              <p:nvPr/>
            </p:nvSpPr>
            <p:spPr>
              <a:xfrm>
                <a:off x="4270059" y="5381357"/>
                <a:ext cx="1003801" cy="338554"/>
              </a:xfrm>
              <a:prstGeom prst="rect">
                <a:avLst/>
              </a:prstGeom>
              <a:noFill/>
            </p:spPr>
            <p:txBody>
              <a:bodyPr wrap="none" rtlCol="0">
                <a:spAutoFit/>
              </a:bodyPr>
              <a:lstStyle/>
              <a:p>
                <a:pPr>
                  <a:spcBef>
                    <a:spcPts val="450"/>
                  </a:spcBef>
                </a:pPr>
                <a:r>
                  <a:rPr lang="en-US" sz="1600" dirty="0">
                    <a:latin typeface="Arial" panose="020B0604020202020204"/>
                    <a:ea typeface="宋体" charset="-122"/>
                  </a:rPr>
                  <a:t>unknown</a:t>
                </a:r>
              </a:p>
            </p:txBody>
          </p:sp>
          <p:sp>
            <p:nvSpPr>
              <p:cNvPr id="53" name="Oval 52">
                <a:extLst>
                  <a:ext uri="{FF2B5EF4-FFF2-40B4-BE49-F238E27FC236}">
                    <a16:creationId xmlns:a16="http://schemas.microsoft.com/office/drawing/2014/main" id="{E11A1363-8D79-49B1-AE31-1D1D55E0E1B1}"/>
                  </a:ext>
                </a:extLst>
              </p:cNvPr>
              <p:cNvSpPr/>
              <p:nvPr/>
            </p:nvSpPr>
            <p:spPr bwMode="auto">
              <a:xfrm>
                <a:off x="4069741" y="5134155"/>
                <a:ext cx="429280" cy="358590"/>
              </a:xfrm>
              <a:prstGeom prst="ellipse">
                <a:avLst/>
              </a:prstGeom>
              <a:noFill/>
              <a:ln w="19050"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27" name="Group 26">
                <a:extLst>
                  <a:ext uri="{FF2B5EF4-FFF2-40B4-BE49-F238E27FC236}">
                    <a16:creationId xmlns:a16="http://schemas.microsoft.com/office/drawing/2014/main" id="{D21C1423-3871-4DFF-89F4-2F7016633EA2}"/>
                  </a:ext>
                </a:extLst>
              </p:cNvPr>
              <p:cNvGrpSpPr/>
              <p:nvPr>
                <p:custDataLst>
                  <p:tags r:id="rId7"/>
                </p:custDataLst>
              </p:nvPr>
            </p:nvGrpSpPr>
            <p:grpSpPr>
              <a:xfrm>
                <a:off x="1419476" y="4835418"/>
                <a:ext cx="4946502" cy="1334125"/>
                <a:chOff x="1419476" y="4835418"/>
                <a:chExt cx="4946502" cy="1334125"/>
              </a:xfrm>
            </p:grpSpPr>
            <p:pic>
              <p:nvPicPr>
                <p:cNvPr id="48" name="Picture 47">
                  <a:extLst>
                    <a:ext uri="{FF2B5EF4-FFF2-40B4-BE49-F238E27FC236}">
                      <a16:creationId xmlns:a16="http://schemas.microsoft.com/office/drawing/2014/main" id="{B7D2B534-7200-49EE-8880-2B75293875C1}"/>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1419476" y="4835418"/>
                  <a:ext cx="4946502" cy="597475"/>
                </a:xfrm>
                <a:prstGeom prst="rect">
                  <a:avLst/>
                </a:prstGeom>
              </p:spPr>
            </p:pic>
            <p:pic>
              <p:nvPicPr>
                <p:cNvPr id="26" name="Picture 25">
                  <a:extLst>
                    <a:ext uri="{FF2B5EF4-FFF2-40B4-BE49-F238E27FC236}">
                      <a16:creationId xmlns:a16="http://schemas.microsoft.com/office/drawing/2014/main" id="{175B98AE-2756-485E-BE08-86D2BE2A24AE}"/>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181188" y="5579444"/>
                  <a:ext cx="2375150" cy="590099"/>
                </a:xfrm>
                <a:prstGeom prst="rect">
                  <a:avLst/>
                </a:prstGeom>
              </p:spPr>
            </p:pic>
          </p:grpSp>
          <p:sp>
            <p:nvSpPr>
              <p:cNvPr id="35" name="TextBox 34">
                <a:extLst>
                  <a:ext uri="{FF2B5EF4-FFF2-40B4-BE49-F238E27FC236}">
                    <a16:creationId xmlns:a16="http://schemas.microsoft.com/office/drawing/2014/main" id="{8FD2066E-03FF-4777-959E-15E264B89265}"/>
                  </a:ext>
                </a:extLst>
              </p:cNvPr>
              <p:cNvSpPr txBox="1"/>
              <p:nvPr/>
            </p:nvSpPr>
            <p:spPr>
              <a:xfrm>
                <a:off x="6652148" y="4998969"/>
                <a:ext cx="2186817"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Low rank + Diagonal</a:t>
                </a:r>
                <a:endParaRPr lang="en-US" sz="1600" dirty="0">
                  <a:solidFill>
                    <a:srgbClr val="0000FF"/>
                  </a:solidFill>
                  <a:latin typeface="Arial" panose="020B0604020202020204"/>
                  <a:ea typeface="宋体" charset="-122"/>
                </a:endParaRPr>
              </a:p>
            </p:txBody>
          </p:sp>
        </p:grpSp>
      </p:grpSp>
      <p:pic>
        <p:nvPicPr>
          <p:cNvPr id="4" name="Picture 3" descr="\documentclass{article}&#10;\usepackage{amsmath,bm,amsfonts}&#10;\DeclareMathOperator{\prob}{Pr}&#10;\newcommand{\Expect}{{\rm I\kern-.3em E}}&#10;\pagestyle{empty}&#10;\begin{document}&#10;&#10;&#10;\begin{align*}&#10;\bm{u}^{(m)} := \text{vec}(\text{diag}(\bm{\pi})^{1/2}{\mathbf{H}^{(m)}}^{\top}) : K^2\times 1&#10;\end{align*}&#10;&#10;\end{document}" title="IguanaTex Bitmap Display">
            <a:extLst>
              <a:ext uri="{FF2B5EF4-FFF2-40B4-BE49-F238E27FC236}">
                <a16:creationId xmlns:a16="http://schemas.microsoft.com/office/drawing/2014/main" id="{1EF610F1-39F0-91B4-0BC1-16C0DF59E57B}"/>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266524" y="1930324"/>
            <a:ext cx="4214779" cy="351109"/>
          </a:xfrm>
          <a:prstGeom prst="rect">
            <a:avLst/>
          </a:prstGeom>
        </p:spPr>
      </p:pic>
      <p:pic>
        <p:nvPicPr>
          <p:cNvPr id="14" name="Picture 13">
            <a:extLst>
              <a:ext uri="{FF2B5EF4-FFF2-40B4-BE49-F238E27FC236}">
                <a16:creationId xmlns:a16="http://schemas.microsoft.com/office/drawing/2014/main" id="{3D3854FE-7EE0-4E34-9D58-F20B60504073}"/>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892479" y="2576351"/>
            <a:ext cx="3089168" cy="297094"/>
          </a:xfrm>
          <a:prstGeom prst="rect">
            <a:avLst/>
          </a:prstGeom>
        </p:spPr>
      </p:pic>
    </p:spTree>
    <p:custDataLst>
      <p:tags r:id="rId1"/>
    </p:custDataLst>
    <p:extLst>
      <p:ext uri="{BB962C8B-B14F-4D97-AF65-F5344CB8AC3E}">
        <p14:creationId xmlns:p14="http://schemas.microsoft.com/office/powerpoint/2010/main" val="279263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09" y="-194200"/>
            <a:ext cx="9029700" cy="1139825"/>
          </a:xfrm>
        </p:spPr>
        <p:txBody>
          <a:bodyPr>
            <a:normAutofit/>
          </a:bodyPr>
          <a:lstStyle/>
          <a:p>
            <a:r>
              <a:rPr lang="en-US" sz="3600" dirty="0"/>
              <a:t>Real data tests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42</a:t>
            </a:fld>
            <a:endParaRPr lang="en-US">
              <a:solidFill>
                <a:srgbClr val="000000"/>
              </a:solidFill>
              <a:ea typeface="ＭＳ Ｐゴシック"/>
            </a:endParaRPr>
          </a:p>
        </p:txBody>
      </p:sp>
      <p:pic>
        <p:nvPicPr>
          <p:cNvPr id="9" name="Picture 8" descr="A screenshot of a computer&#10;&#10;Description automatically generated with medium confidence">
            <a:extLst>
              <a:ext uri="{FF2B5EF4-FFF2-40B4-BE49-F238E27FC236}">
                <a16:creationId xmlns:a16="http://schemas.microsoft.com/office/drawing/2014/main" id="{A925EF60-0D6D-4686-9397-3E89FFFB1B7A}"/>
              </a:ext>
            </a:extLst>
          </p:cNvPr>
          <p:cNvPicPr>
            <a:picLocks noChangeAspect="1"/>
          </p:cNvPicPr>
          <p:nvPr/>
        </p:nvPicPr>
        <p:blipFill rotWithShape="1">
          <a:blip r:embed="rId4">
            <a:extLst>
              <a:ext uri="{28A0092B-C50C-407E-A947-70E740481C1C}">
                <a14:useLocalDpi xmlns:a14="http://schemas.microsoft.com/office/drawing/2010/main" val="0"/>
              </a:ext>
            </a:extLst>
          </a:blip>
          <a:srcRect l="44873" t="24304" r="35572" b="73276"/>
          <a:stretch/>
        </p:blipFill>
        <p:spPr>
          <a:xfrm>
            <a:off x="2595282" y="2226455"/>
            <a:ext cx="3953435" cy="266793"/>
          </a:xfrm>
          <a:prstGeom prst="rect">
            <a:avLst/>
          </a:prstGeom>
        </p:spPr>
      </p:pic>
      <p:grpSp>
        <p:nvGrpSpPr>
          <p:cNvPr id="7" name="Group 6">
            <a:extLst>
              <a:ext uri="{FF2B5EF4-FFF2-40B4-BE49-F238E27FC236}">
                <a16:creationId xmlns:a16="http://schemas.microsoft.com/office/drawing/2014/main" id="{ADBFA7F1-F883-431A-8B16-A0197AC77FFD}"/>
              </a:ext>
            </a:extLst>
          </p:cNvPr>
          <p:cNvGrpSpPr/>
          <p:nvPr/>
        </p:nvGrpSpPr>
        <p:grpSpPr>
          <a:xfrm>
            <a:off x="220282" y="2409877"/>
            <a:ext cx="4396756" cy="3748845"/>
            <a:chOff x="282068" y="3854219"/>
            <a:chExt cx="3568591" cy="2861959"/>
          </a:xfrm>
        </p:grpSpPr>
        <p:pic>
          <p:nvPicPr>
            <p:cNvPr id="20" name="Picture 19" descr="A screenshot of a computer&#10;&#10;Description automatically generated with medium confidence">
              <a:extLst>
                <a:ext uri="{FF2B5EF4-FFF2-40B4-BE49-F238E27FC236}">
                  <a16:creationId xmlns:a16="http://schemas.microsoft.com/office/drawing/2014/main" id="{9D623ED8-FF82-4757-89B2-20ED20B9EF2B}"/>
                </a:ext>
              </a:extLst>
            </p:cNvPr>
            <p:cNvPicPr>
              <a:picLocks noChangeAspect="1"/>
            </p:cNvPicPr>
            <p:nvPr/>
          </p:nvPicPr>
          <p:blipFill rotWithShape="1">
            <a:blip r:embed="rId5">
              <a:extLst>
                <a:ext uri="{28A0092B-C50C-407E-A947-70E740481C1C}">
                  <a14:useLocalDpi xmlns:a14="http://schemas.microsoft.com/office/drawing/2010/main" val="0"/>
                </a:ext>
              </a:extLst>
            </a:blip>
            <a:srcRect l="34608" t="50000" r="45144" b="21512"/>
            <a:stretch/>
          </p:blipFill>
          <p:spPr>
            <a:xfrm>
              <a:off x="282068" y="3977460"/>
              <a:ext cx="3568591" cy="2738718"/>
            </a:xfrm>
            <a:prstGeom prst="rect">
              <a:avLst/>
            </a:prstGeom>
          </p:spPr>
        </p:pic>
        <p:sp>
          <p:nvSpPr>
            <p:cNvPr id="22" name="TextBox 21">
              <a:extLst>
                <a:ext uri="{FF2B5EF4-FFF2-40B4-BE49-F238E27FC236}">
                  <a16:creationId xmlns:a16="http://schemas.microsoft.com/office/drawing/2014/main" id="{F1C0F5DF-802A-40D2-8661-9FDC237C9B6D}"/>
                </a:ext>
              </a:extLst>
            </p:cNvPr>
            <p:cNvSpPr txBox="1"/>
            <p:nvPr/>
          </p:nvSpPr>
          <p:spPr>
            <a:xfrm>
              <a:off x="1470802" y="3854219"/>
              <a:ext cx="1523410" cy="369332"/>
            </a:xfrm>
            <a:prstGeom prst="rect">
              <a:avLst/>
            </a:prstGeom>
            <a:noFill/>
          </p:spPr>
          <p:txBody>
            <a:bodyPr wrap="square">
              <a:spAutoFit/>
            </a:bodyPr>
            <a:lstStyle/>
            <a:p>
              <a:r>
                <a:rPr lang="en-US" dirty="0">
                  <a:solidFill>
                    <a:srgbClr val="000000"/>
                  </a:solidFill>
                  <a:latin typeface="Arial" panose="020B0604020202020204"/>
                  <a:ea typeface="宋体" charset="-122"/>
                </a:rPr>
                <a:t>Sen. Polarity</a:t>
              </a:r>
              <a:endParaRPr lang="en-US" dirty="0"/>
            </a:p>
          </p:txBody>
        </p:sp>
      </p:grpSp>
      <p:grpSp>
        <p:nvGrpSpPr>
          <p:cNvPr id="6" name="Group 5">
            <a:extLst>
              <a:ext uri="{FF2B5EF4-FFF2-40B4-BE49-F238E27FC236}">
                <a16:creationId xmlns:a16="http://schemas.microsoft.com/office/drawing/2014/main" id="{B64C778B-5BEC-4190-AFED-4353A781DFFA}"/>
              </a:ext>
            </a:extLst>
          </p:cNvPr>
          <p:cNvGrpSpPr/>
          <p:nvPr/>
        </p:nvGrpSpPr>
        <p:grpSpPr>
          <a:xfrm>
            <a:off x="4572000" y="2614465"/>
            <a:ext cx="4250913" cy="3501099"/>
            <a:chOff x="4790556" y="3863471"/>
            <a:chExt cx="3690883" cy="2943820"/>
          </a:xfrm>
        </p:grpSpPr>
        <p:pic>
          <p:nvPicPr>
            <p:cNvPr id="23" name="Picture 22" descr="Graphical user interface, application&#10;&#10;Description automatically generated">
              <a:extLst>
                <a:ext uri="{FF2B5EF4-FFF2-40B4-BE49-F238E27FC236}">
                  <a16:creationId xmlns:a16="http://schemas.microsoft.com/office/drawing/2014/main" id="{16473BCE-377C-452B-BEEF-0F92C8B43CE7}"/>
                </a:ext>
              </a:extLst>
            </p:cNvPr>
            <p:cNvPicPr>
              <a:picLocks noChangeAspect="1"/>
            </p:cNvPicPr>
            <p:nvPr/>
          </p:nvPicPr>
          <p:blipFill rotWithShape="1">
            <a:blip r:embed="rId6">
              <a:extLst>
                <a:ext uri="{28A0092B-C50C-407E-A947-70E740481C1C}">
                  <a14:useLocalDpi xmlns:a14="http://schemas.microsoft.com/office/drawing/2010/main" val="0"/>
                </a:ext>
              </a:extLst>
            </a:blip>
            <a:srcRect l="34411" t="54919" r="45092" b="17198"/>
            <a:stretch/>
          </p:blipFill>
          <p:spPr>
            <a:xfrm>
              <a:off x="4790556" y="4068572"/>
              <a:ext cx="3690883" cy="2738719"/>
            </a:xfrm>
            <a:prstGeom prst="rect">
              <a:avLst/>
            </a:prstGeom>
          </p:spPr>
        </p:pic>
        <p:sp>
          <p:nvSpPr>
            <p:cNvPr id="25" name="TextBox 24">
              <a:extLst>
                <a:ext uri="{FF2B5EF4-FFF2-40B4-BE49-F238E27FC236}">
                  <a16:creationId xmlns:a16="http://schemas.microsoft.com/office/drawing/2014/main" id="{38531860-9793-42EE-8925-60A05B69F454}"/>
                </a:ext>
              </a:extLst>
            </p:cNvPr>
            <p:cNvSpPr txBox="1"/>
            <p:nvPr/>
          </p:nvSpPr>
          <p:spPr>
            <a:xfrm>
              <a:off x="6485679" y="3863471"/>
              <a:ext cx="1388346" cy="369332"/>
            </a:xfrm>
            <a:prstGeom prst="rect">
              <a:avLst/>
            </a:prstGeom>
            <a:noFill/>
          </p:spPr>
          <p:txBody>
            <a:bodyPr wrap="square">
              <a:spAutoFit/>
            </a:bodyPr>
            <a:lstStyle/>
            <a:p>
              <a:r>
                <a:rPr lang="en-US" dirty="0">
                  <a:solidFill>
                    <a:srgbClr val="000000"/>
                  </a:solidFill>
                  <a:latin typeface="Arial" panose="020B0604020202020204"/>
                  <a:ea typeface="宋体" charset="-122"/>
                </a:rPr>
                <a:t>Web</a:t>
              </a:r>
              <a:endParaRPr lang="en-US" dirty="0"/>
            </a:p>
          </p:txBody>
        </p:sp>
      </p:grpSp>
      <p:pic>
        <p:nvPicPr>
          <p:cNvPr id="26" name="Picture 25">
            <a:extLst>
              <a:ext uri="{FF2B5EF4-FFF2-40B4-BE49-F238E27FC236}">
                <a16:creationId xmlns:a16="http://schemas.microsoft.com/office/drawing/2014/main" id="{4B984BFF-8182-4B65-9A72-F9838DBE4FE8}"/>
              </a:ext>
            </a:extLst>
          </p:cNvPr>
          <p:cNvPicPr>
            <a:picLocks noChangeAspect="1"/>
          </p:cNvPicPr>
          <p:nvPr/>
        </p:nvPicPr>
        <p:blipFill rotWithShape="1">
          <a:blip r:embed="rId7"/>
          <a:srcRect b="23373"/>
          <a:stretch/>
        </p:blipFill>
        <p:spPr>
          <a:xfrm>
            <a:off x="5691879" y="199033"/>
            <a:ext cx="3867150" cy="766360"/>
          </a:xfrm>
          <a:prstGeom prst="rect">
            <a:avLst/>
          </a:prstGeom>
        </p:spPr>
      </p:pic>
      <p:sp>
        <p:nvSpPr>
          <p:cNvPr id="28" name="TextBox 27">
            <a:extLst>
              <a:ext uri="{FF2B5EF4-FFF2-40B4-BE49-F238E27FC236}">
                <a16:creationId xmlns:a16="http://schemas.microsoft.com/office/drawing/2014/main" id="{48AE7FFA-8F2E-41D6-9AB8-823ADEFC3129}"/>
              </a:ext>
            </a:extLst>
          </p:cNvPr>
          <p:cNvSpPr txBox="1"/>
          <p:nvPr/>
        </p:nvSpPr>
        <p:spPr>
          <a:xfrm>
            <a:off x="7908594" y="968628"/>
            <a:ext cx="1388346" cy="369332"/>
          </a:xfrm>
          <a:prstGeom prst="rect">
            <a:avLst/>
          </a:prstGeom>
          <a:noFill/>
        </p:spPr>
        <p:txBody>
          <a:bodyPr wrap="square">
            <a:spAutoFit/>
          </a:bodyPr>
          <a:lstStyle/>
          <a:p>
            <a:r>
              <a:rPr lang="en-US" sz="1800" i="1" dirty="0" err="1">
                <a:solidFill>
                  <a:srgbClr val="000000"/>
                </a:solidFill>
                <a:latin typeface="Arial" panose="020B0604020202020204"/>
                <a:ea typeface="宋体" charset="-122"/>
              </a:rPr>
              <a:t>p</a:t>
            </a:r>
            <a:r>
              <a:rPr lang="en-US" sz="1800" i="1" baseline="-25000" dirty="0" err="1">
                <a:solidFill>
                  <a:srgbClr val="000000"/>
                </a:solidFill>
                <a:latin typeface="Arial" panose="020B0604020202020204"/>
                <a:ea typeface="宋体" charset="-122"/>
              </a:rPr>
              <a:t>corr</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0.9 </a:t>
            </a:r>
            <a:endParaRPr lang="en-US" dirty="0"/>
          </a:p>
        </p:txBody>
      </p:sp>
      <p:grpSp>
        <p:nvGrpSpPr>
          <p:cNvPr id="3" name="Group 2">
            <a:extLst>
              <a:ext uri="{FF2B5EF4-FFF2-40B4-BE49-F238E27FC236}">
                <a16:creationId xmlns:a16="http://schemas.microsoft.com/office/drawing/2014/main" id="{40C6D667-17AD-4CA9-8350-112300D3677F}"/>
              </a:ext>
            </a:extLst>
          </p:cNvPr>
          <p:cNvGrpSpPr/>
          <p:nvPr/>
        </p:nvGrpSpPr>
        <p:grpSpPr>
          <a:xfrm>
            <a:off x="208909" y="2276619"/>
            <a:ext cx="4408129" cy="3882103"/>
            <a:chOff x="394434" y="1210234"/>
            <a:chExt cx="3119717" cy="2615734"/>
          </a:xfrm>
        </p:grpSpPr>
        <p:pic>
          <p:nvPicPr>
            <p:cNvPr id="12" name="Picture 11" descr="A screenshot of a computer&#10;&#10;Description automatically generated with medium confidence">
              <a:extLst>
                <a:ext uri="{FF2B5EF4-FFF2-40B4-BE49-F238E27FC236}">
                  <a16:creationId xmlns:a16="http://schemas.microsoft.com/office/drawing/2014/main" id="{422E9EBE-3F91-4250-8F5D-8AFC6A91FDC2}"/>
                </a:ext>
              </a:extLst>
            </p:cNvPr>
            <p:cNvPicPr>
              <a:picLocks noChangeAspect="1"/>
            </p:cNvPicPr>
            <p:nvPr/>
          </p:nvPicPr>
          <p:blipFill rotWithShape="1">
            <a:blip r:embed="rId5">
              <a:extLst>
                <a:ext uri="{28A0092B-C50C-407E-A947-70E740481C1C}">
                  <a14:useLocalDpi xmlns:a14="http://schemas.microsoft.com/office/drawing/2010/main" val="0"/>
                </a:ext>
              </a:extLst>
            </a:blip>
            <a:srcRect l="35490" t="20253" r="47745" b="55482"/>
            <a:stretch/>
          </p:blipFill>
          <p:spPr>
            <a:xfrm>
              <a:off x="394434" y="1363033"/>
              <a:ext cx="3119717" cy="2462935"/>
            </a:xfrm>
            <a:prstGeom prst="rect">
              <a:avLst/>
            </a:prstGeom>
          </p:spPr>
        </p:pic>
        <p:sp>
          <p:nvSpPr>
            <p:cNvPr id="16" name="TextBox 15">
              <a:extLst>
                <a:ext uri="{FF2B5EF4-FFF2-40B4-BE49-F238E27FC236}">
                  <a16:creationId xmlns:a16="http://schemas.microsoft.com/office/drawing/2014/main" id="{83C0CDAF-9AEC-4D10-BCE0-8BD065E5D04C}"/>
                </a:ext>
              </a:extLst>
            </p:cNvPr>
            <p:cNvSpPr txBox="1"/>
            <p:nvPr/>
          </p:nvSpPr>
          <p:spPr>
            <a:xfrm>
              <a:off x="1372191" y="1210234"/>
              <a:ext cx="1388346" cy="369332"/>
            </a:xfrm>
            <a:prstGeom prst="rect">
              <a:avLst/>
            </a:prstGeom>
            <a:noFill/>
          </p:spPr>
          <p:txBody>
            <a:bodyPr wrap="square">
              <a:spAutoFit/>
            </a:bodyPr>
            <a:lstStyle/>
            <a:p>
              <a:r>
                <a:rPr lang="en-US" dirty="0">
                  <a:solidFill>
                    <a:srgbClr val="000000"/>
                  </a:solidFill>
                  <a:latin typeface="Arial" panose="020B0604020202020204"/>
                  <a:ea typeface="宋体" charset="-122"/>
                </a:rPr>
                <a:t>Bluebird</a:t>
              </a:r>
              <a:endParaRPr lang="en-US" dirty="0"/>
            </a:p>
          </p:txBody>
        </p:sp>
      </p:grpSp>
      <p:sp>
        <p:nvSpPr>
          <p:cNvPr id="21" name="TextBox 20">
            <a:extLst>
              <a:ext uri="{FF2B5EF4-FFF2-40B4-BE49-F238E27FC236}">
                <a16:creationId xmlns:a16="http://schemas.microsoft.com/office/drawing/2014/main" id="{840A4F41-471A-4CE6-80E5-12A0D851A495}"/>
              </a:ext>
            </a:extLst>
          </p:cNvPr>
          <p:cNvSpPr txBox="1"/>
          <p:nvPr/>
        </p:nvSpPr>
        <p:spPr>
          <a:xfrm>
            <a:off x="229715" y="946061"/>
            <a:ext cx="6955750"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MMSR: State-of-the-art adversary aware method under one-coin model</a:t>
            </a:r>
          </a:p>
        </p:txBody>
      </p:sp>
      <p:sp>
        <p:nvSpPr>
          <p:cNvPr id="24" name="TextBox 23">
            <a:extLst>
              <a:ext uri="{FF2B5EF4-FFF2-40B4-BE49-F238E27FC236}">
                <a16:creationId xmlns:a16="http://schemas.microsoft.com/office/drawing/2014/main" id="{C11A74AA-2605-4397-B2B5-75074DDB3F9F}"/>
              </a:ext>
            </a:extLst>
          </p:cNvPr>
          <p:cNvSpPr txBox="1"/>
          <p:nvPr/>
        </p:nvSpPr>
        <p:spPr>
          <a:xfrm>
            <a:off x="229715" y="1323167"/>
            <a:ext cx="7539885"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TA: [Traganitis-Giannakis’21] with knowledge of one trusted annotator</a:t>
            </a:r>
          </a:p>
        </p:txBody>
      </p:sp>
      <p:sp>
        <p:nvSpPr>
          <p:cNvPr id="27" name="TextBox 26">
            <a:extLst>
              <a:ext uri="{FF2B5EF4-FFF2-40B4-BE49-F238E27FC236}">
                <a16:creationId xmlns:a16="http://schemas.microsoft.com/office/drawing/2014/main" id="{618E8592-0202-44A2-AA61-849C09FF77ED}"/>
              </a:ext>
            </a:extLst>
          </p:cNvPr>
          <p:cNvSpPr txBox="1"/>
          <p:nvPr/>
        </p:nvSpPr>
        <p:spPr>
          <a:xfrm>
            <a:off x="229715" y="1671866"/>
            <a:ext cx="815518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H: [Traganitis-Giannakis’21] assuming at least 50% of annotators are honest</a:t>
            </a:r>
          </a:p>
        </p:txBody>
      </p:sp>
      <p:grpSp>
        <p:nvGrpSpPr>
          <p:cNvPr id="4" name="Group 3">
            <a:extLst>
              <a:ext uri="{FF2B5EF4-FFF2-40B4-BE49-F238E27FC236}">
                <a16:creationId xmlns:a16="http://schemas.microsoft.com/office/drawing/2014/main" id="{41CFA8A4-FC4F-4E38-8283-B014D7CBCB07}"/>
              </a:ext>
            </a:extLst>
          </p:cNvPr>
          <p:cNvGrpSpPr/>
          <p:nvPr/>
        </p:nvGrpSpPr>
        <p:grpSpPr>
          <a:xfrm>
            <a:off x="4650923" y="2366013"/>
            <a:ext cx="4171990" cy="3828985"/>
            <a:chOff x="4855887" y="1210234"/>
            <a:chExt cx="3481290" cy="2615734"/>
          </a:xfrm>
        </p:grpSpPr>
        <p:pic>
          <p:nvPicPr>
            <p:cNvPr id="17" name="Picture 16" descr="A screenshot of a computer&#10;&#10;Description automatically generated with medium confidence">
              <a:extLst>
                <a:ext uri="{FF2B5EF4-FFF2-40B4-BE49-F238E27FC236}">
                  <a16:creationId xmlns:a16="http://schemas.microsoft.com/office/drawing/2014/main" id="{791B6271-8B7C-4608-8C9C-671863EC272E}"/>
                </a:ext>
              </a:extLst>
            </p:cNvPr>
            <p:cNvPicPr>
              <a:picLocks noChangeAspect="1"/>
            </p:cNvPicPr>
            <p:nvPr/>
          </p:nvPicPr>
          <p:blipFill rotWithShape="1">
            <a:blip r:embed="rId5">
              <a:extLst>
                <a:ext uri="{28A0092B-C50C-407E-A947-70E740481C1C}">
                  <a14:useLocalDpi xmlns:a14="http://schemas.microsoft.com/office/drawing/2010/main" val="0"/>
                </a:ext>
              </a:extLst>
            </a:blip>
            <a:srcRect l="55139" t="50000" r="24510" b="21512"/>
            <a:stretch/>
          </p:blipFill>
          <p:spPr>
            <a:xfrm>
              <a:off x="4855887" y="1264024"/>
              <a:ext cx="3481290" cy="2561944"/>
            </a:xfrm>
            <a:prstGeom prst="rect">
              <a:avLst/>
            </a:prstGeom>
          </p:spPr>
        </p:pic>
        <p:sp>
          <p:nvSpPr>
            <p:cNvPr id="19" name="TextBox 18">
              <a:extLst>
                <a:ext uri="{FF2B5EF4-FFF2-40B4-BE49-F238E27FC236}">
                  <a16:creationId xmlns:a16="http://schemas.microsoft.com/office/drawing/2014/main" id="{FA5C3BF4-6A90-4B73-9ADA-0A0525F11175}"/>
                </a:ext>
              </a:extLst>
            </p:cNvPr>
            <p:cNvSpPr txBox="1"/>
            <p:nvPr/>
          </p:nvSpPr>
          <p:spPr>
            <a:xfrm>
              <a:off x="6485679" y="1210234"/>
              <a:ext cx="1388346" cy="369332"/>
            </a:xfrm>
            <a:prstGeom prst="rect">
              <a:avLst/>
            </a:prstGeom>
            <a:noFill/>
          </p:spPr>
          <p:txBody>
            <a:bodyPr wrap="square">
              <a:spAutoFit/>
            </a:bodyPr>
            <a:lstStyle/>
            <a:p>
              <a:r>
                <a:rPr lang="en-US" dirty="0">
                  <a:solidFill>
                    <a:srgbClr val="000000"/>
                  </a:solidFill>
                  <a:latin typeface="Arial" panose="020B0604020202020204"/>
                  <a:ea typeface="宋体" charset="-122"/>
                </a:rPr>
                <a:t>Dog</a:t>
              </a:r>
              <a:endParaRPr lang="en-US" dirty="0"/>
            </a:p>
          </p:txBody>
        </p:sp>
      </p:grpSp>
    </p:spTree>
    <p:custDataLst>
      <p:tags r:id="rId1"/>
    </p:custDataLst>
    <p:extLst>
      <p:ext uri="{BB962C8B-B14F-4D97-AF65-F5344CB8AC3E}">
        <p14:creationId xmlns:p14="http://schemas.microsoft.com/office/powerpoint/2010/main" val="137936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74" y="-15736"/>
            <a:ext cx="8509325" cy="691299"/>
          </a:xfrm>
        </p:spPr>
        <p:txBody>
          <a:bodyPr>
            <a:normAutofit/>
          </a:bodyPr>
          <a:lstStyle/>
          <a:p>
            <a:r>
              <a:rPr lang="en-US" sz="3200" dirty="0"/>
              <a:t>Crowdsourcing with dependent annotators</a:t>
            </a:r>
          </a:p>
        </p:txBody>
      </p:sp>
      <p:sp>
        <p:nvSpPr>
          <p:cNvPr id="5" name="Slide Number Placeholder 4"/>
          <p:cNvSpPr>
            <a:spLocks noGrp="1"/>
          </p:cNvSpPr>
          <p:nvPr>
            <p:ph type="sldNum" sz="quarter" idx="12"/>
          </p:nvPr>
        </p:nvSpPr>
        <p:spPr>
          <a:xfrm>
            <a:off x="6553200" y="6306614"/>
            <a:ext cx="2133600" cy="457200"/>
          </a:xfrm>
        </p:spPr>
        <p:txBody>
          <a:bodyPr/>
          <a:lstStyle/>
          <a:p>
            <a:pPr>
              <a:defRPr/>
            </a:pPr>
            <a:fld id="{65C7B4C7-9631-4E7F-B6B5-87750243A7A4}" type="slidenum">
              <a:rPr lang="en-US">
                <a:solidFill>
                  <a:srgbClr val="000000"/>
                </a:solidFill>
                <a:ea typeface="ＭＳ Ｐゴシック"/>
              </a:rPr>
              <a:pPr>
                <a:defRPr/>
              </a:pPr>
              <a:t>43</a:t>
            </a:fld>
            <a:endParaRPr lang="en-US" dirty="0">
              <a:solidFill>
                <a:srgbClr val="000000"/>
              </a:solidFill>
              <a:ea typeface="ＭＳ Ｐゴシック"/>
            </a:endParaRPr>
          </a:p>
        </p:txBody>
      </p:sp>
      <p:sp>
        <p:nvSpPr>
          <p:cNvPr id="26" name="TextBox 25">
            <a:extLst>
              <a:ext uri="{FF2B5EF4-FFF2-40B4-BE49-F238E27FC236}">
                <a16:creationId xmlns:a16="http://schemas.microsoft.com/office/drawing/2014/main" id="{41154511-5B45-483E-A306-F43AC7E4D857}"/>
              </a:ext>
            </a:extLst>
          </p:cNvPr>
          <p:cNvSpPr txBox="1"/>
          <p:nvPr/>
        </p:nvSpPr>
        <p:spPr>
          <a:xfrm>
            <a:off x="331696" y="1032024"/>
            <a:ext cx="4943982"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So far, annotators were considered </a:t>
            </a:r>
            <a:r>
              <a:rPr lang="en-US" sz="1600" b="1" dirty="0">
                <a:latin typeface="Arial" panose="020B0604020202020204"/>
                <a:ea typeface="宋体" charset="-122"/>
              </a:rPr>
              <a:t>independent</a:t>
            </a:r>
            <a:endParaRPr lang="en-US" sz="1600" dirty="0">
              <a:latin typeface="Arial" panose="020B0604020202020204"/>
              <a:ea typeface="宋体" charset="-122"/>
            </a:endParaRPr>
          </a:p>
        </p:txBody>
      </p:sp>
      <p:sp>
        <p:nvSpPr>
          <p:cNvPr id="3" name="TextBox 2">
            <a:extLst>
              <a:ext uri="{FF2B5EF4-FFF2-40B4-BE49-F238E27FC236}">
                <a16:creationId xmlns:a16="http://schemas.microsoft.com/office/drawing/2014/main" id="{24DB7493-A434-4B18-9642-8DD093056CB7}"/>
              </a:ext>
            </a:extLst>
          </p:cNvPr>
          <p:cNvSpPr txBox="1"/>
          <p:nvPr/>
        </p:nvSpPr>
        <p:spPr>
          <a:xfrm>
            <a:off x="851269" y="1661199"/>
            <a:ext cx="688201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Not always the case:  nearby sensors; collaboration; similar devices …</a:t>
            </a:r>
          </a:p>
        </p:txBody>
      </p:sp>
      <p:sp>
        <p:nvSpPr>
          <p:cNvPr id="4" name="TextBox 3">
            <a:extLst>
              <a:ext uri="{FF2B5EF4-FFF2-40B4-BE49-F238E27FC236}">
                <a16:creationId xmlns:a16="http://schemas.microsoft.com/office/drawing/2014/main" id="{E786F3BF-0665-E673-78ED-F974BB9FDFCD}"/>
              </a:ext>
            </a:extLst>
          </p:cNvPr>
          <p:cNvSpPr txBox="1"/>
          <p:nvPr/>
        </p:nvSpPr>
        <p:spPr>
          <a:xfrm>
            <a:off x="331696" y="2496998"/>
            <a:ext cx="7824578"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Q1. </a:t>
            </a:r>
            <a:r>
              <a:rPr lang="en-US" sz="1600" dirty="0">
                <a:latin typeface="Arial" panose="020B0604020202020204"/>
                <a:ea typeface="宋体" charset="-122"/>
              </a:rPr>
              <a:t>Can label integration methods be broadened to deal with dependent annotators?</a:t>
            </a:r>
          </a:p>
        </p:txBody>
      </p:sp>
      <p:sp>
        <p:nvSpPr>
          <p:cNvPr id="6" name="TextBox 5">
            <a:extLst>
              <a:ext uri="{FF2B5EF4-FFF2-40B4-BE49-F238E27FC236}">
                <a16:creationId xmlns:a16="http://schemas.microsoft.com/office/drawing/2014/main" id="{30ADECE1-FE51-24E1-376B-FCAEC8C02834}"/>
              </a:ext>
            </a:extLst>
          </p:cNvPr>
          <p:cNvSpPr txBox="1"/>
          <p:nvPr/>
        </p:nvSpPr>
        <p:spPr>
          <a:xfrm>
            <a:off x="331696" y="4209374"/>
            <a:ext cx="2811860"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Two types of approaches:</a:t>
            </a:r>
          </a:p>
        </p:txBody>
      </p:sp>
      <p:sp>
        <p:nvSpPr>
          <p:cNvPr id="7" name="TextBox 6">
            <a:extLst>
              <a:ext uri="{FF2B5EF4-FFF2-40B4-BE49-F238E27FC236}">
                <a16:creationId xmlns:a16="http://schemas.microsoft.com/office/drawing/2014/main" id="{00433A85-0824-DF0E-5A79-89F578954A2C}"/>
              </a:ext>
            </a:extLst>
          </p:cNvPr>
          <p:cNvSpPr txBox="1"/>
          <p:nvPr/>
        </p:nvSpPr>
        <p:spPr>
          <a:xfrm>
            <a:off x="851269" y="4837505"/>
            <a:ext cx="2956259" cy="984885"/>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EM and Bayesian methods</a:t>
            </a:r>
          </a:p>
          <a:p>
            <a:pPr marL="285750" indent="-285750" algn="l">
              <a:spcBef>
                <a:spcPts val="600"/>
              </a:spcBef>
              <a:buFont typeface="Wingdings" panose="05000000000000000000" pitchFamily="2" charset="2"/>
              <a:buChar char="Ø"/>
            </a:pPr>
            <a:endParaRPr lang="en-US" sz="1600" dirty="0">
              <a:ea typeface="宋体" charset="-122"/>
            </a:endParaRPr>
          </a:p>
          <a:p>
            <a:pPr marL="285750" indent="-285750" algn="l">
              <a:spcBef>
                <a:spcPts val="600"/>
              </a:spcBef>
              <a:buFont typeface="Wingdings" panose="05000000000000000000" pitchFamily="2" charset="2"/>
              <a:buChar char="Ø"/>
            </a:pPr>
            <a:r>
              <a:rPr lang="en-US" sz="1600" dirty="0">
                <a:ea typeface="宋体" charset="-122"/>
              </a:rPr>
              <a:t>Moment-based initialization</a:t>
            </a:r>
          </a:p>
        </p:txBody>
      </p:sp>
      <p:sp>
        <p:nvSpPr>
          <p:cNvPr id="9" name="TextBox 8">
            <a:extLst>
              <a:ext uri="{FF2B5EF4-FFF2-40B4-BE49-F238E27FC236}">
                <a16:creationId xmlns:a16="http://schemas.microsoft.com/office/drawing/2014/main" id="{E81E86D7-1F05-B680-6472-9B6D1FFD3B14}"/>
              </a:ext>
            </a:extLst>
          </p:cNvPr>
          <p:cNvSpPr txBox="1"/>
          <p:nvPr/>
        </p:nvSpPr>
        <p:spPr>
          <a:xfrm>
            <a:off x="331696" y="3125129"/>
            <a:ext cx="4565673"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Q2. </a:t>
            </a:r>
            <a:r>
              <a:rPr lang="en-US" sz="1600" dirty="0">
                <a:latin typeface="Arial" panose="020B0604020202020204"/>
                <a:ea typeface="宋体" charset="-122"/>
              </a:rPr>
              <a:t>Can we identify this dependence structure? </a:t>
            </a:r>
          </a:p>
        </p:txBody>
      </p:sp>
      <p:pic>
        <p:nvPicPr>
          <p:cNvPr id="10" name="Graphic 9" descr="Smart Phone outline">
            <a:extLst>
              <a:ext uri="{FF2B5EF4-FFF2-40B4-BE49-F238E27FC236}">
                <a16:creationId xmlns:a16="http://schemas.microsoft.com/office/drawing/2014/main" id="{17B0D870-B487-7E7C-5FFE-63F7CCFB45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3830" y="5420714"/>
            <a:ext cx="411173" cy="411173"/>
          </a:xfrm>
          <a:prstGeom prst="rect">
            <a:avLst/>
          </a:prstGeom>
        </p:spPr>
      </p:pic>
      <p:pic>
        <p:nvPicPr>
          <p:cNvPr id="11" name="Graphic 10" descr="Smart Phone outline">
            <a:extLst>
              <a:ext uri="{FF2B5EF4-FFF2-40B4-BE49-F238E27FC236}">
                <a16:creationId xmlns:a16="http://schemas.microsoft.com/office/drawing/2014/main" id="{BAB6A00D-6E37-D46A-2A4A-700E2601B4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1816" y="5664783"/>
            <a:ext cx="411173" cy="411173"/>
          </a:xfrm>
          <a:prstGeom prst="rect">
            <a:avLst/>
          </a:prstGeom>
        </p:spPr>
      </p:pic>
      <p:pic>
        <p:nvPicPr>
          <p:cNvPr id="12" name="Graphic 11" descr="Smart Phone outline">
            <a:extLst>
              <a:ext uri="{FF2B5EF4-FFF2-40B4-BE49-F238E27FC236}">
                <a16:creationId xmlns:a16="http://schemas.microsoft.com/office/drawing/2014/main" id="{A6AAF11D-A74B-0C68-3CCB-310ECA311A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6601" y="5176645"/>
            <a:ext cx="411173" cy="411173"/>
          </a:xfrm>
          <a:prstGeom prst="rect">
            <a:avLst/>
          </a:prstGeom>
        </p:spPr>
      </p:pic>
      <p:pic>
        <p:nvPicPr>
          <p:cNvPr id="17" name="Graphic 16" descr="Programmer male with solid fill">
            <a:extLst>
              <a:ext uri="{FF2B5EF4-FFF2-40B4-BE49-F238E27FC236}">
                <a16:creationId xmlns:a16="http://schemas.microsoft.com/office/drawing/2014/main" id="{1C094F3D-2F0E-BDE8-C839-B1B59171019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58456" y="3786266"/>
            <a:ext cx="548144" cy="548144"/>
          </a:xfrm>
          <a:prstGeom prst="rect">
            <a:avLst/>
          </a:prstGeom>
        </p:spPr>
      </p:pic>
      <p:pic>
        <p:nvPicPr>
          <p:cNvPr id="19" name="Graphic 18" descr="Programmer male outline">
            <a:extLst>
              <a:ext uri="{FF2B5EF4-FFF2-40B4-BE49-F238E27FC236}">
                <a16:creationId xmlns:a16="http://schemas.microsoft.com/office/drawing/2014/main" id="{9A667856-319A-8671-79D6-D4E062313C5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06600" y="4060338"/>
            <a:ext cx="454630" cy="454630"/>
          </a:xfrm>
          <a:prstGeom prst="rect">
            <a:avLst/>
          </a:prstGeom>
        </p:spPr>
      </p:pic>
      <p:pic>
        <p:nvPicPr>
          <p:cNvPr id="20" name="Graphic 19" descr="Smart Phone outline">
            <a:extLst>
              <a:ext uri="{FF2B5EF4-FFF2-40B4-BE49-F238E27FC236}">
                <a16:creationId xmlns:a16="http://schemas.microsoft.com/office/drawing/2014/main" id="{F053216A-014A-2C73-EEB7-9557BCB6306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30420" y="3443856"/>
            <a:ext cx="411173" cy="411173"/>
          </a:xfrm>
          <a:prstGeom prst="rect">
            <a:avLst/>
          </a:prstGeom>
        </p:spPr>
      </p:pic>
      <p:pic>
        <p:nvPicPr>
          <p:cNvPr id="21" name="Graphic 20" descr="Smart Phone outline">
            <a:extLst>
              <a:ext uri="{FF2B5EF4-FFF2-40B4-BE49-F238E27FC236}">
                <a16:creationId xmlns:a16="http://schemas.microsoft.com/office/drawing/2014/main" id="{7888DA3A-4257-0208-087A-AEA6416A504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0771" y="3370801"/>
            <a:ext cx="411173" cy="411173"/>
          </a:xfrm>
          <a:prstGeom prst="rect">
            <a:avLst/>
          </a:prstGeom>
        </p:spPr>
      </p:pic>
      <p:sp>
        <p:nvSpPr>
          <p:cNvPr id="22" name="Oval 21">
            <a:extLst>
              <a:ext uri="{FF2B5EF4-FFF2-40B4-BE49-F238E27FC236}">
                <a16:creationId xmlns:a16="http://schemas.microsoft.com/office/drawing/2014/main" id="{D1F7BD1A-4BFD-26CD-E42B-B619B45DD12A}"/>
              </a:ext>
            </a:extLst>
          </p:cNvPr>
          <p:cNvSpPr/>
          <p:nvPr/>
        </p:nvSpPr>
        <p:spPr bwMode="auto">
          <a:xfrm>
            <a:off x="7046089" y="5138062"/>
            <a:ext cx="1008777" cy="999882"/>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3" name="Oval 22">
            <a:extLst>
              <a:ext uri="{FF2B5EF4-FFF2-40B4-BE49-F238E27FC236}">
                <a16:creationId xmlns:a16="http://schemas.microsoft.com/office/drawing/2014/main" id="{411FDACA-D99B-57F1-AD28-549CB37FC7EC}"/>
              </a:ext>
            </a:extLst>
          </p:cNvPr>
          <p:cNvSpPr/>
          <p:nvPr/>
        </p:nvSpPr>
        <p:spPr bwMode="auto">
          <a:xfrm>
            <a:off x="7802211" y="3780829"/>
            <a:ext cx="1008777" cy="848850"/>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4" name="Oval 23">
            <a:extLst>
              <a:ext uri="{FF2B5EF4-FFF2-40B4-BE49-F238E27FC236}">
                <a16:creationId xmlns:a16="http://schemas.microsoft.com/office/drawing/2014/main" id="{B60D2331-05CF-FB74-3C4B-389FAB8857AB}"/>
              </a:ext>
            </a:extLst>
          </p:cNvPr>
          <p:cNvSpPr/>
          <p:nvPr/>
        </p:nvSpPr>
        <p:spPr bwMode="auto">
          <a:xfrm>
            <a:off x="6030420" y="3244465"/>
            <a:ext cx="888972" cy="717507"/>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27" name="Graphic 26" descr="Server with solid fill">
            <a:extLst>
              <a:ext uri="{FF2B5EF4-FFF2-40B4-BE49-F238E27FC236}">
                <a16:creationId xmlns:a16="http://schemas.microsoft.com/office/drawing/2014/main" id="{DAF62C41-A6A1-9EA5-04D8-F6CA5232C2D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3294" y="4153733"/>
            <a:ext cx="717507" cy="717507"/>
          </a:xfrm>
          <a:prstGeom prst="rect">
            <a:avLst/>
          </a:prstGeom>
        </p:spPr>
      </p:pic>
      <p:cxnSp>
        <p:nvCxnSpPr>
          <p:cNvPr id="31" name="Straight Arrow Connector 30">
            <a:extLst>
              <a:ext uri="{FF2B5EF4-FFF2-40B4-BE49-F238E27FC236}">
                <a16:creationId xmlns:a16="http://schemas.microsoft.com/office/drawing/2014/main" id="{2DE5C411-C5AC-D6E7-C451-1D8587EC5A4F}"/>
              </a:ext>
            </a:extLst>
          </p:cNvPr>
          <p:cNvCxnSpPr>
            <a:stCxn id="21" idx="2"/>
            <a:endCxn id="27" idx="0"/>
          </p:cNvCxnSpPr>
          <p:nvPr/>
        </p:nvCxnSpPr>
        <p:spPr bwMode="auto">
          <a:xfrm>
            <a:off x="6676358" y="3781974"/>
            <a:ext cx="395690" cy="371759"/>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2" name="Straight Arrow Connector 31">
            <a:extLst>
              <a:ext uri="{FF2B5EF4-FFF2-40B4-BE49-F238E27FC236}">
                <a16:creationId xmlns:a16="http://schemas.microsoft.com/office/drawing/2014/main" id="{CF066FBC-595F-A2C3-F5B4-D23892B6EF84}"/>
              </a:ext>
            </a:extLst>
          </p:cNvPr>
          <p:cNvCxnSpPr>
            <a:stCxn id="20" idx="2"/>
            <a:endCxn id="27" idx="0"/>
          </p:cNvCxnSpPr>
          <p:nvPr/>
        </p:nvCxnSpPr>
        <p:spPr bwMode="auto">
          <a:xfrm>
            <a:off x="6236007" y="3855029"/>
            <a:ext cx="836041" cy="29870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7" name="Straight Arrow Connector 36">
            <a:extLst>
              <a:ext uri="{FF2B5EF4-FFF2-40B4-BE49-F238E27FC236}">
                <a16:creationId xmlns:a16="http://schemas.microsoft.com/office/drawing/2014/main" id="{F9626553-F1CE-DFA1-201A-569746A1DBB8}"/>
              </a:ext>
            </a:extLst>
          </p:cNvPr>
          <p:cNvCxnSpPr>
            <a:stCxn id="17" idx="2"/>
            <a:endCxn id="27" idx="3"/>
          </p:cNvCxnSpPr>
          <p:nvPr/>
        </p:nvCxnSpPr>
        <p:spPr bwMode="auto">
          <a:xfrm flipH="1">
            <a:off x="7430801" y="4334410"/>
            <a:ext cx="601727" cy="178077"/>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0" name="Straight Arrow Connector 39">
            <a:extLst>
              <a:ext uri="{FF2B5EF4-FFF2-40B4-BE49-F238E27FC236}">
                <a16:creationId xmlns:a16="http://schemas.microsoft.com/office/drawing/2014/main" id="{FD4B3399-43DB-556D-1878-2214EABE7C39}"/>
              </a:ext>
            </a:extLst>
          </p:cNvPr>
          <p:cNvCxnSpPr>
            <a:endCxn id="27" idx="3"/>
          </p:cNvCxnSpPr>
          <p:nvPr/>
        </p:nvCxnSpPr>
        <p:spPr bwMode="auto">
          <a:xfrm flipH="1" flipV="1">
            <a:off x="7430801" y="4512487"/>
            <a:ext cx="1103114" cy="1368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4" name="Straight Arrow Connector 43">
            <a:extLst>
              <a:ext uri="{FF2B5EF4-FFF2-40B4-BE49-F238E27FC236}">
                <a16:creationId xmlns:a16="http://schemas.microsoft.com/office/drawing/2014/main" id="{06DEB57E-2AAF-D1B1-1EBC-81065A5280CA}"/>
              </a:ext>
            </a:extLst>
          </p:cNvPr>
          <p:cNvCxnSpPr>
            <a:stCxn id="12" idx="0"/>
            <a:endCxn id="27" idx="2"/>
          </p:cNvCxnSpPr>
          <p:nvPr/>
        </p:nvCxnSpPr>
        <p:spPr bwMode="auto">
          <a:xfrm flipH="1" flipV="1">
            <a:off x="7072048" y="4871240"/>
            <a:ext cx="600140" cy="30540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7" name="Straight Arrow Connector 46">
            <a:extLst>
              <a:ext uri="{FF2B5EF4-FFF2-40B4-BE49-F238E27FC236}">
                <a16:creationId xmlns:a16="http://schemas.microsoft.com/office/drawing/2014/main" id="{3B7777E8-65AA-9C36-6EFC-E3C502406D03}"/>
              </a:ext>
            </a:extLst>
          </p:cNvPr>
          <p:cNvCxnSpPr>
            <a:stCxn id="11" idx="0"/>
            <a:endCxn id="27" idx="2"/>
          </p:cNvCxnSpPr>
          <p:nvPr/>
        </p:nvCxnSpPr>
        <p:spPr bwMode="auto">
          <a:xfrm flipH="1" flipV="1">
            <a:off x="7072048" y="4871240"/>
            <a:ext cx="545355" cy="793543"/>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0" name="Straight Arrow Connector 49">
            <a:extLst>
              <a:ext uri="{FF2B5EF4-FFF2-40B4-BE49-F238E27FC236}">
                <a16:creationId xmlns:a16="http://schemas.microsoft.com/office/drawing/2014/main" id="{19CB0D1C-6D33-1AC3-7FFA-DDE6A9E41B0B}"/>
              </a:ext>
            </a:extLst>
          </p:cNvPr>
          <p:cNvCxnSpPr>
            <a:stCxn id="10" idx="0"/>
            <a:endCxn id="27" idx="2"/>
          </p:cNvCxnSpPr>
          <p:nvPr/>
        </p:nvCxnSpPr>
        <p:spPr bwMode="auto">
          <a:xfrm flipH="1" flipV="1">
            <a:off x="7072048" y="4871240"/>
            <a:ext cx="187369" cy="54947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Tree>
    <p:custDataLst>
      <p:tags r:id="rId1"/>
    </p:custDataLst>
    <p:extLst>
      <p:ext uri="{BB962C8B-B14F-4D97-AF65-F5344CB8AC3E}">
        <p14:creationId xmlns:p14="http://schemas.microsoft.com/office/powerpoint/2010/main" val="1149929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82" y="181255"/>
            <a:ext cx="8440377" cy="418506"/>
          </a:xfrm>
        </p:spPr>
        <p:txBody>
          <a:bodyPr>
            <a:noAutofit/>
          </a:bodyPr>
          <a:lstStyle/>
          <a:p>
            <a:r>
              <a:rPr lang="en-US" sz="3600" dirty="0"/>
              <a:t>DS model for dependent classifiers</a:t>
            </a:r>
          </a:p>
        </p:txBody>
      </p:sp>
      <p:sp>
        <p:nvSpPr>
          <p:cNvPr id="4" name="Footer Placeholder 3"/>
          <p:cNvSpPr>
            <a:spLocks noGrp="1"/>
          </p:cNvSpPr>
          <p:nvPr>
            <p:ph type="ftr" sz="quarter" idx="11"/>
          </p:nvPr>
        </p:nvSpPr>
        <p:spPr>
          <a:xfrm>
            <a:off x="105851" y="6219355"/>
            <a:ext cx="8694431" cy="645563"/>
          </a:xfrm>
        </p:spPr>
        <p:txBody>
          <a:bodyPr/>
          <a:lstStyle/>
          <a:p>
            <a:r>
              <a:rPr lang="en-US" sz="1050" dirty="0">
                <a:solidFill>
                  <a:srgbClr val="000000"/>
                </a:solidFill>
                <a:latin typeface="Arial" panose="020B0604020202020204" pitchFamily="34" charset="0"/>
                <a:cs typeface="Arial" panose="020B0604020202020204" pitchFamily="34" charset="0"/>
              </a:rPr>
              <a:t>A. Jaffe, E. </a:t>
            </a:r>
            <a:r>
              <a:rPr lang="en-US" sz="1050" dirty="0" err="1">
                <a:solidFill>
                  <a:srgbClr val="000000"/>
                </a:solidFill>
                <a:latin typeface="Arial" panose="020B0604020202020204" pitchFamily="34" charset="0"/>
                <a:cs typeface="Arial" panose="020B0604020202020204" pitchFamily="34" charset="0"/>
              </a:rPr>
              <a:t>Fetaya</a:t>
            </a:r>
            <a:r>
              <a:rPr lang="en-US" sz="1050" dirty="0">
                <a:solidFill>
                  <a:srgbClr val="000000"/>
                </a:solidFill>
                <a:latin typeface="Arial" panose="020B0604020202020204" pitchFamily="34" charset="0"/>
                <a:cs typeface="Arial" panose="020B0604020202020204" pitchFamily="34" charset="0"/>
              </a:rPr>
              <a:t>, B. Nadler, T. Jiang, and Y. Kluger, “Unsupervised ensemble learning with dependent classifiers,” </a:t>
            </a:r>
            <a:r>
              <a:rPr lang="en-US" sz="1050" i="1" dirty="0">
                <a:solidFill>
                  <a:srgbClr val="000000"/>
                </a:solidFill>
                <a:latin typeface="Arial" panose="020B0604020202020204" pitchFamily="34" charset="0"/>
                <a:cs typeface="Arial" panose="020B0604020202020204" pitchFamily="34" charset="0"/>
              </a:rPr>
              <a:t>Proc. of AISTATS</a:t>
            </a:r>
            <a:r>
              <a:rPr lang="en-US" sz="1050" dirty="0">
                <a:solidFill>
                  <a:srgbClr val="000000"/>
                </a:solidFill>
                <a:latin typeface="Arial" panose="020B0604020202020204" pitchFamily="34" charset="0"/>
                <a:cs typeface="Arial" panose="020B0604020202020204" pitchFamily="34" charset="0"/>
              </a:rPr>
              <a:t>, 2016.</a:t>
            </a:r>
          </a:p>
          <a:p>
            <a:r>
              <a:rPr lang="en-US" sz="1050" dirty="0">
                <a:solidFill>
                  <a:srgbClr val="000000"/>
                </a:solidFill>
                <a:latin typeface="Arial" panose="020B0604020202020204" pitchFamily="34" charset="0"/>
                <a:cs typeface="Arial" panose="020B0604020202020204" pitchFamily="34" charset="0"/>
              </a:rPr>
              <a:t>H. Chen, B. Chen, and P. K. </a:t>
            </a:r>
            <a:r>
              <a:rPr lang="en-US" sz="1050" dirty="0" err="1">
                <a:solidFill>
                  <a:srgbClr val="000000"/>
                </a:solidFill>
                <a:latin typeface="Arial" panose="020B0604020202020204" pitchFamily="34" charset="0"/>
                <a:cs typeface="Arial" panose="020B0604020202020204" pitchFamily="34" charset="0"/>
              </a:rPr>
              <a:t>Varshney</a:t>
            </a:r>
            <a:r>
              <a:rPr lang="en-US" sz="1050" dirty="0">
                <a:solidFill>
                  <a:srgbClr val="000000"/>
                </a:solidFill>
                <a:latin typeface="Arial" panose="020B0604020202020204" pitchFamily="34" charset="0"/>
                <a:cs typeface="Arial" panose="020B0604020202020204" pitchFamily="34" charset="0"/>
              </a:rPr>
              <a:t>, “A new framework for distributed detection with conditionally dependent observations,” </a:t>
            </a:r>
          </a:p>
          <a:p>
            <a:r>
              <a:rPr lang="en-US" sz="1050" i="1" dirty="0">
                <a:solidFill>
                  <a:srgbClr val="000000"/>
                </a:solidFill>
                <a:latin typeface="Arial" panose="020B0604020202020204" pitchFamily="34" charset="0"/>
                <a:cs typeface="Arial" panose="020B0604020202020204" pitchFamily="34" charset="0"/>
              </a:rPr>
              <a:t>IEEE Trans. on Signal Processing</a:t>
            </a:r>
            <a:r>
              <a:rPr lang="en-US" sz="1050" dirty="0">
                <a:solidFill>
                  <a:srgbClr val="000000"/>
                </a:solidFill>
                <a:latin typeface="Arial" panose="020B0604020202020204" pitchFamily="34" charset="0"/>
                <a:cs typeface="Arial" panose="020B0604020202020204" pitchFamily="34" charset="0"/>
              </a:rPr>
              <a:t>, vol. 60, no. 3, pp. 1409–1419, March 2012.</a:t>
            </a:r>
          </a:p>
        </p:txBody>
      </p:sp>
      <p:sp>
        <p:nvSpPr>
          <p:cNvPr id="5" name="Slide Number Placeholder 4"/>
          <p:cNvSpPr>
            <a:spLocks noGrp="1"/>
          </p:cNvSpPr>
          <p:nvPr>
            <p:ph type="sldNum" sz="quarter" idx="12"/>
          </p:nvPr>
        </p:nvSpPr>
        <p:spPr>
          <a:xfrm>
            <a:off x="6556062" y="6366992"/>
            <a:ext cx="2133600" cy="457200"/>
          </a:xfrm>
        </p:spPr>
        <p:txBody>
          <a:bodyPr/>
          <a:lstStyle/>
          <a:p>
            <a:pPr>
              <a:defRPr/>
            </a:pPr>
            <a:fld id="{65C7B4C7-9631-4E7F-B6B5-87750243A7A4}" type="slidenum">
              <a:rPr lang="en-US">
                <a:solidFill>
                  <a:srgbClr val="000000"/>
                </a:solidFill>
                <a:ea typeface="ＭＳ Ｐゴシック"/>
              </a:rPr>
              <a:pPr>
                <a:defRPr/>
              </a:pPr>
              <a:t>44</a:t>
            </a:fld>
            <a:endParaRPr lang="en-US" dirty="0">
              <a:solidFill>
                <a:srgbClr val="000000"/>
              </a:solidFill>
              <a:ea typeface="ＭＳ Ｐゴシック"/>
            </a:endParaRPr>
          </a:p>
        </p:txBody>
      </p:sp>
      <p:pic>
        <p:nvPicPr>
          <p:cNvPr id="17" name="Picture 16" descr="\documentclass{article}&#10;\usepackage{amsmath,bm,amsfonts}&#10;\DeclareMathOperator{\prob}{Pr}&#10;\newcommand{\Expect}{{\rm I\kern-.3em E}}&#10;\pagestyle{empty}&#10;\begin{document}&#10;&#10;&#10;\begin{equation*}&#10;\tilde{\bm A}_m(k,k') = &#10;    \prob\left(\check{y}_n^{(m)} = k | z_n^{(j)}=k'\right), m\in\mathcal{C}_{j}&#10;\end{equation*}&#10;&#10;\end{document}" title="IguanaTex Bitmap Display">
            <a:extLst>
              <a:ext uri="{FF2B5EF4-FFF2-40B4-BE49-F238E27FC236}">
                <a16:creationId xmlns:a16="http://schemas.microsoft.com/office/drawing/2014/main" id="{406E58A4-1494-34F0-28D7-6A835E722F1B}"/>
              </a:ext>
            </a:extLst>
          </p:cNvPr>
          <p:cNvPicPr>
            <a:picLocks noChangeAspect="1"/>
          </p:cNvPicPr>
          <p:nvPr>
            <p:custDataLst>
              <p:tags r:id="rId2"/>
            </p:custDataLst>
          </p:nvPr>
        </p:nvPicPr>
        <p:blipFill>
          <a:blip r:embed="rId28" cstate="print">
            <a:extLst>
              <a:ext uri="{28A0092B-C50C-407E-A947-70E740481C1C}">
                <a14:useLocalDpi xmlns:a14="http://schemas.microsoft.com/office/drawing/2010/main" val="0"/>
              </a:ext>
            </a:extLst>
          </a:blip>
          <a:stretch>
            <a:fillRect/>
          </a:stretch>
        </p:blipFill>
        <p:spPr>
          <a:xfrm>
            <a:off x="4383375" y="4875718"/>
            <a:ext cx="4221484" cy="394076"/>
          </a:xfrm>
          <a:prstGeom prst="rect">
            <a:avLst/>
          </a:prstGeom>
        </p:spPr>
      </p:pic>
      <p:sp>
        <p:nvSpPr>
          <p:cNvPr id="43" name="TextBox 42">
            <a:extLst>
              <a:ext uri="{FF2B5EF4-FFF2-40B4-BE49-F238E27FC236}">
                <a16:creationId xmlns:a16="http://schemas.microsoft.com/office/drawing/2014/main" id="{7F4DB512-F106-40AE-9C76-6462ECD5FF7A}"/>
              </a:ext>
            </a:extLst>
          </p:cNvPr>
          <p:cNvSpPr txBox="1"/>
          <p:nvPr/>
        </p:nvSpPr>
        <p:spPr>
          <a:xfrm>
            <a:off x="283220" y="4348022"/>
            <a:ext cx="5430013"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Confusion matrices for annotators and hidden variables</a:t>
            </a:r>
          </a:p>
        </p:txBody>
      </p:sp>
      <p:grpSp>
        <p:nvGrpSpPr>
          <p:cNvPr id="16" name="Group 15">
            <a:extLst>
              <a:ext uri="{FF2B5EF4-FFF2-40B4-BE49-F238E27FC236}">
                <a16:creationId xmlns:a16="http://schemas.microsoft.com/office/drawing/2014/main" id="{CA4A7507-D7A4-425C-AC39-0AC167901BF3}"/>
              </a:ext>
            </a:extLst>
          </p:cNvPr>
          <p:cNvGrpSpPr/>
          <p:nvPr>
            <p:custDataLst>
              <p:tags r:id="rId3"/>
            </p:custDataLst>
          </p:nvPr>
        </p:nvGrpSpPr>
        <p:grpSpPr>
          <a:xfrm>
            <a:off x="4214357" y="1751804"/>
            <a:ext cx="4361585" cy="794092"/>
            <a:chOff x="4184565" y="1469573"/>
            <a:chExt cx="4361585" cy="794092"/>
          </a:xfrm>
        </p:grpSpPr>
        <p:sp>
          <p:nvSpPr>
            <p:cNvPr id="80" name="Oval 79">
              <a:extLst>
                <a:ext uri="{FF2B5EF4-FFF2-40B4-BE49-F238E27FC236}">
                  <a16:creationId xmlns:a16="http://schemas.microsoft.com/office/drawing/2014/main" id="{3DED82AE-9893-469D-9398-8A27A6EC28A7}"/>
                </a:ext>
              </a:extLst>
            </p:cNvPr>
            <p:cNvSpPr/>
            <p:nvPr/>
          </p:nvSpPr>
          <p:spPr bwMode="auto">
            <a:xfrm>
              <a:off x="6508898" y="1906519"/>
              <a:ext cx="1038708"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72" name="Picture 71">
              <a:extLst>
                <a:ext uri="{FF2B5EF4-FFF2-40B4-BE49-F238E27FC236}">
                  <a16:creationId xmlns:a16="http://schemas.microsoft.com/office/drawing/2014/main" id="{04713092-539C-4C05-BC4E-EAA931CD24FB}"/>
                </a:ext>
              </a:extLst>
            </p:cNvPr>
            <p:cNvPicPr>
              <a:picLocks noChangeAspect="1"/>
            </p:cNvPicPr>
            <p:nvPr>
              <p:custDataLst>
                <p:tags r:id="rId24"/>
              </p:custDataLst>
            </p:nvPr>
          </p:nvPicPr>
          <p:blipFill>
            <a:blip r:embed="rId29" cstate="print">
              <a:extLst>
                <a:ext uri="{28A0092B-C50C-407E-A947-70E740481C1C}">
                  <a14:useLocalDpi xmlns:a14="http://schemas.microsoft.com/office/drawing/2010/main" val="0"/>
                </a:ext>
              </a:extLst>
            </a:blip>
            <a:stretch>
              <a:fillRect/>
            </a:stretch>
          </p:blipFill>
          <p:spPr>
            <a:xfrm>
              <a:off x="4731399" y="2076272"/>
              <a:ext cx="194569" cy="23480"/>
            </a:xfrm>
            <a:prstGeom prst="rect">
              <a:avLst/>
            </a:prstGeom>
          </p:spPr>
        </p:pic>
        <p:cxnSp>
          <p:nvCxnSpPr>
            <p:cNvPr id="75" name="Straight Arrow Connector 74">
              <a:extLst>
                <a:ext uri="{FF2B5EF4-FFF2-40B4-BE49-F238E27FC236}">
                  <a16:creationId xmlns:a16="http://schemas.microsoft.com/office/drawing/2014/main" id="{8B3C8EB3-2E04-46F4-8929-5B72D3E9A68A}"/>
                </a:ext>
              </a:extLst>
            </p:cNvPr>
            <p:cNvCxnSpPr>
              <a:cxnSpLocks/>
              <a:stCxn id="51" idx="4"/>
              <a:endCxn id="61" idx="0"/>
            </p:cNvCxnSpPr>
            <p:nvPr/>
          </p:nvCxnSpPr>
          <p:spPr bwMode="auto">
            <a:xfrm flipH="1">
              <a:off x="4184565" y="1476381"/>
              <a:ext cx="1162609" cy="430138"/>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77" name="Straight Arrow Connector 76">
              <a:extLst>
                <a:ext uri="{FF2B5EF4-FFF2-40B4-BE49-F238E27FC236}">
                  <a16:creationId xmlns:a16="http://schemas.microsoft.com/office/drawing/2014/main" id="{E36D3285-C881-4B89-B824-19E7F74CE46A}"/>
                </a:ext>
              </a:extLst>
            </p:cNvPr>
            <p:cNvCxnSpPr>
              <a:cxnSpLocks/>
              <a:stCxn id="51" idx="4"/>
              <a:endCxn id="62" idx="0"/>
            </p:cNvCxnSpPr>
            <p:nvPr/>
          </p:nvCxnSpPr>
          <p:spPr bwMode="auto">
            <a:xfrm>
              <a:off x="5347174" y="1476381"/>
              <a:ext cx="242754" cy="444798"/>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86" name="Picture 85">
              <a:extLst>
                <a:ext uri="{FF2B5EF4-FFF2-40B4-BE49-F238E27FC236}">
                  <a16:creationId xmlns:a16="http://schemas.microsoft.com/office/drawing/2014/main" id="{5863C0E5-D942-47F0-A7E6-5C7D317408AB}"/>
                </a:ext>
              </a:extLst>
            </p:cNvPr>
            <p:cNvPicPr>
              <a:picLocks noChangeAspect="1"/>
            </p:cNvPicPr>
            <p:nvPr>
              <p:custDataLst>
                <p:tags r:id="rId25"/>
              </p:custDataLst>
            </p:nvPr>
          </p:nvPicPr>
          <p:blipFill>
            <a:blip r:embed="rId29" cstate="print">
              <a:extLst>
                <a:ext uri="{28A0092B-C50C-407E-A947-70E740481C1C}">
                  <a14:useLocalDpi xmlns:a14="http://schemas.microsoft.com/office/drawing/2010/main" val="0"/>
                </a:ext>
              </a:extLst>
            </a:blip>
            <a:stretch>
              <a:fillRect/>
            </a:stretch>
          </p:blipFill>
          <p:spPr>
            <a:xfrm>
              <a:off x="7833851" y="2064532"/>
              <a:ext cx="194569" cy="23480"/>
            </a:xfrm>
            <a:prstGeom prst="rect">
              <a:avLst/>
            </a:prstGeom>
          </p:spPr>
        </p:pic>
        <p:cxnSp>
          <p:nvCxnSpPr>
            <p:cNvPr id="88" name="Straight Arrow Connector 87">
              <a:extLst>
                <a:ext uri="{FF2B5EF4-FFF2-40B4-BE49-F238E27FC236}">
                  <a16:creationId xmlns:a16="http://schemas.microsoft.com/office/drawing/2014/main" id="{15209B79-42F5-41F4-8688-FDE518423FA2}"/>
                </a:ext>
              </a:extLst>
            </p:cNvPr>
            <p:cNvCxnSpPr>
              <a:cxnSpLocks/>
              <a:stCxn id="59" idx="4"/>
              <a:endCxn id="63" idx="0"/>
            </p:cNvCxnSpPr>
            <p:nvPr/>
          </p:nvCxnSpPr>
          <p:spPr bwMode="auto">
            <a:xfrm>
              <a:off x="7713586" y="1469573"/>
              <a:ext cx="832564" cy="44155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89" name="Straight Arrow Connector 88">
              <a:extLst>
                <a:ext uri="{FF2B5EF4-FFF2-40B4-BE49-F238E27FC236}">
                  <a16:creationId xmlns:a16="http://schemas.microsoft.com/office/drawing/2014/main" id="{897868E8-566A-4B00-B30D-680EC8334D1B}"/>
                </a:ext>
              </a:extLst>
            </p:cNvPr>
            <p:cNvCxnSpPr>
              <a:cxnSpLocks/>
              <a:stCxn id="59" idx="4"/>
              <a:endCxn id="80" idx="0"/>
            </p:cNvCxnSpPr>
            <p:nvPr/>
          </p:nvCxnSpPr>
          <p:spPr bwMode="auto">
            <a:xfrm flipH="1">
              <a:off x="7028252" y="1469573"/>
              <a:ext cx="685334" cy="436946"/>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pic>
        <p:nvPicPr>
          <p:cNvPr id="78" name="Picture 77" descr="\documentclass{article}&#10;\usepackage{amsmath,bm,amsfonts}&#10;\DeclareMathOperator{\prob}{Pr}&#10;\newcommand{\Expect}{{\rm I\kern-.3em E}}&#10;\pagestyle{empty}&#10;\begin{document}&#10;&#10;&#10;\begin{equation*}&#10;\check{y}_n^{(M_{J-1+1})}&#10;\end{equation*}&#10;&#10;\end{document}" title="IguanaTex Bitmap Display">
            <a:extLst>
              <a:ext uri="{FF2B5EF4-FFF2-40B4-BE49-F238E27FC236}">
                <a16:creationId xmlns:a16="http://schemas.microsoft.com/office/drawing/2014/main" id="{1E92BEB6-3090-0566-4CFF-733A4F1D68C3}"/>
              </a:ext>
            </a:extLst>
          </p:cNvPr>
          <p:cNvPicPr>
            <a:picLocks noChangeAspect="1"/>
          </p:cNvPicPr>
          <p:nvPr>
            <p:custDataLst>
              <p:tags r:id="rId4"/>
            </p:custDataLst>
          </p:nvPr>
        </p:nvPicPr>
        <p:blipFill>
          <a:blip r:embed="rId30" cstate="print">
            <a:extLst>
              <a:ext uri="{28A0092B-C50C-407E-A947-70E740481C1C}">
                <a14:useLocalDpi xmlns:a14="http://schemas.microsoft.com/office/drawing/2010/main" val="0"/>
              </a:ext>
            </a:extLst>
          </a:blip>
          <a:stretch>
            <a:fillRect/>
          </a:stretch>
        </p:blipFill>
        <p:spPr>
          <a:xfrm>
            <a:off x="6669281" y="2227650"/>
            <a:ext cx="789971" cy="258253"/>
          </a:xfrm>
          <a:prstGeom prst="rect">
            <a:avLst/>
          </a:prstGeom>
        </p:spPr>
      </p:pic>
      <p:grpSp>
        <p:nvGrpSpPr>
          <p:cNvPr id="98" name="Group 97">
            <a:extLst>
              <a:ext uri="{FF2B5EF4-FFF2-40B4-BE49-F238E27FC236}">
                <a16:creationId xmlns:a16="http://schemas.microsoft.com/office/drawing/2014/main" id="{AF222FFE-D5C5-8CCD-199C-512D8693A0AD}"/>
              </a:ext>
            </a:extLst>
          </p:cNvPr>
          <p:cNvGrpSpPr/>
          <p:nvPr/>
        </p:nvGrpSpPr>
        <p:grpSpPr>
          <a:xfrm>
            <a:off x="3858555" y="739793"/>
            <a:ext cx="5039022" cy="1820763"/>
            <a:chOff x="3858555" y="739793"/>
            <a:chExt cx="5039022" cy="1820763"/>
          </a:xfrm>
        </p:grpSpPr>
        <p:grpSp>
          <p:nvGrpSpPr>
            <p:cNvPr id="82" name="Group 81">
              <a:extLst>
                <a:ext uri="{FF2B5EF4-FFF2-40B4-BE49-F238E27FC236}">
                  <a16:creationId xmlns:a16="http://schemas.microsoft.com/office/drawing/2014/main" id="{EC5B75AD-6F19-4776-8F38-C18F0EABBD0B}"/>
                </a:ext>
              </a:extLst>
            </p:cNvPr>
            <p:cNvGrpSpPr/>
            <p:nvPr>
              <p:custDataLst>
                <p:tags r:id="rId15"/>
              </p:custDataLst>
            </p:nvPr>
          </p:nvGrpSpPr>
          <p:grpSpPr>
            <a:xfrm>
              <a:off x="6421719" y="739793"/>
              <a:ext cx="377805" cy="357146"/>
              <a:chOff x="7333122" y="1815102"/>
              <a:chExt cx="377805" cy="357146"/>
            </a:xfrm>
          </p:grpSpPr>
          <p:sp>
            <p:nvSpPr>
              <p:cNvPr id="60" name="Oval 59"/>
              <p:cNvSpPr/>
              <p:nvPr/>
            </p:nvSpPr>
            <p:spPr bwMode="auto">
              <a:xfrm>
                <a:off x="7333122" y="1815102"/>
                <a:ext cx="377805" cy="357146"/>
              </a:xfrm>
              <a:prstGeom prst="ellips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81" name="Picture 80">
                <a:extLst>
                  <a:ext uri="{FF2B5EF4-FFF2-40B4-BE49-F238E27FC236}">
                    <a16:creationId xmlns:a16="http://schemas.microsoft.com/office/drawing/2014/main" id="{CC75CF8A-C231-4ADD-8BEB-2F95780E826E}"/>
                  </a:ext>
                </a:extLst>
              </p:cNvPr>
              <p:cNvPicPr>
                <a:picLocks noChangeAspect="1"/>
              </p:cNvPicPr>
              <p:nvPr>
                <p:custDataLst>
                  <p:tags r:id="rId23"/>
                </p:custDataLst>
              </p:nvPr>
            </p:nvPicPr>
            <p:blipFill>
              <a:blip r:embed="rId31" cstate="print">
                <a:extLst>
                  <a:ext uri="{28A0092B-C50C-407E-A947-70E740481C1C}">
                    <a14:useLocalDpi xmlns:a14="http://schemas.microsoft.com/office/drawing/2010/main" val="0"/>
                  </a:ext>
                </a:extLst>
              </a:blip>
              <a:stretch>
                <a:fillRect/>
              </a:stretch>
            </p:blipFill>
            <p:spPr>
              <a:xfrm>
                <a:off x="7450093" y="1906735"/>
                <a:ext cx="181576" cy="139561"/>
              </a:xfrm>
              <a:prstGeom prst="rect">
                <a:avLst/>
              </a:prstGeom>
            </p:spPr>
          </p:pic>
        </p:grpSp>
        <p:grpSp>
          <p:nvGrpSpPr>
            <p:cNvPr id="52" name="Group 51">
              <a:extLst>
                <a:ext uri="{FF2B5EF4-FFF2-40B4-BE49-F238E27FC236}">
                  <a16:creationId xmlns:a16="http://schemas.microsoft.com/office/drawing/2014/main" id="{0C2BE5DC-4251-BA54-23A4-07D5200C4875}"/>
                </a:ext>
              </a:extLst>
            </p:cNvPr>
            <p:cNvGrpSpPr/>
            <p:nvPr>
              <p:custDataLst>
                <p:tags r:id="rId16"/>
              </p:custDataLst>
            </p:nvPr>
          </p:nvGrpSpPr>
          <p:grpSpPr>
            <a:xfrm>
              <a:off x="3858555" y="2188750"/>
              <a:ext cx="711603" cy="357146"/>
              <a:chOff x="3858555" y="2188750"/>
              <a:chExt cx="711603" cy="357146"/>
            </a:xfrm>
          </p:grpSpPr>
          <p:sp>
            <p:nvSpPr>
              <p:cNvPr id="61" name="Oval 60"/>
              <p:cNvSpPr/>
              <p:nvPr/>
            </p:nvSpPr>
            <p:spPr bwMode="auto">
              <a:xfrm>
                <a:off x="3858555" y="2188750"/>
                <a:ext cx="711603"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50" name="Picture 49" descr="\documentclass{article}&#10;\usepackage{amsmath,bm,amsfonts}&#10;\DeclareMathOperator{\prob}{Pr}&#10;\newcommand{\Expect}{{\rm I\kern-.3em E}}&#10;\pagestyle{empty}&#10;\begin{document}&#10;&#10;&#10;\begin{equation*}&#10;\check{y}_n^{(1)}&#10;\end{equation*}&#10;&#10;\end{document}" title="IguanaTex Bitmap Display">
                <a:extLst>
                  <a:ext uri="{FF2B5EF4-FFF2-40B4-BE49-F238E27FC236}">
                    <a16:creationId xmlns:a16="http://schemas.microsoft.com/office/drawing/2014/main" id="{42D1D0A4-D395-C994-3979-B7B92097E649}"/>
                  </a:ext>
                </a:extLst>
              </p:cNvPr>
              <p:cNvPicPr>
                <a:picLocks noChangeAspect="1"/>
              </p:cNvPicPr>
              <p:nvPr>
                <p:custDataLst>
                  <p:tags r:id="rId22"/>
                </p:custDataLst>
              </p:nvPr>
            </p:nvPicPr>
            <p:blipFill>
              <a:blip r:embed="rId32" cstate="print">
                <a:extLst>
                  <a:ext uri="{28A0092B-C50C-407E-A947-70E740481C1C}">
                    <a14:useLocalDpi xmlns:a14="http://schemas.microsoft.com/office/drawing/2010/main" val="0"/>
                  </a:ext>
                </a:extLst>
              </a:blip>
              <a:stretch>
                <a:fillRect/>
              </a:stretch>
            </p:blipFill>
            <p:spPr>
              <a:xfrm>
                <a:off x="4050679" y="2235493"/>
                <a:ext cx="282975" cy="258253"/>
              </a:xfrm>
              <a:prstGeom prst="rect">
                <a:avLst/>
              </a:prstGeom>
            </p:spPr>
          </p:pic>
        </p:grpSp>
        <p:grpSp>
          <p:nvGrpSpPr>
            <p:cNvPr id="68" name="Group 67">
              <a:extLst>
                <a:ext uri="{FF2B5EF4-FFF2-40B4-BE49-F238E27FC236}">
                  <a16:creationId xmlns:a16="http://schemas.microsoft.com/office/drawing/2014/main" id="{ECE69C7C-795A-D6CE-78FE-B1A39C8C081B}"/>
                </a:ext>
              </a:extLst>
            </p:cNvPr>
            <p:cNvGrpSpPr/>
            <p:nvPr>
              <p:custDataLst>
                <p:tags r:id="rId17"/>
              </p:custDataLst>
            </p:nvPr>
          </p:nvGrpSpPr>
          <p:grpSpPr>
            <a:xfrm>
              <a:off x="5338557" y="2203410"/>
              <a:ext cx="562325" cy="357146"/>
              <a:chOff x="5338557" y="2203410"/>
              <a:chExt cx="562325" cy="357146"/>
            </a:xfrm>
          </p:grpSpPr>
          <p:sp>
            <p:nvSpPr>
              <p:cNvPr id="62" name="Oval 61"/>
              <p:cNvSpPr/>
              <p:nvPr/>
            </p:nvSpPr>
            <p:spPr bwMode="auto">
              <a:xfrm>
                <a:off x="5338557" y="2203410"/>
                <a:ext cx="562325"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67" name="Picture 66" descr="\documentclass{article}&#10;\usepackage{amsmath,bm,amsfonts}&#10;\DeclareMathOperator{\prob}{Pr}&#10;\newcommand{\Expect}{{\rm I\kern-.3em E}}&#10;\pagestyle{empty}&#10;\begin{document}&#10;&#10;&#10;\begin{equation*}&#10;\check{y}_n^{(M_1)}&#10;\end{equation*}&#10;&#10;\end{document}" title="IguanaTex Bitmap Display">
                <a:extLst>
                  <a:ext uri="{FF2B5EF4-FFF2-40B4-BE49-F238E27FC236}">
                    <a16:creationId xmlns:a16="http://schemas.microsoft.com/office/drawing/2014/main" id="{EAD9C5B0-F52D-7BA0-91E6-1E25C2D5F375}"/>
                  </a:ext>
                </a:extLst>
              </p:cNvPr>
              <p:cNvPicPr>
                <a:picLocks noChangeAspect="1"/>
              </p:cNvPicPr>
              <p:nvPr>
                <p:custDataLst>
                  <p:tags r:id="rId21"/>
                </p:custDataLst>
              </p:nvPr>
            </p:nvPicPr>
            <p:blipFill>
              <a:blip r:embed="rId33" cstate="print">
                <a:extLst>
                  <a:ext uri="{28A0092B-C50C-407E-A947-70E740481C1C}">
                    <a14:useLocalDpi xmlns:a14="http://schemas.microsoft.com/office/drawing/2010/main" val="0"/>
                  </a:ext>
                </a:extLst>
              </a:blip>
              <a:stretch>
                <a:fillRect/>
              </a:stretch>
            </p:blipFill>
            <p:spPr>
              <a:xfrm>
                <a:off x="5415267" y="2255555"/>
                <a:ext cx="431535" cy="258253"/>
              </a:xfrm>
              <a:prstGeom prst="rect">
                <a:avLst/>
              </a:prstGeom>
            </p:spPr>
          </p:pic>
        </p:grpSp>
        <p:grpSp>
          <p:nvGrpSpPr>
            <p:cNvPr id="97" name="Group 96">
              <a:extLst>
                <a:ext uri="{FF2B5EF4-FFF2-40B4-BE49-F238E27FC236}">
                  <a16:creationId xmlns:a16="http://schemas.microsoft.com/office/drawing/2014/main" id="{543B88DF-6222-74E1-1F53-D6D84FA21902}"/>
                </a:ext>
              </a:extLst>
            </p:cNvPr>
            <p:cNvGrpSpPr/>
            <p:nvPr>
              <p:custDataLst>
                <p:tags r:id="rId18"/>
              </p:custDataLst>
            </p:nvPr>
          </p:nvGrpSpPr>
          <p:grpSpPr>
            <a:xfrm>
              <a:off x="8254307" y="2193358"/>
              <a:ext cx="643270" cy="357146"/>
              <a:chOff x="8254307" y="2193358"/>
              <a:chExt cx="643270" cy="357146"/>
            </a:xfrm>
          </p:grpSpPr>
          <p:sp>
            <p:nvSpPr>
              <p:cNvPr id="63" name="Oval 62"/>
              <p:cNvSpPr/>
              <p:nvPr/>
            </p:nvSpPr>
            <p:spPr bwMode="auto">
              <a:xfrm>
                <a:off x="8254307" y="2193358"/>
                <a:ext cx="643270"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95" name="Picture 94" descr="\documentclass{article}&#10;\usepackage{amsmath,bm,amsfonts}&#10;\DeclareMathOperator{\prob}{Pr}&#10;\newcommand{\Expect}{{\rm I\kern-.3em E}}&#10;\pagestyle{empty}&#10;\begin{document}&#10;&#10;&#10;\begin{equation*}&#10;\check{y}_n^{(M)}&#10;\end{equation*}&#10;&#10;\end{document}" title="IguanaTex Bitmap Display">
                <a:extLst>
                  <a:ext uri="{FF2B5EF4-FFF2-40B4-BE49-F238E27FC236}">
                    <a16:creationId xmlns:a16="http://schemas.microsoft.com/office/drawing/2014/main" id="{EDD80A83-22E9-C24B-1047-C07A0FB93E02}"/>
                  </a:ext>
                </a:extLst>
              </p:cNvPr>
              <p:cNvPicPr>
                <a:picLocks noChangeAspect="1"/>
              </p:cNvPicPr>
              <p:nvPr>
                <p:custDataLst>
                  <p:tags r:id="rId20"/>
                </p:custDataLst>
              </p:nvPr>
            </p:nvPicPr>
            <p:blipFill>
              <a:blip r:embed="rId34" cstate="print">
                <a:extLst>
                  <a:ext uri="{28A0092B-C50C-407E-A947-70E740481C1C}">
                    <a14:useLocalDpi xmlns:a14="http://schemas.microsoft.com/office/drawing/2010/main" val="0"/>
                  </a:ext>
                </a:extLst>
              </a:blip>
              <a:stretch>
                <a:fillRect/>
              </a:stretch>
            </p:blipFill>
            <p:spPr>
              <a:xfrm>
                <a:off x="8375449" y="2235985"/>
                <a:ext cx="370225" cy="258253"/>
              </a:xfrm>
              <a:prstGeom prst="rect">
                <a:avLst/>
              </a:prstGeom>
            </p:spPr>
          </p:pic>
        </p:grpSp>
        <p:cxnSp>
          <p:nvCxnSpPr>
            <p:cNvPr id="79" name="Straight Arrow Connector 78"/>
            <p:cNvCxnSpPr/>
            <p:nvPr/>
          </p:nvCxnSpPr>
          <p:spPr bwMode="auto">
            <a:xfrm flipH="1">
              <a:off x="5434802" y="1118711"/>
              <a:ext cx="1175820" cy="26064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85" name="Picture 84"/>
            <p:cNvPicPr>
              <a:picLocks noChangeAspect="1"/>
            </p:cNvPicPr>
            <p:nvPr>
              <p:custDataLst>
                <p:tags r:id="rId19"/>
              </p:custDataLst>
            </p:nvPr>
          </p:nvPicPr>
          <p:blipFill>
            <a:blip r:embed="rId29" cstate="print">
              <a:extLst>
                <a:ext uri="{28A0092B-C50C-407E-A947-70E740481C1C}">
                  <a14:useLocalDpi xmlns:a14="http://schemas.microsoft.com/office/drawing/2010/main" val="0"/>
                </a:ext>
              </a:extLst>
            </a:blip>
            <a:stretch>
              <a:fillRect/>
            </a:stretch>
          </p:blipFill>
          <p:spPr>
            <a:xfrm>
              <a:off x="6462887" y="1556559"/>
              <a:ext cx="194569" cy="23480"/>
            </a:xfrm>
            <a:prstGeom prst="rect">
              <a:avLst/>
            </a:prstGeom>
          </p:spPr>
        </p:pic>
        <p:cxnSp>
          <p:nvCxnSpPr>
            <p:cNvPr id="87" name="Straight Arrow Connector 86"/>
            <p:cNvCxnSpPr>
              <a:cxnSpLocks/>
              <a:stCxn id="60" idx="4"/>
              <a:endCxn id="59" idx="0"/>
            </p:cNvCxnSpPr>
            <p:nvPr/>
          </p:nvCxnSpPr>
          <p:spPr bwMode="auto">
            <a:xfrm>
              <a:off x="6610622" y="1096939"/>
              <a:ext cx="1132756" cy="297719"/>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51" name="Oval 50">
            <a:extLst>
              <a:ext uri="{FF2B5EF4-FFF2-40B4-BE49-F238E27FC236}">
                <a16:creationId xmlns:a16="http://schemas.microsoft.com/office/drawing/2014/main" id="{B80BB2B8-2B7F-445E-8B2E-14DC8F19965A}"/>
              </a:ext>
            </a:extLst>
          </p:cNvPr>
          <p:cNvSpPr/>
          <p:nvPr/>
        </p:nvSpPr>
        <p:spPr bwMode="auto">
          <a:xfrm>
            <a:off x="5132033" y="1401466"/>
            <a:ext cx="489865" cy="357146"/>
          </a:xfrm>
          <a:prstGeom prst="ellipse">
            <a:avLst/>
          </a:prstGeom>
          <a:solidFill>
            <a:schemeClr val="bg1"/>
          </a:solidFill>
          <a:ln w="19050"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20" name="Picture 19" descr="\documentclass{article}&#10;\usepackage{amsmath,bm,amsfonts}&#10;\DeclareMathOperator{\prob}{Pr}&#10;\newcommand{\Expect}{{\rm I\kern-.3em E}}&#10;\pagestyle{empty}&#10;\begin{document}&#10;&#10;&#10;\begin{equation*}&#10;z_n^{(1)}&#10;\end{equation*}&#10;&#10;\end{document}" title="IguanaTex Bitmap Display">
            <a:extLst>
              <a:ext uri="{FF2B5EF4-FFF2-40B4-BE49-F238E27FC236}">
                <a16:creationId xmlns:a16="http://schemas.microsoft.com/office/drawing/2014/main" id="{A7FDA517-8284-200B-E483-420B4D517E53}"/>
              </a:ext>
            </a:extLst>
          </p:cNvPr>
          <p:cNvPicPr>
            <a:picLocks noChangeAspect="1"/>
          </p:cNvPicPr>
          <p:nvPr>
            <p:custDataLst>
              <p:tags r:id="rId5"/>
            </p:custDataLst>
          </p:nvPr>
        </p:nvPicPr>
        <p:blipFill>
          <a:blip r:embed="rId35" cstate="print">
            <a:extLst>
              <a:ext uri="{28A0092B-C50C-407E-A947-70E740481C1C}">
                <a14:useLocalDpi xmlns:a14="http://schemas.microsoft.com/office/drawing/2010/main" val="0"/>
              </a:ext>
            </a:extLst>
          </a:blip>
          <a:stretch>
            <a:fillRect/>
          </a:stretch>
        </p:blipFill>
        <p:spPr>
          <a:xfrm>
            <a:off x="5218429" y="1457967"/>
            <a:ext cx="277080" cy="258253"/>
          </a:xfrm>
          <a:prstGeom prst="rect">
            <a:avLst/>
          </a:prstGeom>
        </p:spPr>
      </p:pic>
      <p:sp>
        <p:nvSpPr>
          <p:cNvPr id="59" name="Oval 58">
            <a:extLst>
              <a:ext uri="{FF2B5EF4-FFF2-40B4-BE49-F238E27FC236}">
                <a16:creationId xmlns:a16="http://schemas.microsoft.com/office/drawing/2014/main" id="{BE75D920-E38B-4DBE-B0B5-42A04B049CB3}"/>
              </a:ext>
            </a:extLst>
          </p:cNvPr>
          <p:cNvSpPr/>
          <p:nvPr/>
        </p:nvSpPr>
        <p:spPr bwMode="auto">
          <a:xfrm>
            <a:off x="7498445" y="1394658"/>
            <a:ext cx="489865" cy="357146"/>
          </a:xfrm>
          <a:prstGeom prst="ellipse">
            <a:avLst/>
          </a:prstGeom>
          <a:solidFill>
            <a:schemeClr val="bg1"/>
          </a:solidFill>
          <a:ln w="19050"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23" name="Picture 22" descr="\documentclass{article}&#10;\usepackage{amsmath,bm,amsfonts}&#10;\DeclareMathOperator{\prob}{Pr}&#10;\newcommand{\Expect}{{\rm I\kern-.3em E}}&#10;\pagestyle{empty}&#10;\begin{document}&#10;&#10;&#10;\begin{equation*}&#10;z_n^{(J)}&#10;\end{equation*}&#10;&#10;\end{document}" title="IguanaTex Bitmap Display">
            <a:extLst>
              <a:ext uri="{FF2B5EF4-FFF2-40B4-BE49-F238E27FC236}">
                <a16:creationId xmlns:a16="http://schemas.microsoft.com/office/drawing/2014/main" id="{470305E1-9AF0-2AC1-15CD-374133D3F0FC}"/>
              </a:ext>
            </a:extLst>
          </p:cNvPr>
          <p:cNvPicPr>
            <a:picLocks noChangeAspect="1"/>
          </p:cNvPicPr>
          <p:nvPr>
            <p:custDataLst>
              <p:tags r:id="rId6"/>
            </p:custDataLst>
          </p:nvPr>
        </p:nvPicPr>
        <p:blipFill>
          <a:blip r:embed="rId36" cstate="print">
            <a:extLst>
              <a:ext uri="{28A0092B-C50C-407E-A947-70E740481C1C}">
                <a14:useLocalDpi xmlns:a14="http://schemas.microsoft.com/office/drawing/2010/main" val="0"/>
              </a:ext>
            </a:extLst>
          </a:blip>
          <a:stretch>
            <a:fillRect/>
          </a:stretch>
        </p:blipFill>
        <p:spPr>
          <a:xfrm>
            <a:off x="7585800" y="1450925"/>
            <a:ext cx="298303" cy="258253"/>
          </a:xfrm>
          <a:prstGeom prst="rect">
            <a:avLst/>
          </a:prstGeom>
        </p:spPr>
      </p:pic>
      <p:grpSp>
        <p:nvGrpSpPr>
          <p:cNvPr id="28" name="Group 27">
            <a:extLst>
              <a:ext uri="{FF2B5EF4-FFF2-40B4-BE49-F238E27FC236}">
                <a16:creationId xmlns:a16="http://schemas.microsoft.com/office/drawing/2014/main" id="{87013FEF-5D72-ADBE-FED5-768AAAC91ABB}"/>
              </a:ext>
            </a:extLst>
          </p:cNvPr>
          <p:cNvGrpSpPr/>
          <p:nvPr/>
        </p:nvGrpSpPr>
        <p:grpSpPr>
          <a:xfrm>
            <a:off x="249485" y="2736623"/>
            <a:ext cx="7100342" cy="338554"/>
            <a:chOff x="249485" y="2736623"/>
            <a:chExt cx="7100342" cy="338554"/>
          </a:xfrm>
        </p:grpSpPr>
        <p:sp>
          <p:nvSpPr>
            <p:cNvPr id="96" name="TextBox 95">
              <a:extLst>
                <a:ext uri="{FF2B5EF4-FFF2-40B4-BE49-F238E27FC236}">
                  <a16:creationId xmlns:a16="http://schemas.microsoft.com/office/drawing/2014/main" id="{2954E580-EEDF-420F-BB5B-285C9478DAAE}"/>
                </a:ext>
              </a:extLst>
            </p:cNvPr>
            <p:cNvSpPr txBox="1"/>
            <p:nvPr/>
          </p:nvSpPr>
          <p:spPr>
            <a:xfrm>
              <a:off x="249485" y="2736623"/>
              <a:ext cx="7100342" cy="338554"/>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Dependencies</a:t>
              </a:r>
              <a:r>
                <a:rPr lang="en-US" sz="1600" dirty="0">
                  <a:solidFill>
                    <a:srgbClr val="000000"/>
                  </a:solidFill>
                  <a:latin typeface="Arial" panose="020B0604020202020204"/>
                  <a:ea typeface="宋体" charset="-122"/>
                </a:rPr>
                <a:t> captured by a hidden variable                              per group</a:t>
              </a:r>
            </a:p>
          </p:txBody>
        </p:sp>
        <p:pic>
          <p:nvPicPr>
            <p:cNvPr id="26" name="Picture 25" descr="\documentclass{article}&#10;\usepackage{amsmath,bm,amsfonts}&#10;\DeclareMathOperator{\prob}{Pr}&#10;\newcommand{\Expect}{{\rm I\kern-.3em E}}&#10;\pagestyle{empty}&#10;\begin{document}&#10;&#10;&#10;\begin{equation*}&#10;z_n^{(j)}\in\{1,\ldots,K\}&#10;\end{equation*}&#10;&#10;\end{document}" title="IguanaTex Bitmap Display">
              <a:extLst>
                <a:ext uri="{FF2B5EF4-FFF2-40B4-BE49-F238E27FC236}">
                  <a16:creationId xmlns:a16="http://schemas.microsoft.com/office/drawing/2014/main" id="{FF8D22A4-3BBA-85A2-6D19-5C6FCEBD16F9}"/>
                </a:ext>
              </a:extLst>
            </p:cNvPr>
            <p:cNvPicPr>
              <a:picLocks noChangeAspect="1"/>
            </p:cNvPicPr>
            <p:nvPr>
              <p:custDataLst>
                <p:tags r:id="rId14"/>
              </p:custDataLst>
            </p:nvPr>
          </p:nvPicPr>
          <p:blipFill>
            <a:blip r:embed="rId37" cstate="print">
              <a:extLst>
                <a:ext uri="{28A0092B-C50C-407E-A947-70E740481C1C}">
                  <a14:useLocalDpi xmlns:a14="http://schemas.microsoft.com/office/drawing/2010/main" val="0"/>
                </a:ext>
              </a:extLst>
            </a:blip>
            <a:stretch>
              <a:fillRect/>
            </a:stretch>
          </p:blipFill>
          <p:spPr>
            <a:xfrm>
              <a:off x="4500810" y="2778362"/>
              <a:ext cx="1430202" cy="258252"/>
            </a:xfrm>
            <a:prstGeom prst="rect">
              <a:avLst/>
            </a:prstGeom>
          </p:spPr>
        </p:pic>
      </p:grpSp>
      <p:pic>
        <p:nvPicPr>
          <p:cNvPr id="14" name="Picture 13" descr="\documentclass{article}&#10;\usepackage{amsmath,bm,amsfonts}&#10;\DeclareMathOperator{\prob}{Pr}&#10;\newcommand{\Expect}{{\rm I\kern-.3em E}}&#10;\pagestyle{empty}&#10;\begin{document}&#10;&#10;&#10;\begin{equation*}&#10;{\bm\Xi}^{(j)}(k,k') = &#10;    \prob\left(z_n^{(j)} = k | y_n=k'\right)&#10;\end{equation*}&#10;&#10;\end{document}" title="IguanaTex Bitmap Display">
            <a:extLst>
              <a:ext uri="{FF2B5EF4-FFF2-40B4-BE49-F238E27FC236}">
                <a16:creationId xmlns:a16="http://schemas.microsoft.com/office/drawing/2014/main" id="{AB04B037-20B1-5F96-0574-C4A495814D7F}"/>
              </a:ext>
            </a:extLst>
          </p:cNvPr>
          <p:cNvPicPr>
            <a:picLocks noChangeAspect="1"/>
          </p:cNvPicPr>
          <p:nvPr>
            <p:custDataLst>
              <p:tags r:id="rId7"/>
            </p:custDataLst>
          </p:nvPr>
        </p:nvPicPr>
        <p:blipFill>
          <a:blip r:embed="rId38" cstate="print">
            <a:extLst>
              <a:ext uri="{28A0092B-C50C-407E-A947-70E740481C1C}">
                <a14:useLocalDpi xmlns:a14="http://schemas.microsoft.com/office/drawing/2010/main" val="0"/>
              </a:ext>
            </a:extLst>
          </a:blip>
          <a:stretch>
            <a:fillRect/>
          </a:stretch>
        </p:blipFill>
        <p:spPr>
          <a:xfrm>
            <a:off x="802575" y="4871284"/>
            <a:ext cx="3255405" cy="394076"/>
          </a:xfrm>
          <a:prstGeom prst="rect">
            <a:avLst/>
          </a:prstGeom>
        </p:spPr>
      </p:pic>
      <p:grpSp>
        <p:nvGrpSpPr>
          <p:cNvPr id="6" name="Group 5">
            <a:extLst>
              <a:ext uri="{FF2B5EF4-FFF2-40B4-BE49-F238E27FC236}">
                <a16:creationId xmlns:a16="http://schemas.microsoft.com/office/drawing/2014/main" id="{FE49F85C-927F-4D29-A554-4C2B862E1045}"/>
              </a:ext>
            </a:extLst>
          </p:cNvPr>
          <p:cNvGrpSpPr/>
          <p:nvPr/>
        </p:nvGrpSpPr>
        <p:grpSpPr>
          <a:xfrm>
            <a:off x="273905" y="1377514"/>
            <a:ext cx="4628307" cy="1177837"/>
            <a:chOff x="181374" y="888631"/>
            <a:chExt cx="4628307" cy="1177837"/>
          </a:xfrm>
        </p:grpSpPr>
        <p:sp>
          <p:nvSpPr>
            <p:cNvPr id="39" name="TextBox 38"/>
            <p:cNvSpPr txBox="1"/>
            <p:nvPr/>
          </p:nvSpPr>
          <p:spPr>
            <a:xfrm>
              <a:off x="181374" y="888631"/>
              <a:ext cx="4628307"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Annotators grouped in </a:t>
              </a:r>
              <a:r>
                <a:rPr lang="en-US" sz="1600" i="1" dirty="0">
                  <a:solidFill>
                    <a:srgbClr val="0000FF"/>
                  </a:solidFill>
                  <a:latin typeface="Arial" panose="020B0604020202020204"/>
                  <a:ea typeface="宋体" charset="-122"/>
                </a:rPr>
                <a:t>J &lt; M</a:t>
              </a:r>
              <a:r>
                <a:rPr lang="en-US" sz="1600" dirty="0">
                  <a:solidFill>
                    <a:srgbClr val="0000FF"/>
                  </a:solidFill>
                  <a:latin typeface="Arial" panose="020B0604020202020204"/>
                  <a:ea typeface="宋体" charset="-122"/>
                </a:rPr>
                <a:t>  </a:t>
              </a:r>
              <a:r>
                <a:rPr lang="en-US" sz="1600" dirty="0">
                  <a:solidFill>
                    <a:srgbClr val="000000"/>
                  </a:solidFill>
                  <a:latin typeface="Arial" panose="020B0604020202020204"/>
                  <a:ea typeface="宋体" charset="-122"/>
                </a:rPr>
                <a:t>disjoint clusters</a:t>
              </a:r>
            </a:p>
          </p:txBody>
        </p:sp>
        <p:sp>
          <p:nvSpPr>
            <p:cNvPr id="3" name="TextBox 2">
              <a:extLst>
                <a:ext uri="{FF2B5EF4-FFF2-40B4-BE49-F238E27FC236}">
                  <a16:creationId xmlns:a16="http://schemas.microsoft.com/office/drawing/2014/main" id="{D37A4D1E-FE52-497C-B71E-6F824A402719}"/>
                </a:ext>
              </a:extLst>
            </p:cNvPr>
            <p:cNvSpPr txBox="1"/>
            <p:nvPr/>
          </p:nvSpPr>
          <p:spPr>
            <a:xfrm>
              <a:off x="627529" y="1386748"/>
              <a:ext cx="2262158"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Indices collected in </a:t>
              </a:r>
            </a:p>
          </p:txBody>
        </p:sp>
        <p:pic>
          <p:nvPicPr>
            <p:cNvPr id="12" name="Picture 11" descr="\documentclass{article}&#10;\usepackage{amsmath,bm,amsfonts}&#10;\DeclareMathOperator{\prob}{Pr}&#10;\newcommand{\Expect}{{\rm I\kern-.3em E}}&#10;\pagestyle{empty}&#10;\begin{document}&#10;&#10;&#10;\begin{equation*}&#10;\{\mathcal{C}_{j}\}_{j=1}^{J}&#10;\end{equation*}&#10;&#10;\end{document}" title="IguanaTex Bitmap Display">
              <a:extLst>
                <a:ext uri="{FF2B5EF4-FFF2-40B4-BE49-F238E27FC236}">
                  <a16:creationId xmlns:a16="http://schemas.microsoft.com/office/drawing/2014/main" id="{E4277826-A36D-4E59-B387-0FD953ED9495}"/>
                </a:ext>
              </a:extLst>
            </p:cNvPr>
            <p:cNvPicPr>
              <a:picLocks noChangeAspect="1"/>
            </p:cNvPicPr>
            <p:nvPr>
              <p:custDataLst>
                <p:tags r:id="rId12"/>
              </p:custDataLst>
            </p:nvPr>
          </p:nvPicPr>
          <p:blipFill>
            <a:blip r:embed="rId39" cstate="print">
              <a:extLst>
                <a:ext uri="{28A0092B-C50C-407E-A947-70E740481C1C}">
                  <a14:useLocalDpi xmlns:a14="http://schemas.microsoft.com/office/drawing/2010/main" val="0"/>
                </a:ext>
              </a:extLst>
            </a:blip>
            <a:stretch>
              <a:fillRect/>
            </a:stretch>
          </p:blipFill>
          <p:spPr>
            <a:xfrm>
              <a:off x="2814674" y="1416824"/>
              <a:ext cx="699846" cy="280729"/>
            </a:xfrm>
            <a:prstGeom prst="rect">
              <a:avLst/>
            </a:prstGeom>
          </p:spPr>
        </p:pic>
        <p:pic>
          <p:nvPicPr>
            <p:cNvPr id="33" name="Picture 32" descr="\documentclass{article}&#10;\usepackage{amsmath,bm,amsfonts}&#10;\DeclareMathOperator{\prob}{Pr}&#10;\newcommand{\Expect}{{\rm I\kern-.3em E}}&#10;\pagestyle{empty}&#10;\begin{document}&#10;&#10;&#10;\begin{equation*}&#10;M_j = |\mathcal{C}_{j}|&#10;\end{equation*}&#10;&#10;\end{document}" title="IguanaTex Bitmap Display">
              <a:extLst>
                <a:ext uri="{FF2B5EF4-FFF2-40B4-BE49-F238E27FC236}">
                  <a16:creationId xmlns:a16="http://schemas.microsoft.com/office/drawing/2014/main" id="{A0FEDA17-928D-432F-A929-07867134B475}"/>
                </a:ext>
              </a:extLst>
            </p:cNvPr>
            <p:cNvPicPr>
              <a:picLocks noChangeAspect="1"/>
            </p:cNvPicPr>
            <p:nvPr>
              <p:custDataLst>
                <p:tags r:id="rId13"/>
              </p:custDataLst>
            </p:nvPr>
          </p:nvPicPr>
          <p:blipFill>
            <a:blip r:embed="rId40" cstate="print">
              <a:extLst>
                <a:ext uri="{28A0092B-C50C-407E-A947-70E740481C1C}">
                  <a14:useLocalDpi xmlns:a14="http://schemas.microsoft.com/office/drawing/2010/main" val="0"/>
                </a:ext>
              </a:extLst>
            </a:blip>
            <a:stretch>
              <a:fillRect/>
            </a:stretch>
          </p:blipFill>
          <p:spPr>
            <a:xfrm>
              <a:off x="1296253" y="1837140"/>
              <a:ext cx="890953" cy="229328"/>
            </a:xfrm>
            <a:prstGeom prst="rect">
              <a:avLst/>
            </a:prstGeom>
          </p:spPr>
        </p:pic>
      </p:grpSp>
      <p:grpSp>
        <p:nvGrpSpPr>
          <p:cNvPr id="7" name="Group 6">
            <a:extLst>
              <a:ext uri="{FF2B5EF4-FFF2-40B4-BE49-F238E27FC236}">
                <a16:creationId xmlns:a16="http://schemas.microsoft.com/office/drawing/2014/main" id="{A38389A3-94D3-26E3-C927-6BEA150C64E7}"/>
              </a:ext>
            </a:extLst>
          </p:cNvPr>
          <p:cNvGrpSpPr/>
          <p:nvPr/>
        </p:nvGrpSpPr>
        <p:grpSpPr>
          <a:xfrm>
            <a:off x="227726" y="3194990"/>
            <a:ext cx="6286548" cy="412473"/>
            <a:chOff x="1364286" y="3193910"/>
            <a:chExt cx="6286548" cy="412473"/>
          </a:xfrm>
        </p:grpSpPr>
        <p:grpSp>
          <p:nvGrpSpPr>
            <p:cNvPr id="101" name="Group 100">
              <a:extLst>
                <a:ext uri="{FF2B5EF4-FFF2-40B4-BE49-F238E27FC236}">
                  <a16:creationId xmlns:a16="http://schemas.microsoft.com/office/drawing/2014/main" id="{C1575F62-6EAF-4756-8B88-FE51B9ED8331}"/>
                </a:ext>
              </a:extLst>
            </p:cNvPr>
            <p:cNvGrpSpPr/>
            <p:nvPr/>
          </p:nvGrpSpPr>
          <p:grpSpPr>
            <a:xfrm>
              <a:off x="1364286" y="3193910"/>
              <a:ext cx="6286548" cy="412473"/>
              <a:chOff x="-158216" y="4562558"/>
              <a:chExt cx="5371655" cy="412473"/>
            </a:xfrm>
          </p:grpSpPr>
          <p:sp>
            <p:nvSpPr>
              <p:cNvPr id="102" name="Rounded Rectangle 21 2 1">
                <a:extLst>
                  <a:ext uri="{FF2B5EF4-FFF2-40B4-BE49-F238E27FC236}">
                    <a16:creationId xmlns:a16="http://schemas.microsoft.com/office/drawing/2014/main" id="{03B768F6-99DA-4447-A685-3F7AF1B28DCD}"/>
                  </a:ext>
                </a:extLst>
              </p:cNvPr>
              <p:cNvSpPr/>
              <p:nvPr/>
            </p:nvSpPr>
            <p:spPr bwMode="auto">
              <a:xfrm>
                <a:off x="-158216" y="4562558"/>
                <a:ext cx="5006828"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103" name="TextBox 102">
                <a:extLst>
                  <a:ext uri="{FF2B5EF4-FFF2-40B4-BE49-F238E27FC236}">
                    <a16:creationId xmlns:a16="http://schemas.microsoft.com/office/drawing/2014/main" id="{7F5B678D-FFCB-4713-AD17-DE0E43276BD1}"/>
                  </a:ext>
                </a:extLst>
              </p:cNvPr>
              <p:cNvSpPr txBox="1"/>
              <p:nvPr/>
            </p:nvSpPr>
            <p:spPr>
              <a:xfrm>
                <a:off x="-158216" y="4608925"/>
                <a:ext cx="5371655" cy="307777"/>
              </a:xfrm>
              <a:prstGeom prst="rect">
                <a:avLst/>
              </a:prstGeom>
              <a:noFill/>
            </p:spPr>
            <p:txBody>
              <a:bodyPr wrap="square" rtlCol="0">
                <a:spAutoFit/>
              </a:bodyPr>
              <a:lstStyle/>
              <a:p>
                <a:pPr>
                  <a:spcBef>
                    <a:spcPts val="450"/>
                  </a:spcBef>
                </a:pPr>
                <a:r>
                  <a:rPr lang="en-US" sz="1400" b="1" dirty="0">
                    <a:solidFill>
                      <a:srgbClr val="0070C0"/>
                    </a:solidFill>
                    <a:latin typeface="Arial" panose="020B0604020202020204"/>
                    <a:ea typeface="宋体" charset="-122"/>
                  </a:rPr>
                  <a:t>(as6)</a:t>
                </a:r>
                <a:r>
                  <a:rPr lang="en-US" sz="1400" dirty="0">
                    <a:solidFill>
                      <a:srgbClr val="000000"/>
                    </a:solidFill>
                    <a:latin typeface="Arial" panose="020B0604020202020204"/>
                    <a:ea typeface="宋体" charset="-122"/>
                  </a:rPr>
                  <a:t> Given         annotator responses,                         are independent   </a:t>
                </a:r>
                <a:endParaRPr lang="en-US" sz="1400" i="1" dirty="0">
                  <a:solidFill>
                    <a:srgbClr val="000000"/>
                  </a:solidFill>
                  <a:latin typeface="Arial" panose="020B0604020202020204"/>
                  <a:ea typeface="宋体" charset="-122"/>
                </a:endParaRPr>
              </a:p>
            </p:txBody>
          </p:sp>
        </p:grpSp>
        <p:pic>
          <p:nvPicPr>
            <p:cNvPr id="32" name="Picture 31" descr="\documentclass{article}&#10;\usepackage{amsmath,bm,amsfonts}&#10;\DeclareMathOperator{\prob}{Pr}&#10;\newcommand{\Expect}{{\rm I\kern-.3em E}}&#10;\pagestyle{empty}&#10;\begin{document}&#10;&#10;&#10;\begin{equation*}&#10;z_n^{(j)}&#10;\end{equation*}&#10;&#10;\end{document}" title="IguanaTex Bitmap Display">
              <a:extLst>
                <a:ext uri="{FF2B5EF4-FFF2-40B4-BE49-F238E27FC236}">
                  <a16:creationId xmlns:a16="http://schemas.microsoft.com/office/drawing/2014/main" id="{03F89DAA-9350-926A-1653-1A21EA1CA27B}"/>
                </a:ext>
              </a:extLst>
            </p:cNvPr>
            <p:cNvPicPr>
              <a:picLocks noChangeAspect="1"/>
            </p:cNvPicPr>
            <p:nvPr>
              <p:custDataLst>
                <p:tags r:id="rId10"/>
              </p:custDataLst>
            </p:nvPr>
          </p:nvPicPr>
          <p:blipFill>
            <a:blip r:embed="rId41" cstate="print">
              <a:extLst>
                <a:ext uri="{28A0092B-C50C-407E-A947-70E740481C1C}">
                  <a14:useLocalDpi xmlns:a14="http://schemas.microsoft.com/office/drawing/2010/main" val="0"/>
                </a:ext>
              </a:extLst>
            </a:blip>
            <a:stretch>
              <a:fillRect/>
            </a:stretch>
          </p:blipFill>
          <p:spPr>
            <a:xfrm>
              <a:off x="2457308" y="3239742"/>
              <a:ext cx="298302" cy="284077"/>
            </a:xfrm>
            <a:prstGeom prst="rect">
              <a:avLst/>
            </a:prstGeom>
          </p:spPr>
        </p:pic>
        <p:pic>
          <p:nvPicPr>
            <p:cNvPr id="106" name="Picture 105" descr="\documentclass{article}&#10;\usepackage{amsmath,bm,amsfonts}&#10;\DeclareMathOperator{\prob}{Pr}&#10;\newcommand{\Expect}{{\rm I\kern-.3em E}}&#10;\pagestyle{empty}&#10;\begin{document}&#10;&#10;&#10;\begin{equation*}&#10;\{\check{y}_n^{(m)}\}_{m\in\mathcal{C}_j}&#10;\end{equation*}&#10;&#10;\end{document}" title="IguanaTex Bitmap Display">
              <a:extLst>
                <a:ext uri="{FF2B5EF4-FFF2-40B4-BE49-F238E27FC236}">
                  <a16:creationId xmlns:a16="http://schemas.microsoft.com/office/drawing/2014/main" id="{CDDAE7ED-B063-23E5-C5E7-D7E75C15884A}"/>
                </a:ext>
              </a:extLst>
            </p:cNvPr>
            <p:cNvPicPr>
              <a:picLocks noChangeAspect="1"/>
            </p:cNvPicPr>
            <p:nvPr>
              <p:custDataLst>
                <p:tags r:id="rId11"/>
              </p:custDataLst>
            </p:nvPr>
          </p:nvPicPr>
          <p:blipFill>
            <a:blip r:embed="rId42" cstate="print">
              <a:extLst>
                <a:ext uri="{28A0092B-C50C-407E-A947-70E740481C1C}">
                  <a14:useLocalDpi xmlns:a14="http://schemas.microsoft.com/office/drawing/2010/main" val="0"/>
                </a:ext>
              </a:extLst>
            </a:blip>
            <a:stretch>
              <a:fillRect/>
            </a:stretch>
          </p:blipFill>
          <p:spPr>
            <a:xfrm>
              <a:off x="4543816" y="3239509"/>
              <a:ext cx="1045811" cy="278891"/>
            </a:xfrm>
            <a:prstGeom prst="rect">
              <a:avLst/>
            </a:prstGeom>
          </p:spPr>
        </p:pic>
      </p:grpSp>
      <p:grpSp>
        <p:nvGrpSpPr>
          <p:cNvPr id="91" name="Group 90">
            <a:extLst>
              <a:ext uri="{FF2B5EF4-FFF2-40B4-BE49-F238E27FC236}">
                <a16:creationId xmlns:a16="http://schemas.microsoft.com/office/drawing/2014/main" id="{74E57049-73F8-4CBA-AE73-EEE2C35C11DA}"/>
              </a:ext>
            </a:extLst>
          </p:cNvPr>
          <p:cNvGrpSpPr/>
          <p:nvPr/>
        </p:nvGrpSpPr>
        <p:grpSpPr>
          <a:xfrm>
            <a:off x="248494" y="3820330"/>
            <a:ext cx="5672431" cy="412473"/>
            <a:chOff x="-158216" y="4562558"/>
            <a:chExt cx="4846912" cy="412473"/>
          </a:xfrm>
        </p:grpSpPr>
        <p:sp>
          <p:nvSpPr>
            <p:cNvPr id="93" name="Rounded Rectangle 21 2 2">
              <a:extLst>
                <a:ext uri="{FF2B5EF4-FFF2-40B4-BE49-F238E27FC236}">
                  <a16:creationId xmlns:a16="http://schemas.microsoft.com/office/drawing/2014/main" id="{A995ACB5-95C5-421A-A9AC-714EE6652C89}"/>
                </a:ext>
              </a:extLst>
            </p:cNvPr>
            <p:cNvSpPr/>
            <p:nvPr/>
          </p:nvSpPr>
          <p:spPr bwMode="auto">
            <a:xfrm>
              <a:off x="-158215" y="4562558"/>
              <a:ext cx="4590873"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94" name="TextBox 93">
              <a:extLst>
                <a:ext uri="{FF2B5EF4-FFF2-40B4-BE49-F238E27FC236}">
                  <a16:creationId xmlns:a16="http://schemas.microsoft.com/office/drawing/2014/main" id="{35FF427A-AFF8-4B3D-8763-7FCE3A286AAE}"/>
                </a:ext>
              </a:extLst>
            </p:cNvPr>
            <p:cNvSpPr txBox="1"/>
            <p:nvPr/>
          </p:nvSpPr>
          <p:spPr>
            <a:xfrm>
              <a:off x="-158216" y="4608925"/>
              <a:ext cx="4846912" cy="307777"/>
            </a:xfrm>
            <a:prstGeom prst="rect">
              <a:avLst/>
            </a:prstGeom>
            <a:noFill/>
          </p:spPr>
          <p:txBody>
            <a:bodyPr wrap="square" rtlCol="0">
              <a:spAutoFit/>
            </a:bodyPr>
            <a:lstStyle/>
            <a:p>
              <a:pPr>
                <a:spcBef>
                  <a:spcPts val="450"/>
                </a:spcBef>
              </a:pPr>
              <a:r>
                <a:rPr lang="en-US" sz="1400" b="1" dirty="0">
                  <a:solidFill>
                    <a:srgbClr val="0070C0"/>
                  </a:solidFill>
                  <a:latin typeface="Arial" panose="020B0604020202020204"/>
                  <a:ea typeface="宋体" charset="-122"/>
                </a:rPr>
                <a:t>(as7)</a:t>
              </a:r>
              <a:r>
                <a:rPr lang="en-US" sz="1400" dirty="0">
                  <a:solidFill>
                    <a:srgbClr val="000000"/>
                  </a:solidFill>
                  <a:latin typeface="Arial" panose="020B0604020202020204"/>
                  <a:ea typeface="宋体" charset="-122"/>
                </a:rPr>
                <a:t> Given       hidden variables                       are independent</a:t>
              </a:r>
            </a:p>
          </p:txBody>
        </p:sp>
      </p:grpSp>
      <p:pic>
        <p:nvPicPr>
          <p:cNvPr id="58" name="Picture 57">
            <a:extLst>
              <a:ext uri="{FF2B5EF4-FFF2-40B4-BE49-F238E27FC236}">
                <a16:creationId xmlns:a16="http://schemas.microsoft.com/office/drawing/2014/main" id="{B352E2D8-2218-4A3D-BAFF-6B9BF9B6C279}"/>
              </a:ext>
            </a:extLst>
          </p:cNvPr>
          <p:cNvPicPr>
            <a:picLocks noChangeAspect="1"/>
          </p:cNvPicPr>
          <p:nvPr>
            <p:custDataLst>
              <p:tags r:id="rId8"/>
            </p:custDataLst>
          </p:nvPr>
        </p:nvPicPr>
        <p:blipFill>
          <a:blip r:embed="rId31" cstate="print">
            <a:extLst>
              <a:ext uri="{28A0092B-C50C-407E-A947-70E740481C1C}">
                <a14:useLocalDpi xmlns:a14="http://schemas.microsoft.com/office/drawing/2010/main" val="0"/>
              </a:ext>
            </a:extLst>
          </a:blip>
          <a:stretch>
            <a:fillRect/>
          </a:stretch>
        </p:blipFill>
        <p:spPr>
          <a:xfrm>
            <a:off x="1310501" y="3956420"/>
            <a:ext cx="222559" cy="153002"/>
          </a:xfrm>
          <a:prstGeom prst="rect">
            <a:avLst/>
          </a:prstGeom>
        </p:spPr>
      </p:pic>
      <p:pic>
        <p:nvPicPr>
          <p:cNvPr id="40" name="Picture 39" descr="\documentclass{article}&#10;\usepackage{amsmath,bm,amsfonts}&#10;\DeclareMathOperator{\prob}{Pr}&#10;\newcommand{\Expect}{{\rm I\kern-.3em E}}&#10;\pagestyle{empty}&#10;\begin{document}&#10;&#10;&#10;\begin{equation*}&#10;\{z_n^{(j)}\}_{j=1}^{J}&#10;\end{equation*}&#10;&#10;\end{document}" title="IguanaTex Bitmap Display">
            <a:extLst>
              <a:ext uri="{FF2B5EF4-FFF2-40B4-BE49-F238E27FC236}">
                <a16:creationId xmlns:a16="http://schemas.microsoft.com/office/drawing/2014/main" id="{EDD9159A-467A-59F3-BB43-FB28ADF7BD29}"/>
              </a:ext>
            </a:extLst>
          </p:cNvPr>
          <p:cNvPicPr>
            <a:picLocks noChangeAspect="1"/>
          </p:cNvPicPr>
          <p:nvPr>
            <p:custDataLst>
              <p:tags r:id="rId9"/>
            </p:custDataLst>
          </p:nvPr>
        </p:nvPicPr>
        <p:blipFill>
          <a:blip r:embed="rId43" cstate="print">
            <a:extLst>
              <a:ext uri="{28A0092B-C50C-407E-A947-70E740481C1C}">
                <a14:useLocalDpi xmlns:a14="http://schemas.microsoft.com/office/drawing/2010/main" val="0"/>
              </a:ext>
            </a:extLst>
          </a:blip>
          <a:stretch>
            <a:fillRect/>
          </a:stretch>
        </p:blipFill>
        <p:spPr>
          <a:xfrm>
            <a:off x="2961719" y="3861937"/>
            <a:ext cx="911914" cy="316013"/>
          </a:xfrm>
          <a:prstGeom prst="rect">
            <a:avLst/>
          </a:prstGeom>
        </p:spPr>
      </p:pic>
      <p:sp>
        <p:nvSpPr>
          <p:cNvPr id="70" name="TextBox 69">
            <a:extLst>
              <a:ext uri="{FF2B5EF4-FFF2-40B4-BE49-F238E27FC236}">
                <a16:creationId xmlns:a16="http://schemas.microsoft.com/office/drawing/2014/main" id="{4F250E75-1307-4381-8326-9C11123D5C8A}"/>
              </a:ext>
            </a:extLst>
          </p:cNvPr>
          <p:cNvSpPr txBox="1"/>
          <p:nvPr/>
        </p:nvSpPr>
        <p:spPr>
          <a:xfrm>
            <a:off x="249485" y="5426719"/>
            <a:ext cx="2575064"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Hierarchical label fusion</a:t>
            </a:r>
          </a:p>
        </p:txBody>
      </p:sp>
      <p:sp>
        <p:nvSpPr>
          <p:cNvPr id="71" name="TextBox 70">
            <a:extLst>
              <a:ext uri="{FF2B5EF4-FFF2-40B4-BE49-F238E27FC236}">
                <a16:creationId xmlns:a16="http://schemas.microsoft.com/office/drawing/2014/main" id="{1F5E3BF8-834C-4191-890D-B4BFF45EB0DD}"/>
              </a:ext>
            </a:extLst>
          </p:cNvPr>
          <p:cNvSpPr txBox="1"/>
          <p:nvPr/>
        </p:nvSpPr>
        <p:spPr>
          <a:xfrm>
            <a:off x="249485" y="5823852"/>
            <a:ext cx="5718232"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Caveat. </a:t>
            </a:r>
            <a:r>
              <a:rPr lang="en-US" sz="1600" dirty="0">
                <a:solidFill>
                  <a:srgbClr val="000000"/>
                </a:solidFill>
                <a:latin typeface="Arial" panose="020B0604020202020204"/>
                <a:ea typeface="宋体" charset="-122"/>
              </a:rPr>
              <a:t>Group indices are unknown, and must be estimated!</a:t>
            </a:r>
            <a:endParaRPr lang="en-US" sz="1600" b="1" dirty="0">
              <a:solidFill>
                <a:srgbClr val="000000"/>
              </a:solidFill>
              <a:latin typeface="Arial" panose="020B0604020202020204"/>
              <a:ea typeface="宋体" charset="-122"/>
            </a:endParaRPr>
          </a:p>
        </p:txBody>
      </p:sp>
      <p:sp>
        <p:nvSpPr>
          <p:cNvPr id="65" name="TextBox 64">
            <a:extLst>
              <a:ext uri="{FF2B5EF4-FFF2-40B4-BE49-F238E27FC236}">
                <a16:creationId xmlns:a16="http://schemas.microsoft.com/office/drawing/2014/main" id="{0C999919-6EC2-425C-BD3D-9AC20AFFCD16}"/>
              </a:ext>
            </a:extLst>
          </p:cNvPr>
          <p:cNvSpPr txBox="1"/>
          <p:nvPr/>
        </p:nvSpPr>
        <p:spPr>
          <a:xfrm>
            <a:off x="288496" y="869871"/>
            <a:ext cx="5081840"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600" dirty="0">
                <a:latin typeface="Arial" panose="020B0604020202020204"/>
                <a:ea typeface="宋体" charset="-122"/>
              </a:rPr>
              <a:t>DS model does not hold for </a:t>
            </a:r>
            <a:r>
              <a:rPr lang="en-US" sz="1600" dirty="0">
                <a:solidFill>
                  <a:srgbClr val="0000FF"/>
                </a:solidFill>
                <a:latin typeface="Arial" panose="020B0604020202020204"/>
                <a:ea typeface="宋体" charset="-122"/>
              </a:rPr>
              <a:t>dependent </a:t>
            </a:r>
            <a:r>
              <a:rPr lang="en-US" sz="1600" dirty="0">
                <a:latin typeface="Arial" panose="020B0604020202020204"/>
                <a:ea typeface="宋体" charset="-122"/>
              </a:rPr>
              <a:t>annotators</a:t>
            </a:r>
          </a:p>
        </p:txBody>
      </p:sp>
    </p:spTree>
    <p:custDataLst>
      <p:tags r:id="rId1"/>
    </p:custDataLst>
    <p:extLst>
      <p:ext uri="{BB962C8B-B14F-4D97-AF65-F5344CB8AC3E}">
        <p14:creationId xmlns:p14="http://schemas.microsoft.com/office/powerpoint/2010/main" val="133594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0" grpId="0"/>
      <p:bldP spid="7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FF9A9-7B61-7E1F-4B5C-9CF8C1771007}"/>
              </a:ext>
            </a:extLst>
          </p:cNvPr>
          <p:cNvSpPr>
            <a:spLocks noGrp="1"/>
          </p:cNvSpPr>
          <p:nvPr>
            <p:ph type="title"/>
          </p:nvPr>
        </p:nvSpPr>
        <p:spPr/>
        <p:txBody>
          <a:bodyPr>
            <a:normAutofit/>
          </a:bodyPr>
          <a:lstStyle/>
          <a:p>
            <a:r>
              <a:rPr lang="en-US" sz="3600" dirty="0"/>
              <a:t>Identifying annotator dependencies</a:t>
            </a:r>
          </a:p>
        </p:txBody>
      </p:sp>
      <p:sp>
        <p:nvSpPr>
          <p:cNvPr id="4" name="TextBox 3">
            <a:extLst>
              <a:ext uri="{FF2B5EF4-FFF2-40B4-BE49-F238E27FC236}">
                <a16:creationId xmlns:a16="http://schemas.microsoft.com/office/drawing/2014/main" id="{94622B4C-43C6-C7EA-847F-738D5E81B4B2}"/>
              </a:ext>
            </a:extLst>
          </p:cNvPr>
          <p:cNvSpPr txBox="1"/>
          <p:nvPr/>
        </p:nvSpPr>
        <p:spPr>
          <a:xfrm>
            <a:off x="169492" y="1073150"/>
            <a:ext cx="5718232" cy="646331"/>
          </a:xfrm>
          <a:prstGeom prst="rect">
            <a:avLst/>
          </a:prstGeom>
          <a:noFill/>
        </p:spPr>
        <p:txBody>
          <a:bodyPr wrap="none" rtlCol="0">
            <a:spAutoFit/>
          </a:bodyPr>
          <a:lstStyle/>
          <a:p>
            <a:pPr marL="285750" indent="-285750">
              <a:buFont typeface="Wingdings" panose="05000000000000000000" pitchFamily="2" charset="2"/>
              <a:buChar char="q"/>
            </a:pPr>
            <a:r>
              <a:rPr lang="en-US" dirty="0"/>
              <a:t>Spectral methods for binary and general DS model </a:t>
            </a:r>
            <a:br>
              <a:rPr lang="en-US" dirty="0"/>
            </a:br>
            <a:r>
              <a:rPr lang="en-US" dirty="0"/>
              <a:t>[Jaffe et al’16,Traganitis-Giannakis’22]</a:t>
            </a:r>
          </a:p>
        </p:txBody>
      </p:sp>
      <p:sp>
        <p:nvSpPr>
          <p:cNvPr id="5" name="TextBox 4">
            <a:extLst>
              <a:ext uri="{FF2B5EF4-FFF2-40B4-BE49-F238E27FC236}">
                <a16:creationId xmlns:a16="http://schemas.microsoft.com/office/drawing/2014/main" id="{DE7D9F47-2638-7EF3-098D-E2D5722164C8}"/>
              </a:ext>
            </a:extLst>
          </p:cNvPr>
          <p:cNvSpPr txBox="1"/>
          <p:nvPr/>
        </p:nvSpPr>
        <p:spPr>
          <a:xfrm>
            <a:off x="58877" y="6328143"/>
            <a:ext cx="9461306"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dirty="0">
                <a:solidFill>
                  <a:srgbClr val="000000"/>
                </a:solidFill>
              </a:rPr>
              <a:t>, </a:t>
            </a:r>
            <a:r>
              <a:rPr lang="en-US" sz="1400" b="0" i="0" dirty="0">
                <a:solidFill>
                  <a:srgbClr val="000000"/>
                </a:solidFill>
                <a:effectLst/>
              </a:rPr>
              <a:t>G. B. Giannakis, "Identifying Dependent Annotators in Crowdsourcing," </a:t>
            </a:r>
            <a:br>
              <a:rPr lang="en-US" sz="1400" b="0" i="0" dirty="0">
                <a:solidFill>
                  <a:srgbClr val="000000"/>
                </a:solidFill>
                <a:effectLst/>
              </a:rPr>
            </a:br>
            <a:r>
              <a:rPr lang="en-US" sz="1400" b="0" i="1" dirty="0">
                <a:solidFill>
                  <a:srgbClr val="000000"/>
                </a:solidFill>
                <a:effectLst/>
              </a:rPr>
              <a:t>Proc. Asilomar Conf</a:t>
            </a:r>
            <a:r>
              <a:rPr lang="en-US" sz="1400" b="0" i="0" dirty="0">
                <a:solidFill>
                  <a:srgbClr val="000000"/>
                </a:solidFill>
                <a:effectLst/>
              </a:rPr>
              <a:t>., 2022.</a:t>
            </a:r>
          </a:p>
        </p:txBody>
      </p:sp>
      <p:sp>
        <p:nvSpPr>
          <p:cNvPr id="6" name="Slide Number Placeholder 5">
            <a:extLst>
              <a:ext uri="{FF2B5EF4-FFF2-40B4-BE49-F238E27FC236}">
                <a16:creationId xmlns:a16="http://schemas.microsoft.com/office/drawing/2014/main" id="{F89704E4-0854-649B-D693-B147692C8752}"/>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45</a:t>
            </a:fld>
            <a:endParaRPr lang="en-US">
              <a:solidFill>
                <a:srgbClr val="000000"/>
              </a:solidFill>
              <a:ea typeface="ＭＳ Ｐゴシック"/>
            </a:endParaRPr>
          </a:p>
        </p:txBody>
      </p:sp>
      <p:sp>
        <p:nvSpPr>
          <p:cNvPr id="7" name="TextBox 6">
            <a:extLst>
              <a:ext uri="{FF2B5EF4-FFF2-40B4-BE49-F238E27FC236}">
                <a16:creationId xmlns:a16="http://schemas.microsoft.com/office/drawing/2014/main" id="{26FB34EB-9436-00E2-EE89-FA0EC39B9352}"/>
              </a:ext>
            </a:extLst>
          </p:cNvPr>
          <p:cNvSpPr txBox="1"/>
          <p:nvPr/>
        </p:nvSpPr>
        <p:spPr>
          <a:xfrm>
            <a:off x="169492" y="2582951"/>
            <a:ext cx="4700967"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Worker-cluster model </a:t>
            </a:r>
            <a:r>
              <a:rPr lang="en-US" sz="1800" dirty="0">
                <a:latin typeface="Arial" panose="020B0604020202020204"/>
                <a:ea typeface="宋体" charset="-122"/>
              </a:rPr>
              <a:t>[Imamura et al’18]</a:t>
            </a:r>
            <a:r>
              <a:rPr lang="en-US" dirty="0"/>
              <a:t> </a:t>
            </a:r>
          </a:p>
        </p:txBody>
      </p:sp>
      <p:sp>
        <p:nvSpPr>
          <p:cNvPr id="9" name="TextBox 8">
            <a:extLst>
              <a:ext uri="{FF2B5EF4-FFF2-40B4-BE49-F238E27FC236}">
                <a16:creationId xmlns:a16="http://schemas.microsoft.com/office/drawing/2014/main" id="{EF8D62AA-46A5-AE2A-B49B-6743803CD2E7}"/>
              </a:ext>
            </a:extLst>
          </p:cNvPr>
          <p:cNvSpPr txBox="1"/>
          <p:nvPr/>
        </p:nvSpPr>
        <p:spPr>
          <a:xfrm>
            <a:off x="754230" y="3059668"/>
            <a:ext cx="3358612"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J</a:t>
            </a:r>
            <a:r>
              <a:rPr lang="en-US" dirty="0"/>
              <a:t> distinct confusion matrices</a:t>
            </a:r>
            <a:endParaRPr lang="en-US" i="1" dirty="0"/>
          </a:p>
        </p:txBody>
      </p:sp>
      <p:sp>
        <p:nvSpPr>
          <p:cNvPr id="10" name="TextBox 9">
            <a:extLst>
              <a:ext uri="{FF2B5EF4-FFF2-40B4-BE49-F238E27FC236}">
                <a16:creationId xmlns:a16="http://schemas.microsoft.com/office/drawing/2014/main" id="{63CA1034-7F96-D706-0949-842287D8DD8E}"/>
              </a:ext>
            </a:extLst>
          </p:cNvPr>
          <p:cNvSpPr txBox="1"/>
          <p:nvPr/>
        </p:nvSpPr>
        <p:spPr>
          <a:xfrm>
            <a:off x="169491" y="3972293"/>
            <a:ext cx="5846472"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 Bayesian methods – joint group and label inference </a:t>
            </a:r>
          </a:p>
        </p:txBody>
      </p:sp>
      <p:sp>
        <p:nvSpPr>
          <p:cNvPr id="11" name="TextBox 10">
            <a:extLst>
              <a:ext uri="{FF2B5EF4-FFF2-40B4-BE49-F238E27FC236}">
                <a16:creationId xmlns:a16="http://schemas.microsoft.com/office/drawing/2014/main" id="{B93FF3F5-BB69-C3F8-F545-9ED1593C883D}"/>
              </a:ext>
            </a:extLst>
          </p:cNvPr>
          <p:cNvSpPr txBox="1"/>
          <p:nvPr/>
        </p:nvSpPr>
        <p:spPr>
          <a:xfrm>
            <a:off x="754230" y="4533447"/>
            <a:ext cx="6782691"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Community Bayesian Classifier Combination [Venanzi et al’14]</a:t>
            </a:r>
          </a:p>
        </p:txBody>
      </p:sp>
      <p:sp>
        <p:nvSpPr>
          <p:cNvPr id="12" name="TextBox 11">
            <a:extLst>
              <a:ext uri="{FF2B5EF4-FFF2-40B4-BE49-F238E27FC236}">
                <a16:creationId xmlns:a16="http://schemas.microsoft.com/office/drawing/2014/main" id="{8A0ACE3F-B018-82A5-9A0D-00DF97743AF6}"/>
              </a:ext>
            </a:extLst>
          </p:cNvPr>
          <p:cNvSpPr txBox="1"/>
          <p:nvPr/>
        </p:nvSpPr>
        <p:spPr>
          <a:xfrm>
            <a:off x="754229" y="5046186"/>
            <a:ext cx="4859022"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Bayesian </a:t>
            </a:r>
            <a:r>
              <a:rPr lang="en-US" dirty="0" err="1"/>
              <a:t>nonparametrics</a:t>
            </a:r>
            <a:r>
              <a:rPr lang="en-US" dirty="0"/>
              <a:t> [Moreno et al’15]</a:t>
            </a:r>
          </a:p>
        </p:txBody>
      </p:sp>
      <p:sp>
        <p:nvSpPr>
          <p:cNvPr id="13" name="TextBox 12">
            <a:extLst>
              <a:ext uri="{FF2B5EF4-FFF2-40B4-BE49-F238E27FC236}">
                <a16:creationId xmlns:a16="http://schemas.microsoft.com/office/drawing/2014/main" id="{5959EC0F-C354-C2A3-42D6-915C249E9539}"/>
              </a:ext>
            </a:extLst>
          </p:cNvPr>
          <p:cNvSpPr txBox="1"/>
          <p:nvPr/>
        </p:nvSpPr>
        <p:spPr>
          <a:xfrm>
            <a:off x="754230" y="1792988"/>
            <a:ext cx="6218369"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Annotator clusters identified from second-order statistics</a:t>
            </a:r>
          </a:p>
        </p:txBody>
      </p:sp>
    </p:spTree>
    <p:extLst>
      <p:ext uri="{BB962C8B-B14F-4D97-AF65-F5344CB8AC3E}">
        <p14:creationId xmlns:p14="http://schemas.microsoft.com/office/powerpoint/2010/main" val="782844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3" y="313412"/>
            <a:ext cx="2941357" cy="547338"/>
          </a:xfrm>
        </p:spPr>
        <p:txBody>
          <a:bodyPr/>
          <a:lstStyle/>
          <a:p>
            <a:r>
              <a:rPr lang="en-US" sz="2800" dirty="0"/>
              <a:t>Synthetic tests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46</a:t>
            </a:fld>
            <a:endParaRPr lang="en-US">
              <a:solidFill>
                <a:srgbClr val="000000"/>
              </a:solidFill>
              <a:ea typeface="ＭＳ Ｐゴシック"/>
            </a:endParaRPr>
          </a:p>
        </p:txBody>
      </p:sp>
      <p:sp>
        <p:nvSpPr>
          <p:cNvPr id="58" name="TextBox 57">
            <a:extLst>
              <a:ext uri="{FF2B5EF4-FFF2-40B4-BE49-F238E27FC236}">
                <a16:creationId xmlns:a16="http://schemas.microsoft.com/office/drawing/2014/main" id="{F7707BB1-9432-4D27-9F57-117166FBF1EC}"/>
              </a:ext>
            </a:extLst>
          </p:cNvPr>
          <p:cNvSpPr txBox="1"/>
          <p:nvPr/>
        </p:nvSpPr>
        <p:spPr>
          <a:xfrm>
            <a:off x="283697" y="1038758"/>
            <a:ext cx="4817222" cy="648896"/>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a:t>
            </a:r>
            <a:r>
              <a:rPr lang="en-US" sz="1600" i="1" dirty="0">
                <a:solidFill>
                  <a:srgbClr val="000000"/>
                </a:solidFill>
                <a:latin typeface="Arial" panose="020B0604020202020204"/>
                <a:ea typeface="宋体" charset="-122"/>
              </a:rPr>
              <a:t>N = 5,000, M=40, K=3, J = 5 </a:t>
            </a:r>
            <a:r>
              <a:rPr lang="en-US" sz="1600" dirty="0">
                <a:solidFill>
                  <a:srgbClr val="000000"/>
                </a:solidFill>
                <a:latin typeface="Arial" panose="020B0604020202020204"/>
                <a:ea typeface="宋体" charset="-122"/>
              </a:rPr>
              <a:t> </a:t>
            </a:r>
            <a:endParaRPr lang="en-US" sz="1600" i="1" dirty="0">
              <a:solidFill>
                <a:srgbClr val="000000"/>
              </a:solidFill>
              <a:latin typeface="Arial" panose="020B0604020202020204"/>
              <a:ea typeface="宋体" charset="-122"/>
            </a:endParaRPr>
          </a:p>
          <a:p>
            <a:pPr>
              <a:spcBef>
                <a:spcPts val="450"/>
              </a:spcBef>
            </a:pPr>
            <a:endParaRPr lang="en-US" sz="1600" dirty="0">
              <a:solidFill>
                <a:srgbClr val="000000"/>
              </a:solidFill>
              <a:latin typeface="Arial" panose="020B0604020202020204"/>
              <a:ea typeface="宋体" charset="-122"/>
            </a:endParaRPr>
          </a:p>
        </p:txBody>
      </p:sp>
      <p:pic>
        <p:nvPicPr>
          <p:cNvPr id="6" name="Picture 5">
            <a:extLst>
              <a:ext uri="{FF2B5EF4-FFF2-40B4-BE49-F238E27FC236}">
                <a16:creationId xmlns:a16="http://schemas.microsoft.com/office/drawing/2014/main" id="{8A12C552-8B7B-4FE9-B45B-A772FDB7D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26885"/>
            <a:ext cx="4388795" cy="3608174"/>
          </a:xfrm>
          <a:prstGeom prst="rect">
            <a:avLst/>
          </a:prstGeom>
        </p:spPr>
      </p:pic>
      <p:pic>
        <p:nvPicPr>
          <p:cNvPr id="9" name="Picture 8">
            <a:extLst>
              <a:ext uri="{FF2B5EF4-FFF2-40B4-BE49-F238E27FC236}">
                <a16:creationId xmlns:a16="http://schemas.microsoft.com/office/drawing/2014/main" id="{5B58448E-6BD0-4A4F-9358-DA6272D1F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17" y="2526885"/>
            <a:ext cx="4388794" cy="3590244"/>
          </a:xfrm>
          <a:prstGeom prst="rect">
            <a:avLst/>
          </a:prstGeom>
        </p:spPr>
      </p:pic>
      <p:sp>
        <p:nvSpPr>
          <p:cNvPr id="11" name="TextBox 10">
            <a:extLst>
              <a:ext uri="{FF2B5EF4-FFF2-40B4-BE49-F238E27FC236}">
                <a16:creationId xmlns:a16="http://schemas.microsoft.com/office/drawing/2014/main" id="{AF3C57F9-D35A-4511-8891-BC798DB2760B}"/>
              </a:ext>
            </a:extLst>
          </p:cNvPr>
          <p:cNvSpPr txBox="1"/>
          <p:nvPr/>
        </p:nvSpPr>
        <p:spPr>
          <a:xfrm>
            <a:off x="283697" y="1567459"/>
            <a:ext cx="4467598" cy="895117"/>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DS: Expectation maximization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MV: Majority voting</a:t>
            </a:r>
            <a:endParaRPr lang="en-US" sz="1600" i="1" dirty="0">
              <a:solidFill>
                <a:srgbClr val="000000"/>
              </a:solidFill>
              <a:latin typeface="Arial" panose="020B0604020202020204"/>
              <a:ea typeface="宋体" charset="-122"/>
            </a:endParaRPr>
          </a:p>
          <a:p>
            <a:pPr>
              <a:spcBef>
                <a:spcPts val="450"/>
              </a:spcBef>
            </a:pPr>
            <a:endParaRPr lang="en-US" sz="1600" dirty="0">
              <a:solidFill>
                <a:srgbClr val="000000"/>
              </a:solidFill>
              <a:latin typeface="Arial" panose="020B0604020202020204"/>
              <a:ea typeface="宋体" charset="-122"/>
            </a:endParaRPr>
          </a:p>
        </p:txBody>
      </p:sp>
      <p:sp>
        <p:nvSpPr>
          <p:cNvPr id="12" name="TextBox 11">
            <a:extLst>
              <a:ext uri="{FF2B5EF4-FFF2-40B4-BE49-F238E27FC236}">
                <a16:creationId xmlns:a16="http://schemas.microsoft.com/office/drawing/2014/main" id="{3E2A5BA5-375A-4FBC-AC43-F258D7ECC7EE}"/>
              </a:ext>
            </a:extLst>
          </p:cNvPr>
          <p:cNvSpPr txBox="1"/>
          <p:nvPr/>
        </p:nvSpPr>
        <p:spPr>
          <a:xfrm>
            <a:off x="4751295" y="1567459"/>
            <a:ext cx="4467598" cy="895117"/>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Group-aware DS (MV): Proposed algorithm + DS (MV)</a:t>
            </a:r>
            <a:endParaRPr lang="en-US" sz="1600" i="1" dirty="0">
              <a:solidFill>
                <a:srgbClr val="000000"/>
              </a:solidFill>
              <a:latin typeface="Arial" panose="020B0604020202020204"/>
              <a:ea typeface="宋体" charset="-122"/>
            </a:endParaRPr>
          </a:p>
          <a:p>
            <a:pPr>
              <a:spcBef>
                <a:spcPts val="450"/>
              </a:spcBef>
            </a:pPr>
            <a:endParaRPr lang="en-US" sz="1600" dirty="0">
              <a:solidFill>
                <a:srgbClr val="000000"/>
              </a:solidFill>
              <a:latin typeface="Arial" panose="020B0604020202020204"/>
              <a:ea typeface="宋体" charset="-122"/>
            </a:endParaRPr>
          </a:p>
        </p:txBody>
      </p:sp>
    </p:spTree>
    <p:custDataLst>
      <p:tags r:id="rId1"/>
    </p:custDataLst>
    <p:extLst>
      <p:ext uri="{BB962C8B-B14F-4D97-AF65-F5344CB8AC3E}">
        <p14:creationId xmlns:p14="http://schemas.microsoft.com/office/powerpoint/2010/main" val="689126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12" y="-9810"/>
            <a:ext cx="5124416" cy="846235"/>
          </a:xfrm>
        </p:spPr>
        <p:txBody>
          <a:bodyPr>
            <a:normAutofit/>
          </a:bodyPr>
          <a:lstStyle/>
          <a:p>
            <a:r>
              <a:rPr lang="en-US" sz="3200" dirty="0"/>
              <a:t>Real data tests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47</a:t>
            </a:fld>
            <a:endParaRPr lang="en-US">
              <a:solidFill>
                <a:srgbClr val="000000"/>
              </a:solidFill>
              <a:ea typeface="ＭＳ Ｐゴシック"/>
            </a:endParaRPr>
          </a:p>
        </p:txBody>
      </p:sp>
      <p:graphicFrame>
        <p:nvGraphicFramePr>
          <p:cNvPr id="3" name="Table 3">
            <a:extLst>
              <a:ext uri="{FF2B5EF4-FFF2-40B4-BE49-F238E27FC236}">
                <a16:creationId xmlns:a16="http://schemas.microsoft.com/office/drawing/2014/main" id="{5AB7876B-8240-4A33-A8C7-6E0010B82E8D}"/>
              </a:ext>
            </a:extLst>
          </p:cNvPr>
          <p:cNvGraphicFramePr>
            <a:graphicFrameLocks noGrp="1"/>
          </p:cNvGraphicFramePr>
          <p:nvPr/>
        </p:nvGraphicFramePr>
        <p:xfrm>
          <a:off x="662721" y="4074303"/>
          <a:ext cx="7655860" cy="1483360"/>
        </p:xfrm>
        <a:graphic>
          <a:graphicData uri="http://schemas.openxmlformats.org/drawingml/2006/table">
            <a:tbl>
              <a:tblPr firstRow="1" bandRow="1">
                <a:tableStyleId>{5C22544A-7EE6-4342-B048-85BDC9FD1C3A}</a:tableStyleId>
              </a:tblPr>
              <a:tblGrid>
                <a:gridCol w="1531172">
                  <a:extLst>
                    <a:ext uri="{9D8B030D-6E8A-4147-A177-3AD203B41FA5}">
                      <a16:colId xmlns:a16="http://schemas.microsoft.com/office/drawing/2014/main" val="2520125048"/>
                    </a:ext>
                  </a:extLst>
                </a:gridCol>
                <a:gridCol w="1531172">
                  <a:extLst>
                    <a:ext uri="{9D8B030D-6E8A-4147-A177-3AD203B41FA5}">
                      <a16:colId xmlns:a16="http://schemas.microsoft.com/office/drawing/2014/main" val="4074053708"/>
                    </a:ext>
                  </a:extLst>
                </a:gridCol>
                <a:gridCol w="1276576">
                  <a:extLst>
                    <a:ext uri="{9D8B030D-6E8A-4147-A177-3AD203B41FA5}">
                      <a16:colId xmlns:a16="http://schemas.microsoft.com/office/drawing/2014/main" val="2964027818"/>
                    </a:ext>
                  </a:extLst>
                </a:gridCol>
                <a:gridCol w="1658471">
                  <a:extLst>
                    <a:ext uri="{9D8B030D-6E8A-4147-A177-3AD203B41FA5}">
                      <a16:colId xmlns:a16="http://schemas.microsoft.com/office/drawing/2014/main" val="3506226726"/>
                    </a:ext>
                  </a:extLst>
                </a:gridCol>
                <a:gridCol w="1658469">
                  <a:extLst>
                    <a:ext uri="{9D8B030D-6E8A-4147-A177-3AD203B41FA5}">
                      <a16:colId xmlns:a16="http://schemas.microsoft.com/office/drawing/2014/main" val="4233518022"/>
                    </a:ext>
                  </a:extLst>
                </a:gridCol>
              </a:tblGrid>
              <a:tr h="370840">
                <a:tc>
                  <a:txBody>
                    <a:bodyPr/>
                    <a:lstStyle/>
                    <a:p>
                      <a:pPr algn="ctr"/>
                      <a:r>
                        <a:rPr lang="en-US" dirty="0"/>
                        <a:t>Dataset</a:t>
                      </a:r>
                    </a:p>
                  </a:txBody>
                  <a:tcPr/>
                </a:tc>
                <a:tc>
                  <a:txBody>
                    <a:bodyPr/>
                    <a:lstStyle/>
                    <a:p>
                      <a:pPr algn="ctr"/>
                      <a:r>
                        <a:rPr lang="en-US" dirty="0"/>
                        <a:t>MV</a:t>
                      </a:r>
                    </a:p>
                  </a:txBody>
                  <a:tcPr/>
                </a:tc>
                <a:tc>
                  <a:txBody>
                    <a:bodyPr/>
                    <a:lstStyle/>
                    <a:p>
                      <a:pPr algn="ctr"/>
                      <a:r>
                        <a:rPr lang="en-US" dirty="0"/>
                        <a:t>DS</a:t>
                      </a:r>
                    </a:p>
                  </a:txBody>
                  <a:tcPr/>
                </a:tc>
                <a:tc>
                  <a:txBody>
                    <a:bodyPr/>
                    <a:lstStyle/>
                    <a:p>
                      <a:r>
                        <a:rPr lang="en-US" dirty="0"/>
                        <a:t>Group-aware MV </a:t>
                      </a:r>
                    </a:p>
                  </a:txBody>
                  <a:tcPr/>
                </a:tc>
                <a:tc>
                  <a:txBody>
                    <a:bodyPr/>
                    <a:lstStyle/>
                    <a:p>
                      <a:r>
                        <a:rPr lang="en-US" dirty="0"/>
                        <a:t>Group-aware DS</a:t>
                      </a:r>
                    </a:p>
                  </a:txBody>
                  <a:tcPr/>
                </a:tc>
                <a:extLst>
                  <a:ext uri="{0D108BD9-81ED-4DB2-BD59-A6C34878D82A}">
                    <a16:rowId xmlns:a16="http://schemas.microsoft.com/office/drawing/2014/main" val="3748494130"/>
                  </a:ext>
                </a:extLst>
              </a:tr>
              <a:tr h="370840">
                <a:tc>
                  <a:txBody>
                    <a:bodyPr/>
                    <a:lstStyle/>
                    <a:p>
                      <a:r>
                        <a:rPr lang="en-US" dirty="0"/>
                        <a:t>Bluebird</a:t>
                      </a:r>
                    </a:p>
                  </a:txBody>
                  <a:tcPr/>
                </a:tc>
                <a:tc>
                  <a:txBody>
                    <a:bodyPr/>
                    <a:lstStyle/>
                    <a:p>
                      <a:pPr algn="ctr"/>
                      <a:r>
                        <a:rPr lang="en-US" dirty="0"/>
                        <a:t>75.92%</a:t>
                      </a:r>
                    </a:p>
                  </a:txBody>
                  <a:tcPr/>
                </a:tc>
                <a:tc>
                  <a:txBody>
                    <a:bodyPr/>
                    <a:lstStyle/>
                    <a:p>
                      <a:pPr algn="ctr"/>
                      <a:r>
                        <a:rPr lang="en-US" dirty="0"/>
                        <a:t>87.96%</a:t>
                      </a:r>
                    </a:p>
                  </a:txBody>
                  <a:tcPr/>
                </a:tc>
                <a:tc>
                  <a:txBody>
                    <a:bodyPr/>
                    <a:lstStyle/>
                    <a:p>
                      <a:pPr algn="ctr"/>
                      <a:r>
                        <a:rPr lang="en-US" dirty="0"/>
                        <a:t>72.22% </a:t>
                      </a:r>
                      <a:r>
                        <a:rPr lang="en-US" b="1" dirty="0"/>
                        <a:t>(</a:t>
                      </a:r>
                      <a:r>
                        <a:rPr lang="en-US" b="1" i="1" dirty="0"/>
                        <a:t>J = 7)</a:t>
                      </a:r>
                      <a:endParaRPr lang="en-US" dirty="0"/>
                    </a:p>
                  </a:txBody>
                  <a:tcPr/>
                </a:tc>
                <a:tc>
                  <a:txBody>
                    <a:bodyPr/>
                    <a:lstStyle/>
                    <a:p>
                      <a:pPr algn="ctr"/>
                      <a:r>
                        <a:rPr lang="en-US" dirty="0"/>
                        <a:t>91.6% </a:t>
                      </a:r>
                      <a:r>
                        <a:rPr lang="en-US" b="1" dirty="0"/>
                        <a:t>(</a:t>
                      </a:r>
                      <a:r>
                        <a:rPr lang="en-US" b="1" i="1" dirty="0"/>
                        <a:t>J = 7)</a:t>
                      </a:r>
                      <a:endParaRPr lang="en-US" dirty="0"/>
                    </a:p>
                  </a:txBody>
                  <a:tcPr/>
                </a:tc>
                <a:extLst>
                  <a:ext uri="{0D108BD9-81ED-4DB2-BD59-A6C34878D82A}">
                    <a16:rowId xmlns:a16="http://schemas.microsoft.com/office/drawing/2014/main" val="760530254"/>
                  </a:ext>
                </a:extLst>
              </a:tr>
              <a:tr h="370840">
                <a:tc>
                  <a:txBody>
                    <a:bodyPr/>
                    <a:lstStyle/>
                    <a:p>
                      <a:r>
                        <a:rPr lang="en-US" dirty="0"/>
                        <a:t>Shuttle</a:t>
                      </a:r>
                    </a:p>
                  </a:txBody>
                  <a:tcPr/>
                </a:tc>
                <a:tc>
                  <a:txBody>
                    <a:bodyPr/>
                    <a:lstStyle/>
                    <a:p>
                      <a:pPr algn="ctr"/>
                      <a:r>
                        <a:rPr lang="en-US" dirty="0"/>
                        <a:t>98.82%</a:t>
                      </a:r>
                    </a:p>
                  </a:txBody>
                  <a:tcPr/>
                </a:tc>
                <a:tc>
                  <a:txBody>
                    <a:bodyPr/>
                    <a:lstStyle/>
                    <a:p>
                      <a:pPr algn="ctr"/>
                      <a:r>
                        <a:rPr lang="en-US" dirty="0"/>
                        <a:t>97.54%</a:t>
                      </a:r>
                    </a:p>
                  </a:txBody>
                  <a:tcPr/>
                </a:tc>
                <a:tc>
                  <a:txBody>
                    <a:bodyPr/>
                    <a:lstStyle/>
                    <a:p>
                      <a:pPr algn="ctr"/>
                      <a:r>
                        <a:rPr lang="en-US" dirty="0"/>
                        <a:t>98.93% </a:t>
                      </a:r>
                      <a:r>
                        <a:rPr lang="en-US" b="1" dirty="0"/>
                        <a:t>(</a:t>
                      </a:r>
                      <a:r>
                        <a:rPr lang="en-US" b="1" i="1" dirty="0"/>
                        <a:t>J = 3)</a:t>
                      </a:r>
                      <a:endParaRPr lang="en-US" dirty="0"/>
                    </a:p>
                  </a:txBody>
                  <a:tcPr/>
                </a:tc>
                <a:tc>
                  <a:txBody>
                    <a:bodyPr/>
                    <a:lstStyle/>
                    <a:p>
                      <a:pPr algn="ctr"/>
                      <a:r>
                        <a:rPr lang="en-US" dirty="0"/>
                        <a:t>99.46% </a:t>
                      </a:r>
                      <a:r>
                        <a:rPr lang="en-US" b="1" dirty="0"/>
                        <a:t>(</a:t>
                      </a:r>
                      <a:r>
                        <a:rPr lang="en-US" b="1" i="1" dirty="0"/>
                        <a:t>J = 3)</a:t>
                      </a:r>
                      <a:endParaRPr lang="en-US" dirty="0"/>
                    </a:p>
                  </a:txBody>
                  <a:tcPr/>
                </a:tc>
                <a:extLst>
                  <a:ext uri="{0D108BD9-81ED-4DB2-BD59-A6C34878D82A}">
                    <a16:rowId xmlns:a16="http://schemas.microsoft.com/office/drawing/2014/main" val="4217690285"/>
                  </a:ext>
                </a:extLst>
              </a:tr>
              <a:tr h="370840">
                <a:tc>
                  <a:txBody>
                    <a:bodyPr/>
                    <a:lstStyle/>
                    <a:p>
                      <a:r>
                        <a:rPr lang="en-US" dirty="0" err="1"/>
                        <a:t>CoverType</a:t>
                      </a:r>
                      <a:endParaRPr lang="en-US" dirty="0"/>
                    </a:p>
                  </a:txBody>
                  <a:tcPr/>
                </a:tc>
                <a:tc>
                  <a:txBody>
                    <a:bodyPr/>
                    <a:lstStyle/>
                    <a:p>
                      <a:pPr algn="ctr"/>
                      <a:r>
                        <a:rPr lang="en-US" dirty="0"/>
                        <a:t>75%</a:t>
                      </a:r>
                    </a:p>
                  </a:txBody>
                  <a:tcPr/>
                </a:tc>
                <a:tc>
                  <a:txBody>
                    <a:bodyPr/>
                    <a:lstStyle/>
                    <a:p>
                      <a:pPr algn="ctr"/>
                      <a:r>
                        <a:rPr lang="en-US" dirty="0"/>
                        <a:t>48.46%</a:t>
                      </a:r>
                    </a:p>
                  </a:txBody>
                  <a:tcPr/>
                </a:tc>
                <a:tc>
                  <a:txBody>
                    <a:bodyPr/>
                    <a:lstStyle/>
                    <a:p>
                      <a:pPr algn="ctr"/>
                      <a:r>
                        <a:rPr lang="en-US" b="0" dirty="0"/>
                        <a:t>74.49% </a:t>
                      </a:r>
                      <a:r>
                        <a:rPr lang="en-US" b="1" dirty="0"/>
                        <a:t>(</a:t>
                      </a:r>
                      <a:r>
                        <a:rPr lang="en-US" b="1" i="1" dirty="0"/>
                        <a:t>J = 4)</a:t>
                      </a:r>
                      <a:endParaRPr lang="en-US" b="1" dirty="0"/>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b="1" dirty="0"/>
                        <a:t> </a:t>
                      </a:r>
                      <a:r>
                        <a:rPr lang="en-US" b="0" dirty="0"/>
                        <a:t>74.09% </a:t>
                      </a:r>
                      <a:r>
                        <a:rPr lang="en-US" b="1" dirty="0"/>
                        <a:t>(</a:t>
                      </a:r>
                      <a:r>
                        <a:rPr lang="en-US" b="1" i="1" dirty="0"/>
                        <a:t>J = 4)</a:t>
                      </a:r>
                      <a:endParaRPr lang="en-US" b="1" dirty="0"/>
                    </a:p>
                  </a:txBody>
                  <a:tcPr/>
                </a:tc>
                <a:extLst>
                  <a:ext uri="{0D108BD9-81ED-4DB2-BD59-A6C34878D82A}">
                    <a16:rowId xmlns:a16="http://schemas.microsoft.com/office/drawing/2014/main" val="3335386524"/>
                  </a:ext>
                </a:extLst>
              </a:tr>
            </a:tbl>
          </a:graphicData>
        </a:graphic>
      </p:graphicFrame>
      <p:sp>
        <p:nvSpPr>
          <p:cNvPr id="4" name="TextBox 3">
            <a:extLst>
              <a:ext uri="{FF2B5EF4-FFF2-40B4-BE49-F238E27FC236}">
                <a16:creationId xmlns:a16="http://schemas.microsoft.com/office/drawing/2014/main" id="{0D50E722-3845-44FB-8615-00225BA00CF8}"/>
              </a:ext>
            </a:extLst>
          </p:cNvPr>
          <p:cNvSpPr txBox="1"/>
          <p:nvPr/>
        </p:nvSpPr>
        <p:spPr>
          <a:xfrm>
            <a:off x="400183" y="1676394"/>
            <a:ext cx="4536809" cy="1308050"/>
          </a:xfrm>
          <a:prstGeom prst="rect">
            <a:avLst/>
          </a:prstGeom>
          <a:noFill/>
        </p:spPr>
        <p:txBody>
          <a:bodyPr wrap="square" rtlCol="0">
            <a:spAutoFit/>
          </a:bodyPr>
          <a:lstStyle/>
          <a:p>
            <a:pPr marL="285750" indent="-285750" algn="l">
              <a:spcBef>
                <a:spcPts val="600"/>
              </a:spcBef>
              <a:buFont typeface="Wingdings" panose="05000000000000000000" pitchFamily="2" charset="2"/>
              <a:buChar char="q"/>
            </a:pPr>
            <a:r>
              <a:rPr lang="en-US" sz="1600" dirty="0">
                <a:ea typeface="宋体" charset="-122"/>
              </a:rPr>
              <a:t>Bluebird, </a:t>
            </a:r>
            <a:r>
              <a:rPr lang="en-US" sz="1600" i="1" dirty="0">
                <a:ea typeface="宋体" charset="-122"/>
              </a:rPr>
              <a:t>N = 108, M = 39, K = 2</a:t>
            </a:r>
            <a:r>
              <a:rPr lang="en-US" sz="1600" dirty="0">
                <a:ea typeface="宋体" charset="-122"/>
              </a:rPr>
              <a:t> </a:t>
            </a:r>
          </a:p>
          <a:p>
            <a:pPr marL="285750" indent="-285750" algn="l">
              <a:spcBef>
                <a:spcPts val="600"/>
              </a:spcBef>
              <a:buFont typeface="Wingdings" panose="05000000000000000000" pitchFamily="2" charset="2"/>
              <a:buChar char="q"/>
            </a:pPr>
            <a:r>
              <a:rPr lang="en-US" sz="1600" dirty="0">
                <a:ea typeface="宋体" charset="-122"/>
              </a:rPr>
              <a:t>Shuttle, </a:t>
            </a:r>
            <a:r>
              <a:rPr lang="en-US" sz="1600" i="1" dirty="0">
                <a:ea typeface="宋体" charset="-122"/>
              </a:rPr>
              <a:t>N = 58,000, M = 15, K = 7</a:t>
            </a:r>
          </a:p>
          <a:p>
            <a:pPr marL="285750" indent="-285750">
              <a:spcBef>
                <a:spcPts val="600"/>
              </a:spcBef>
              <a:buFont typeface="Wingdings" panose="05000000000000000000" pitchFamily="2" charset="2"/>
              <a:buChar char="q"/>
            </a:pPr>
            <a:r>
              <a:rPr lang="en-US" sz="1600" dirty="0" err="1">
                <a:ea typeface="宋体" charset="-122"/>
              </a:rPr>
              <a:t>CoverType</a:t>
            </a:r>
            <a:r>
              <a:rPr lang="en-US" sz="1600" dirty="0">
                <a:ea typeface="宋体" charset="-122"/>
              </a:rPr>
              <a:t>, </a:t>
            </a:r>
            <a:r>
              <a:rPr lang="en-US" sz="1600" i="1" dirty="0">
                <a:ea typeface="宋体" charset="-122"/>
              </a:rPr>
              <a:t>N = 581,012 , M = 15 , K  = 7 </a:t>
            </a:r>
            <a:endParaRPr lang="en-US" sz="1600" dirty="0">
              <a:ea typeface="宋体" charset="-122"/>
            </a:endParaRPr>
          </a:p>
          <a:p>
            <a:pPr algn="l">
              <a:spcBef>
                <a:spcPts val="600"/>
              </a:spcBef>
            </a:pPr>
            <a:endParaRPr lang="en-US" sz="1600" dirty="0">
              <a:ea typeface="宋体" charset="-122"/>
            </a:endParaRPr>
          </a:p>
        </p:txBody>
      </p:sp>
      <p:pic>
        <p:nvPicPr>
          <p:cNvPr id="12" name="Picture 11">
            <a:extLst>
              <a:ext uri="{FF2B5EF4-FFF2-40B4-BE49-F238E27FC236}">
                <a16:creationId xmlns:a16="http://schemas.microsoft.com/office/drawing/2014/main" id="{69DE92F3-148E-4E41-A2EE-6B7475D61842}"/>
              </a:ext>
            </a:extLst>
          </p:cNvPr>
          <p:cNvPicPr>
            <a:picLocks noChangeAspect="1"/>
          </p:cNvPicPr>
          <p:nvPr/>
        </p:nvPicPr>
        <p:blipFill>
          <a:blip r:embed="rId4"/>
          <a:stretch>
            <a:fillRect/>
          </a:stretch>
        </p:blipFill>
        <p:spPr>
          <a:xfrm>
            <a:off x="5248228" y="1563955"/>
            <a:ext cx="2546257" cy="1771585"/>
          </a:xfrm>
          <a:prstGeom prst="rect">
            <a:avLst/>
          </a:prstGeom>
        </p:spPr>
      </p:pic>
      <p:pic>
        <p:nvPicPr>
          <p:cNvPr id="10" name="Picture 9">
            <a:extLst>
              <a:ext uri="{FF2B5EF4-FFF2-40B4-BE49-F238E27FC236}">
                <a16:creationId xmlns:a16="http://schemas.microsoft.com/office/drawing/2014/main" id="{E4F4081F-EE3E-45B1-91AE-DD5B71CEE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500" y="991203"/>
            <a:ext cx="2095500" cy="1638300"/>
          </a:xfrm>
          <a:prstGeom prst="rect">
            <a:avLst/>
          </a:prstGeom>
        </p:spPr>
      </p:pic>
      <p:sp>
        <p:nvSpPr>
          <p:cNvPr id="13" name="TextBox 12">
            <a:extLst>
              <a:ext uri="{FF2B5EF4-FFF2-40B4-BE49-F238E27FC236}">
                <a16:creationId xmlns:a16="http://schemas.microsoft.com/office/drawing/2014/main" id="{FB89F38E-EBA4-4253-8BB5-19F907DC5E52}"/>
              </a:ext>
            </a:extLst>
          </p:cNvPr>
          <p:cNvSpPr txBox="1"/>
          <p:nvPr/>
        </p:nvSpPr>
        <p:spPr>
          <a:xfrm>
            <a:off x="3368850" y="3658898"/>
            <a:ext cx="2326278" cy="338554"/>
          </a:xfrm>
          <a:prstGeom prst="rect">
            <a:avLst/>
          </a:prstGeom>
          <a:noFill/>
        </p:spPr>
        <p:txBody>
          <a:bodyPr wrap="none" rtlCol="0">
            <a:spAutoFit/>
          </a:bodyPr>
          <a:lstStyle/>
          <a:p>
            <a:pPr algn="l">
              <a:spcBef>
                <a:spcPts val="600"/>
              </a:spcBef>
            </a:pPr>
            <a:r>
              <a:rPr lang="en-US" sz="1600" dirty="0">
                <a:ea typeface="宋体" charset="-122"/>
              </a:rPr>
              <a:t>Classification accuracy </a:t>
            </a:r>
          </a:p>
        </p:txBody>
      </p:sp>
      <p:sp>
        <p:nvSpPr>
          <p:cNvPr id="7" name="TextBox 6">
            <a:extLst>
              <a:ext uri="{FF2B5EF4-FFF2-40B4-BE49-F238E27FC236}">
                <a16:creationId xmlns:a16="http://schemas.microsoft.com/office/drawing/2014/main" id="{A18FDC9C-3EC8-2D07-9234-6984F374043C}"/>
              </a:ext>
            </a:extLst>
          </p:cNvPr>
          <p:cNvSpPr txBox="1"/>
          <p:nvPr/>
        </p:nvSpPr>
        <p:spPr>
          <a:xfrm>
            <a:off x="41839" y="6339745"/>
            <a:ext cx="9461306"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dirty="0">
                <a:solidFill>
                  <a:srgbClr val="000000"/>
                </a:solidFill>
              </a:rPr>
              <a:t>, </a:t>
            </a:r>
            <a:r>
              <a:rPr lang="en-US" sz="1400" b="0" i="0" dirty="0">
                <a:solidFill>
                  <a:srgbClr val="000000"/>
                </a:solidFill>
                <a:effectLst/>
              </a:rPr>
              <a:t>G. B. Giannakis, "Identifying Dependent Annotators in Crowdsourcing," </a:t>
            </a:r>
            <a:br>
              <a:rPr lang="en-US" sz="1400" b="0" i="0" dirty="0">
                <a:solidFill>
                  <a:srgbClr val="000000"/>
                </a:solidFill>
                <a:effectLst/>
              </a:rPr>
            </a:br>
            <a:r>
              <a:rPr lang="en-US" sz="1400" b="0" i="1" dirty="0">
                <a:solidFill>
                  <a:srgbClr val="000000"/>
                </a:solidFill>
                <a:effectLst/>
              </a:rPr>
              <a:t>Proc. Asilomar Conf</a:t>
            </a:r>
            <a:r>
              <a:rPr lang="en-US" sz="1400" b="0" i="0" dirty="0">
                <a:solidFill>
                  <a:srgbClr val="000000"/>
                </a:solidFill>
                <a:effectLst/>
              </a:rPr>
              <a:t>., 2022.</a:t>
            </a:r>
          </a:p>
        </p:txBody>
      </p:sp>
    </p:spTree>
    <p:custDataLst>
      <p:tags r:id="rId1"/>
    </p:custDataLst>
    <p:extLst>
      <p:ext uri="{BB962C8B-B14F-4D97-AF65-F5344CB8AC3E}">
        <p14:creationId xmlns:p14="http://schemas.microsoft.com/office/powerpoint/2010/main" val="2980674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id="{C4C26BC2-EEB5-45DD-814E-929503F2CC16}"/>
              </a:ext>
            </a:extLst>
          </p:cNvPr>
          <p:cNvSpPr>
            <a:spLocks noGrp="1"/>
          </p:cNvSpPr>
          <p:nvPr>
            <p:ph type="ftr" sz="quarter" idx="11"/>
          </p:nvPr>
        </p:nvSpPr>
        <p:spPr>
          <a:xfrm>
            <a:off x="315704" y="6377957"/>
            <a:ext cx="7399320" cy="365125"/>
          </a:xfrm>
        </p:spPr>
        <p:txBody>
          <a:bodyPr/>
          <a:lstStyle/>
          <a:p>
            <a:r>
              <a:rPr lang="en-US" sz="1200" dirty="0">
                <a:solidFill>
                  <a:schemeClr val="tx1"/>
                </a:solidFill>
              </a:rPr>
              <a:t>B. Settles, “Active learning,” Synthesis Lectures on </a:t>
            </a:r>
            <a:r>
              <a:rPr lang="en-US" sz="1200" dirty="0" err="1">
                <a:solidFill>
                  <a:schemeClr val="tx1"/>
                </a:solidFill>
              </a:rPr>
              <a:t>Artif</a:t>
            </a:r>
            <a:r>
              <a:rPr lang="en-US" sz="1200" dirty="0">
                <a:solidFill>
                  <a:schemeClr val="tx1"/>
                </a:solidFill>
              </a:rPr>
              <a:t>. Intel. and Machine Learning, vol. 6, no. 1, pp. 1–114, 2012.</a:t>
            </a:r>
          </a:p>
        </p:txBody>
      </p:sp>
      <p:sp>
        <p:nvSpPr>
          <p:cNvPr id="2" name="Slide Number Placeholder 1"/>
          <p:cNvSpPr>
            <a:spLocks noGrp="1"/>
          </p:cNvSpPr>
          <p:nvPr>
            <p:ph type="sldNum" sz="quarter" idx="12"/>
          </p:nvPr>
        </p:nvSpPr>
        <p:spPr/>
        <p:txBody>
          <a:bodyPr/>
          <a:lstStyle/>
          <a:p>
            <a:pPr>
              <a:defRPr/>
            </a:pPr>
            <a:fld id="{609082A3-A75A-4E05-A96A-C2129564425C}" type="slidenum">
              <a:rPr lang="en-US" smtClean="0">
                <a:solidFill>
                  <a:schemeClr val="tx1"/>
                </a:solidFill>
              </a:rPr>
              <a:pPr>
                <a:defRPr/>
              </a:pPr>
              <a:t>48</a:t>
            </a:fld>
            <a:endParaRPr lang="en-US" dirty="0">
              <a:solidFill>
                <a:schemeClr val="tx1"/>
              </a:solidFill>
            </a:endParaRPr>
          </a:p>
        </p:txBody>
      </p:sp>
      <p:sp>
        <p:nvSpPr>
          <p:cNvPr id="3" name="Title 1"/>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600" kern="0" dirty="0">
                <a:cs typeface="+mj-cs"/>
              </a:rPr>
              <a:t>Learning with label budget constraints</a:t>
            </a:r>
          </a:p>
        </p:txBody>
      </p:sp>
      <p:grpSp>
        <p:nvGrpSpPr>
          <p:cNvPr id="47" name="Group 46"/>
          <p:cNvGrpSpPr/>
          <p:nvPr/>
        </p:nvGrpSpPr>
        <p:grpSpPr>
          <a:xfrm>
            <a:off x="685178" y="1121243"/>
            <a:ext cx="7972314" cy="982195"/>
            <a:chOff x="-801189" y="1516391"/>
            <a:chExt cx="7972314" cy="982195"/>
          </a:xfrm>
        </p:grpSpPr>
        <p:sp>
          <p:nvSpPr>
            <p:cNvPr id="48" name="Rounded Rectangle 47"/>
            <p:cNvSpPr/>
            <p:nvPr/>
          </p:nvSpPr>
          <p:spPr bwMode="auto">
            <a:xfrm>
              <a:off x="-801189" y="1516391"/>
              <a:ext cx="7558038" cy="814867"/>
            </a:xfrm>
            <a:prstGeom prst="round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49" name="TextBox 48"/>
            <p:cNvSpPr txBox="1"/>
            <p:nvPr/>
          </p:nvSpPr>
          <p:spPr>
            <a:xfrm>
              <a:off x="-710750" y="1606034"/>
              <a:ext cx="7881875" cy="892552"/>
            </a:xfrm>
            <a:prstGeom prst="rect">
              <a:avLst/>
            </a:prstGeom>
            <a:noFill/>
          </p:spPr>
          <p:txBody>
            <a:bodyPr wrap="square" rtlCol="0">
              <a:spAutoFit/>
            </a:bodyPr>
            <a:lstStyle/>
            <a:p>
              <a:pPr algn="l"/>
              <a:r>
                <a:rPr lang="en-US" b="1" dirty="0"/>
                <a:t>General Goal</a:t>
              </a:r>
              <a:r>
                <a:rPr lang="en-US" dirty="0"/>
                <a:t>: </a:t>
              </a:r>
              <a:r>
                <a:rPr lang="en-US" sz="1600" dirty="0"/>
                <a:t> For a given budget of </a:t>
              </a:r>
              <a:r>
                <a:rPr lang="en-US" sz="1600" u="sng" dirty="0"/>
                <a:t>queries</a:t>
              </a:r>
              <a:r>
                <a:rPr lang="en-US" sz="1600" dirty="0"/>
                <a:t>, maximize accuracy by </a:t>
              </a:r>
              <a:r>
                <a:rPr lang="en-US" sz="1600" u="sng" dirty="0"/>
                <a:t>actively</a:t>
              </a:r>
              <a:r>
                <a:rPr lang="en-US" sz="1600" dirty="0"/>
                <a:t> selecting which instances (data) to label (“query”). </a:t>
              </a:r>
            </a:p>
            <a:p>
              <a:endParaRPr lang="en-US" dirty="0"/>
            </a:p>
          </p:txBody>
        </p:sp>
      </p:grpSp>
      <p:grpSp>
        <p:nvGrpSpPr>
          <p:cNvPr id="5" name="Group 4">
            <a:extLst>
              <a:ext uri="{FF2B5EF4-FFF2-40B4-BE49-F238E27FC236}">
                <a16:creationId xmlns:a16="http://schemas.microsoft.com/office/drawing/2014/main" id="{4C3C6148-7D0A-4437-A138-0532C44485FD}"/>
              </a:ext>
            </a:extLst>
          </p:cNvPr>
          <p:cNvGrpSpPr/>
          <p:nvPr/>
        </p:nvGrpSpPr>
        <p:grpSpPr>
          <a:xfrm>
            <a:off x="193900" y="3032769"/>
            <a:ext cx="8200292" cy="2397232"/>
            <a:chOff x="515816" y="1933608"/>
            <a:chExt cx="8200292" cy="239723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04" y="2783685"/>
              <a:ext cx="2286000" cy="1547155"/>
            </a:xfrm>
            <a:prstGeom prst="rect">
              <a:avLst/>
            </a:prstGeom>
          </p:spPr>
        </p:pic>
        <p:grpSp>
          <p:nvGrpSpPr>
            <p:cNvPr id="4" name="Group 3">
              <a:extLst>
                <a:ext uri="{FF2B5EF4-FFF2-40B4-BE49-F238E27FC236}">
                  <a16:creationId xmlns:a16="http://schemas.microsoft.com/office/drawing/2014/main" id="{C1674BC4-029D-4E0E-B645-0754815ADA92}"/>
                </a:ext>
              </a:extLst>
            </p:cNvPr>
            <p:cNvGrpSpPr/>
            <p:nvPr/>
          </p:nvGrpSpPr>
          <p:grpSpPr>
            <a:xfrm>
              <a:off x="515816" y="1933608"/>
              <a:ext cx="8200292" cy="831925"/>
              <a:chOff x="515816" y="1933608"/>
              <a:chExt cx="8200292" cy="831925"/>
            </a:xfrm>
          </p:grpSpPr>
          <p:sp>
            <p:nvSpPr>
              <p:cNvPr id="13" name="TextBox 12">
                <a:extLst>
                  <a:ext uri="{FF2B5EF4-FFF2-40B4-BE49-F238E27FC236}">
                    <a16:creationId xmlns:a16="http://schemas.microsoft.com/office/drawing/2014/main" id="{4A96C44B-FAE5-46C0-AA7C-1AB7C4A3AE9F}"/>
                  </a:ext>
                </a:extLst>
              </p:cNvPr>
              <p:cNvSpPr txBox="1"/>
              <p:nvPr/>
            </p:nvSpPr>
            <p:spPr>
              <a:xfrm>
                <a:off x="515816" y="1933608"/>
                <a:ext cx="4657725"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Data selection – uncertainty sampling</a:t>
                </a:r>
              </a:p>
            </p:txBody>
          </p:sp>
          <p:sp>
            <p:nvSpPr>
              <p:cNvPr id="14" name="TextBox 13">
                <a:extLst>
                  <a:ext uri="{FF2B5EF4-FFF2-40B4-BE49-F238E27FC236}">
                    <a16:creationId xmlns:a16="http://schemas.microsoft.com/office/drawing/2014/main" id="{FAAFA499-FEA9-4643-9A50-98211AE5B554}"/>
                  </a:ext>
                </a:extLst>
              </p:cNvPr>
              <p:cNvSpPr txBox="1"/>
              <p:nvPr/>
            </p:nvSpPr>
            <p:spPr>
              <a:xfrm>
                <a:off x="868241" y="2350548"/>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Select the most </a:t>
                </a:r>
                <a:r>
                  <a:rPr lang="en-US" altLang="zh-CN" dirty="0">
                    <a:solidFill>
                      <a:srgbClr val="FF0000"/>
                    </a:solidFill>
                    <a:ea typeface="SimSun" panose="02010600030101010101" pitchFamily="2" charset="-122"/>
                    <a:cs typeface="Arial" panose="020B0604020202020204" pitchFamily="34" charset="0"/>
                  </a:rPr>
                  <a:t>uncertain</a:t>
                </a:r>
                <a:r>
                  <a:rPr lang="en-US" altLang="zh-CN" dirty="0">
                    <a:solidFill>
                      <a:srgbClr val="000000"/>
                    </a:solidFill>
                    <a:ea typeface="SimSun" panose="02010600030101010101" pitchFamily="2" charset="-122"/>
                    <a:cs typeface="Arial" panose="020B0604020202020204" pitchFamily="34" charset="0"/>
                  </a:rPr>
                  <a:t> instance according to the learner’s model</a:t>
                </a:r>
              </a:p>
            </p:txBody>
          </p:sp>
        </p:grpSp>
      </p:grpSp>
      <p:sp>
        <p:nvSpPr>
          <p:cNvPr id="15" name="TextBox 14">
            <a:extLst>
              <a:ext uri="{FF2B5EF4-FFF2-40B4-BE49-F238E27FC236}">
                <a16:creationId xmlns:a16="http://schemas.microsoft.com/office/drawing/2014/main" id="{CDC2AE8A-7C16-48D8-8C22-924721A2A5F0}"/>
              </a:ext>
            </a:extLst>
          </p:cNvPr>
          <p:cNvSpPr txBox="1"/>
          <p:nvPr/>
        </p:nvSpPr>
        <p:spPr>
          <a:xfrm>
            <a:off x="181482" y="2022209"/>
            <a:ext cx="7533542"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Standard machine learning approach: Active Learning (AL)</a:t>
            </a:r>
          </a:p>
        </p:txBody>
      </p:sp>
      <p:grpSp>
        <p:nvGrpSpPr>
          <p:cNvPr id="11" name="Group 10">
            <a:extLst>
              <a:ext uri="{FF2B5EF4-FFF2-40B4-BE49-F238E27FC236}">
                <a16:creationId xmlns:a16="http://schemas.microsoft.com/office/drawing/2014/main" id="{B25183C9-455B-4EAB-873D-C4A80701E089}"/>
              </a:ext>
            </a:extLst>
          </p:cNvPr>
          <p:cNvGrpSpPr/>
          <p:nvPr/>
        </p:nvGrpSpPr>
        <p:grpSpPr>
          <a:xfrm>
            <a:off x="5319031" y="4534109"/>
            <a:ext cx="2468338" cy="338554"/>
            <a:chOff x="5761892" y="4862793"/>
            <a:chExt cx="2468338" cy="338554"/>
          </a:xfrm>
        </p:grpSpPr>
        <p:sp>
          <p:nvSpPr>
            <p:cNvPr id="6" name="TextBox 5">
              <a:extLst>
                <a:ext uri="{FF2B5EF4-FFF2-40B4-BE49-F238E27FC236}">
                  <a16:creationId xmlns:a16="http://schemas.microsoft.com/office/drawing/2014/main" id="{2C8D83B5-CC87-46B2-AE77-8EDE5CAA598B}"/>
                </a:ext>
              </a:extLst>
            </p:cNvPr>
            <p:cNvSpPr txBox="1"/>
            <p:nvPr/>
          </p:nvSpPr>
          <p:spPr>
            <a:xfrm>
              <a:off x="6152417" y="4862793"/>
              <a:ext cx="2077813" cy="338554"/>
            </a:xfrm>
            <a:prstGeom prst="rect">
              <a:avLst/>
            </a:prstGeom>
            <a:noFill/>
          </p:spPr>
          <p:txBody>
            <a:bodyPr wrap="none" rtlCol="0">
              <a:spAutoFit/>
            </a:bodyPr>
            <a:lstStyle/>
            <a:p>
              <a:pPr algn="l">
                <a:spcBef>
                  <a:spcPts val="600"/>
                </a:spcBef>
              </a:pPr>
              <a:r>
                <a:rPr lang="en-US" sz="1600" dirty="0">
                  <a:ea typeface="宋体" charset="-122"/>
                </a:rPr>
                <a:t>uncertainty measure</a:t>
              </a:r>
            </a:p>
          </p:txBody>
        </p:sp>
        <p:cxnSp>
          <p:nvCxnSpPr>
            <p:cNvPr id="8" name="Straight Arrow Connector 7">
              <a:extLst>
                <a:ext uri="{FF2B5EF4-FFF2-40B4-BE49-F238E27FC236}">
                  <a16:creationId xmlns:a16="http://schemas.microsoft.com/office/drawing/2014/main" id="{F6C51B85-0E15-4913-A958-8F389FFB0F7A}"/>
                </a:ext>
              </a:extLst>
            </p:cNvPr>
            <p:cNvCxnSpPr>
              <a:stCxn id="6" idx="1"/>
            </p:cNvCxnSpPr>
            <p:nvPr/>
          </p:nvCxnSpPr>
          <p:spPr bwMode="auto">
            <a:xfrm flipH="1">
              <a:off x="5761892" y="5032070"/>
              <a:ext cx="390525" cy="8292"/>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9" name="TextBox 8">
            <a:extLst>
              <a:ext uri="{FF2B5EF4-FFF2-40B4-BE49-F238E27FC236}">
                <a16:creationId xmlns:a16="http://schemas.microsoft.com/office/drawing/2014/main" id="{1DE55841-AE34-3D66-C6A6-BED5C5EB17EB}"/>
              </a:ext>
            </a:extLst>
          </p:cNvPr>
          <p:cNvSpPr txBox="1"/>
          <p:nvPr/>
        </p:nvSpPr>
        <p:spPr>
          <a:xfrm>
            <a:off x="562737" y="2559064"/>
            <a:ext cx="6771032"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allows for sample (label) complexity reduction</a:t>
            </a:r>
            <a:endParaRPr lang="en-US" dirty="0"/>
          </a:p>
        </p:txBody>
      </p:sp>
      <p:sp>
        <p:nvSpPr>
          <p:cNvPr id="18" name="TextBox 17">
            <a:extLst>
              <a:ext uri="{FF2B5EF4-FFF2-40B4-BE49-F238E27FC236}">
                <a16:creationId xmlns:a16="http://schemas.microsoft.com/office/drawing/2014/main" id="{68203B0F-8EC3-1ED3-D91B-217C92C62FE1}"/>
              </a:ext>
            </a:extLst>
          </p:cNvPr>
          <p:cNvSpPr txBox="1"/>
          <p:nvPr/>
        </p:nvSpPr>
        <p:spPr>
          <a:xfrm>
            <a:off x="562736" y="5420992"/>
            <a:ext cx="7593029" cy="414985"/>
          </a:xfrm>
          <a:prstGeom prst="rect">
            <a:avLst/>
          </a:prstGeom>
          <a:noFill/>
        </p:spPr>
        <p:txBody>
          <a:bodyPr wrap="square" rtlCol="0">
            <a:spAutoFit/>
          </a:bodyPr>
          <a:lstStyle/>
          <a:p>
            <a:pPr marL="342900" lvl="1" indent="-342900" algn="l">
              <a:lnSpc>
                <a:spcPct val="130000"/>
              </a:lnSpc>
              <a:buClr>
                <a:schemeClr val="tx1"/>
              </a:buClr>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Crowdsourcing requires choosing which annotators to query</a:t>
            </a:r>
          </a:p>
        </p:txBody>
      </p:sp>
    </p:spTree>
    <p:extLst>
      <p:ext uri="{BB962C8B-B14F-4D97-AF65-F5344CB8AC3E}">
        <p14:creationId xmlns:p14="http://schemas.microsoft.com/office/powerpoint/2010/main" val="392455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E970-BD58-F2BA-0F48-E1C9EB6515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A01C4-F7DC-CF62-3988-FB02F9BE2DC3}"/>
              </a:ext>
            </a:extLst>
          </p:cNvPr>
          <p:cNvSpPr>
            <a:spLocks noGrp="1"/>
          </p:cNvSpPr>
          <p:nvPr>
            <p:ph type="sldNum" sz="quarter" idx="12"/>
          </p:nvPr>
        </p:nvSpPr>
        <p:spPr>
          <a:xfrm>
            <a:off x="6662413" y="6367710"/>
            <a:ext cx="2057400" cy="365125"/>
          </a:xfrm>
        </p:spPr>
        <p:txBody>
          <a:bodyPr/>
          <a:lstStyle/>
          <a:p>
            <a:pPr>
              <a:defRPr/>
            </a:pPr>
            <a:fld id="{609082A3-A75A-4E05-A96A-C2129564425C}" type="slidenum">
              <a:rPr lang="en-US" smtClean="0">
                <a:solidFill>
                  <a:schemeClr val="tx1"/>
                </a:solidFill>
              </a:rPr>
              <a:pPr>
                <a:defRPr/>
              </a:pPr>
              <a:t>49</a:t>
            </a:fld>
            <a:endParaRPr lang="en-US" dirty="0">
              <a:solidFill>
                <a:schemeClr val="tx1"/>
              </a:solidFill>
            </a:endParaRPr>
          </a:p>
        </p:txBody>
      </p:sp>
      <p:sp>
        <p:nvSpPr>
          <p:cNvPr id="3" name="Title 1">
            <a:extLst>
              <a:ext uri="{FF2B5EF4-FFF2-40B4-BE49-F238E27FC236}">
                <a16:creationId xmlns:a16="http://schemas.microsoft.com/office/drawing/2014/main" id="{46ED0677-D890-5666-7594-29DBEB2C395D}"/>
              </a:ext>
            </a:extLst>
          </p:cNvPr>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600" kern="0" dirty="0">
                <a:cs typeface="+mj-cs"/>
              </a:rPr>
              <a:t>Active crowdsourcing</a:t>
            </a:r>
          </a:p>
        </p:txBody>
      </p:sp>
      <p:grpSp>
        <p:nvGrpSpPr>
          <p:cNvPr id="4" name="Group 3">
            <a:extLst>
              <a:ext uri="{FF2B5EF4-FFF2-40B4-BE49-F238E27FC236}">
                <a16:creationId xmlns:a16="http://schemas.microsoft.com/office/drawing/2014/main" id="{A19C45E5-E7EB-CA79-E9A1-B7862839B6F5}"/>
              </a:ext>
            </a:extLst>
          </p:cNvPr>
          <p:cNvGrpSpPr/>
          <p:nvPr/>
        </p:nvGrpSpPr>
        <p:grpSpPr>
          <a:xfrm>
            <a:off x="120067" y="927458"/>
            <a:ext cx="8200292" cy="831925"/>
            <a:chOff x="515816" y="1933608"/>
            <a:chExt cx="8200292" cy="831925"/>
          </a:xfrm>
        </p:grpSpPr>
        <p:sp>
          <p:nvSpPr>
            <p:cNvPr id="13" name="TextBox 12">
              <a:extLst>
                <a:ext uri="{FF2B5EF4-FFF2-40B4-BE49-F238E27FC236}">
                  <a16:creationId xmlns:a16="http://schemas.microsoft.com/office/drawing/2014/main" id="{631CF106-1F26-CA64-B399-47D804CDC4E0}"/>
                </a:ext>
              </a:extLst>
            </p:cNvPr>
            <p:cNvSpPr txBox="1"/>
            <p:nvPr/>
          </p:nvSpPr>
          <p:spPr>
            <a:xfrm>
              <a:off x="515816" y="1933608"/>
              <a:ext cx="4657725"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Data selection </a:t>
              </a:r>
            </a:p>
          </p:txBody>
        </p:sp>
        <p:sp>
          <p:nvSpPr>
            <p:cNvPr id="14" name="TextBox 13">
              <a:extLst>
                <a:ext uri="{FF2B5EF4-FFF2-40B4-BE49-F238E27FC236}">
                  <a16:creationId xmlns:a16="http://schemas.microsoft.com/office/drawing/2014/main" id="{034F18CC-4A6A-5F7C-DA44-D51CBD39D3AE}"/>
                </a:ext>
              </a:extLst>
            </p:cNvPr>
            <p:cNvSpPr txBox="1"/>
            <p:nvPr/>
          </p:nvSpPr>
          <p:spPr>
            <a:xfrm>
              <a:off x="868241" y="2350548"/>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Select the most </a:t>
              </a:r>
              <a:r>
                <a:rPr lang="en-US" altLang="zh-CN" dirty="0">
                  <a:solidFill>
                    <a:srgbClr val="FF0000"/>
                  </a:solidFill>
                  <a:ea typeface="SimSun" panose="02010600030101010101" pitchFamily="2" charset="-122"/>
                  <a:cs typeface="Arial" panose="020B0604020202020204" pitchFamily="34" charset="0"/>
                </a:rPr>
                <a:t>uncertain</a:t>
              </a:r>
              <a:r>
                <a:rPr lang="en-US" altLang="zh-CN" dirty="0">
                  <a:solidFill>
                    <a:srgbClr val="000000"/>
                  </a:solidFill>
                  <a:ea typeface="SimSun" panose="02010600030101010101" pitchFamily="2" charset="-122"/>
                  <a:cs typeface="Arial" panose="020B0604020202020204" pitchFamily="34" charset="0"/>
                </a:rPr>
                <a:t> instance according to “crowd”</a:t>
              </a:r>
            </a:p>
          </p:txBody>
        </p:sp>
      </p:grpSp>
      <p:grpSp>
        <p:nvGrpSpPr>
          <p:cNvPr id="20" name="Group 19">
            <a:extLst>
              <a:ext uri="{FF2B5EF4-FFF2-40B4-BE49-F238E27FC236}">
                <a16:creationId xmlns:a16="http://schemas.microsoft.com/office/drawing/2014/main" id="{2F4C3428-8607-2FFF-EF0D-B9A8536E62DE}"/>
              </a:ext>
            </a:extLst>
          </p:cNvPr>
          <p:cNvGrpSpPr/>
          <p:nvPr/>
        </p:nvGrpSpPr>
        <p:grpSpPr>
          <a:xfrm>
            <a:off x="472492" y="1794765"/>
            <a:ext cx="7847867" cy="414985"/>
            <a:chOff x="472492" y="1794765"/>
            <a:chExt cx="7847867" cy="414985"/>
          </a:xfrm>
        </p:grpSpPr>
        <p:sp>
          <p:nvSpPr>
            <p:cNvPr id="7" name="TextBox 6">
              <a:extLst>
                <a:ext uri="{FF2B5EF4-FFF2-40B4-BE49-F238E27FC236}">
                  <a16:creationId xmlns:a16="http://schemas.microsoft.com/office/drawing/2014/main" id="{19200853-793F-6566-A5F8-84119872F45A}"/>
                </a:ext>
              </a:extLst>
            </p:cNvPr>
            <p:cNvSpPr txBox="1"/>
            <p:nvPr/>
          </p:nvSpPr>
          <p:spPr>
            <a:xfrm>
              <a:off x="472492" y="1794765"/>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Uncertainty quantified by current label posterior </a:t>
              </a:r>
            </a:p>
          </p:txBody>
        </p:sp>
        <p:pic>
          <p:nvPicPr>
            <p:cNvPr id="19" name="Picture 18" descr="\documentclass{article}&#10;\usepackage{amsmath,bm,amsfonts}&#10;\DeclareMathOperator{\prob}{Pr}&#10;\newcommand{\Expect}{{\mathbb{E}}}&#10;\pagestyle{empty}&#10;\begin{document}&#10;&#10;&#10;\begin{align*}&#10;\prob(y_n |\check{\mathcal{Y}})&#10;\end{align*}&#10;\end{document}" title="IguanaTex Bitmap Display">
              <a:extLst>
                <a:ext uri="{FF2B5EF4-FFF2-40B4-BE49-F238E27FC236}">
                  <a16:creationId xmlns:a16="http://schemas.microsoft.com/office/drawing/2014/main" id="{C9A7B213-78F7-6912-CBA2-EC18504F962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27126" y="1921801"/>
              <a:ext cx="717715" cy="217143"/>
            </a:xfrm>
            <a:prstGeom prst="rect">
              <a:avLst/>
            </a:prstGeom>
          </p:spPr>
        </p:pic>
      </p:grpSp>
      <p:sp>
        <p:nvSpPr>
          <p:cNvPr id="21" name="TextBox 20">
            <a:extLst>
              <a:ext uri="{FF2B5EF4-FFF2-40B4-BE49-F238E27FC236}">
                <a16:creationId xmlns:a16="http://schemas.microsoft.com/office/drawing/2014/main" id="{7154EBE1-6AFE-09B4-FF79-764A044BE00C}"/>
              </a:ext>
            </a:extLst>
          </p:cNvPr>
          <p:cNvSpPr txBox="1"/>
          <p:nvPr/>
        </p:nvSpPr>
        <p:spPr>
          <a:xfrm>
            <a:off x="120066" y="2266135"/>
            <a:ext cx="4657725"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Annotator selection</a:t>
            </a:r>
          </a:p>
        </p:txBody>
      </p:sp>
      <p:sp>
        <p:nvSpPr>
          <p:cNvPr id="22" name="TextBox 21">
            <a:extLst>
              <a:ext uri="{FF2B5EF4-FFF2-40B4-BE49-F238E27FC236}">
                <a16:creationId xmlns:a16="http://schemas.microsoft.com/office/drawing/2014/main" id="{61256525-18A9-EBA2-B8D9-F3056F6E50F1}"/>
              </a:ext>
            </a:extLst>
          </p:cNvPr>
          <p:cNvSpPr txBox="1"/>
          <p:nvPr/>
        </p:nvSpPr>
        <p:spPr>
          <a:xfrm>
            <a:off x="434764" y="2808850"/>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Select “best” given current annotator reliabilities</a:t>
            </a:r>
          </a:p>
        </p:txBody>
      </p:sp>
      <p:sp>
        <p:nvSpPr>
          <p:cNvPr id="23" name="TextBox 22">
            <a:extLst>
              <a:ext uri="{FF2B5EF4-FFF2-40B4-BE49-F238E27FC236}">
                <a16:creationId xmlns:a16="http://schemas.microsoft.com/office/drawing/2014/main" id="{9864FCD1-CA84-5A95-ADA7-C076D7ACAEEC}"/>
              </a:ext>
            </a:extLst>
          </p:cNvPr>
          <p:cNvSpPr txBox="1"/>
          <p:nvPr/>
        </p:nvSpPr>
        <p:spPr>
          <a:xfrm>
            <a:off x="424535" y="3307493"/>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Confusion matrix estimates may be unreliable – </a:t>
            </a:r>
            <a:r>
              <a:rPr lang="en-US" altLang="zh-CN" b="1" dirty="0">
                <a:solidFill>
                  <a:srgbClr val="0000FF"/>
                </a:solidFill>
                <a:ea typeface="SimSun" panose="02010600030101010101" pitchFamily="2" charset="-122"/>
                <a:cs typeface="Arial" panose="020B0604020202020204" pitchFamily="34" charset="0"/>
              </a:rPr>
              <a:t>exploration</a:t>
            </a:r>
            <a:r>
              <a:rPr lang="en-US" altLang="zh-CN" dirty="0">
                <a:solidFill>
                  <a:srgbClr val="000000"/>
                </a:solidFill>
                <a:ea typeface="SimSun" panose="02010600030101010101" pitchFamily="2" charset="-122"/>
                <a:cs typeface="Arial" panose="020B0604020202020204" pitchFamily="34" charset="0"/>
              </a:rPr>
              <a:t> required</a:t>
            </a:r>
          </a:p>
        </p:txBody>
      </p:sp>
      <p:sp>
        <p:nvSpPr>
          <p:cNvPr id="24" name="TextBox 23">
            <a:extLst>
              <a:ext uri="{FF2B5EF4-FFF2-40B4-BE49-F238E27FC236}">
                <a16:creationId xmlns:a16="http://schemas.microsoft.com/office/drawing/2014/main" id="{DE4101BE-32E4-D070-E7F7-43EF68E8E1BF}"/>
              </a:ext>
            </a:extLst>
          </p:cNvPr>
          <p:cNvSpPr txBox="1"/>
          <p:nvPr/>
        </p:nvSpPr>
        <p:spPr>
          <a:xfrm>
            <a:off x="424535" y="4437922"/>
            <a:ext cx="889750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Parametric &amp; Gaussian Process models [</a:t>
            </a:r>
            <a:r>
              <a:rPr lang="en-US" sz="1600" dirty="0" err="1">
                <a:ea typeface="宋体" charset="-122"/>
              </a:rPr>
              <a:t>Welinder</a:t>
            </a:r>
            <a:r>
              <a:rPr lang="en-US" sz="1600" dirty="0">
                <a:ea typeface="宋体" charset="-122"/>
              </a:rPr>
              <a:t> et al ’10, Yan et al ’11, Rodrigues et al ‘14]</a:t>
            </a:r>
          </a:p>
        </p:txBody>
      </p:sp>
      <p:sp>
        <p:nvSpPr>
          <p:cNvPr id="25" name="TextBox 24">
            <a:extLst>
              <a:ext uri="{FF2B5EF4-FFF2-40B4-BE49-F238E27FC236}">
                <a16:creationId xmlns:a16="http://schemas.microsoft.com/office/drawing/2014/main" id="{4A637F29-454A-FA6F-B347-2E9398B55FF4}"/>
              </a:ext>
            </a:extLst>
          </p:cNvPr>
          <p:cNvSpPr txBox="1"/>
          <p:nvPr/>
        </p:nvSpPr>
        <p:spPr>
          <a:xfrm>
            <a:off x="434764" y="4938328"/>
            <a:ext cx="4218078"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AL w/ batch algorithms [</a:t>
            </a:r>
            <a:r>
              <a:rPr lang="en-US" sz="1600" dirty="0" err="1">
                <a:ea typeface="宋体" charset="-122"/>
              </a:rPr>
              <a:t>Venanzi</a:t>
            </a:r>
            <a:r>
              <a:rPr lang="en-US" sz="1600" dirty="0">
                <a:ea typeface="宋体" charset="-122"/>
              </a:rPr>
              <a:t> et al ‘15]</a:t>
            </a:r>
          </a:p>
        </p:txBody>
      </p:sp>
      <p:sp>
        <p:nvSpPr>
          <p:cNvPr id="26" name="TextBox 25">
            <a:extLst>
              <a:ext uri="{FF2B5EF4-FFF2-40B4-BE49-F238E27FC236}">
                <a16:creationId xmlns:a16="http://schemas.microsoft.com/office/drawing/2014/main" id="{B18A4B52-C7D3-0DCE-A514-72A13852BA86}"/>
              </a:ext>
            </a:extLst>
          </p:cNvPr>
          <p:cNvSpPr txBox="1"/>
          <p:nvPr/>
        </p:nvSpPr>
        <p:spPr>
          <a:xfrm>
            <a:off x="120066" y="3892585"/>
            <a:ext cx="7002428"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Online or streaming algorithms preferable! </a:t>
            </a:r>
          </a:p>
        </p:txBody>
      </p:sp>
      <p:sp>
        <p:nvSpPr>
          <p:cNvPr id="27" name="TextBox 26">
            <a:extLst>
              <a:ext uri="{FF2B5EF4-FFF2-40B4-BE49-F238E27FC236}">
                <a16:creationId xmlns:a16="http://schemas.microsoft.com/office/drawing/2014/main" id="{72BF8BFB-0458-73A9-73D6-D90600556E5C}"/>
              </a:ext>
            </a:extLst>
          </p:cNvPr>
          <p:cNvSpPr txBox="1"/>
          <p:nvPr/>
        </p:nvSpPr>
        <p:spPr>
          <a:xfrm>
            <a:off x="424535" y="5379940"/>
            <a:ext cx="327083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Online EM [Traganitis et al ‘20]</a:t>
            </a:r>
          </a:p>
        </p:txBody>
      </p:sp>
      <p:sp>
        <p:nvSpPr>
          <p:cNvPr id="29" name="TextBox 28">
            <a:extLst>
              <a:ext uri="{FF2B5EF4-FFF2-40B4-BE49-F238E27FC236}">
                <a16:creationId xmlns:a16="http://schemas.microsoft.com/office/drawing/2014/main" id="{535658E7-566F-A48B-95B5-C1487852FE3E}"/>
              </a:ext>
            </a:extLst>
          </p:cNvPr>
          <p:cNvSpPr txBox="1"/>
          <p:nvPr/>
        </p:nvSpPr>
        <p:spPr>
          <a:xfrm>
            <a:off x="18288" y="6334828"/>
            <a:ext cx="8827367" cy="430887"/>
          </a:xfrm>
          <a:prstGeom prst="rect">
            <a:avLst/>
          </a:prstGeom>
          <a:noFill/>
        </p:spPr>
        <p:txBody>
          <a:bodyPr wrap="square">
            <a:spAutoFit/>
          </a:bodyPr>
          <a:lstStyle/>
          <a:p>
            <a:r>
              <a:rPr lang="en-US" sz="1100" dirty="0"/>
              <a:t>P. A. Traganitis, D. </a:t>
            </a:r>
            <a:r>
              <a:rPr lang="en-US" sz="1100" dirty="0" err="1"/>
              <a:t>Berberidis</a:t>
            </a:r>
            <a:r>
              <a:rPr lang="en-US" sz="1100" dirty="0"/>
              <a:t>, and G. B. Giannakis, “Active learning with unsupervised ensembles of classifiers,”  in Proceedings of the 2020 IEEE International Conference on Acoustics, Speech and Signal Processing (ICASSP), pp. 3967–3971, 2020.</a:t>
            </a:r>
            <a:endParaRPr lang="en-US" sz="1100" dirty="0">
              <a:solidFill>
                <a:srgbClr val="000000"/>
              </a:solidFill>
            </a:endParaRPr>
          </a:p>
        </p:txBody>
      </p:sp>
      <p:sp>
        <p:nvSpPr>
          <p:cNvPr id="30" name="TextBox 29">
            <a:extLst>
              <a:ext uri="{FF2B5EF4-FFF2-40B4-BE49-F238E27FC236}">
                <a16:creationId xmlns:a16="http://schemas.microsoft.com/office/drawing/2014/main" id="{0E21894A-7C51-1E7A-B6DC-93A74A4D17F6}"/>
              </a:ext>
            </a:extLst>
          </p:cNvPr>
          <p:cNvSpPr txBox="1"/>
          <p:nvPr/>
        </p:nvSpPr>
        <p:spPr>
          <a:xfrm>
            <a:off x="424535" y="5806933"/>
            <a:ext cx="5250155"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Multi-armed bandit approach [Rangi-Francescetti‘18]</a:t>
            </a:r>
          </a:p>
        </p:txBody>
      </p:sp>
    </p:spTree>
    <p:extLst>
      <p:ext uri="{BB962C8B-B14F-4D97-AF65-F5344CB8AC3E}">
        <p14:creationId xmlns:p14="http://schemas.microsoft.com/office/powerpoint/2010/main" val="98129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76" y="100196"/>
            <a:ext cx="8229600" cy="628491"/>
          </a:xfrm>
        </p:spPr>
        <p:txBody>
          <a:bodyPr/>
          <a:lstStyle/>
          <a:p>
            <a:r>
              <a:rPr lang="en-US" sz="2800" dirty="0"/>
              <a:t>Fusing data versus fusing decisions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5</a:t>
            </a:fld>
            <a:endParaRPr lang="en-US">
              <a:solidFill>
                <a:srgbClr val="000000"/>
              </a:solidFill>
              <a:ea typeface="ＭＳ Ｐゴシック"/>
            </a:endParaRPr>
          </a:p>
        </p:txBody>
      </p:sp>
      <p:sp>
        <p:nvSpPr>
          <p:cNvPr id="22" name="TextBox 21">
            <a:extLst>
              <a:ext uri="{FF2B5EF4-FFF2-40B4-BE49-F238E27FC236}">
                <a16:creationId xmlns:a16="http://schemas.microsoft.com/office/drawing/2014/main" id="{BB40DB42-7555-4E15-936E-1F4ED8E9DA24}"/>
              </a:ext>
            </a:extLst>
          </p:cNvPr>
          <p:cNvSpPr txBox="1"/>
          <p:nvPr/>
        </p:nvSpPr>
        <p:spPr>
          <a:xfrm>
            <a:off x="328710" y="3234915"/>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Crowdsourcing vs </a:t>
            </a:r>
            <a:r>
              <a:rPr lang="en-US" b="1" u="sng" dirty="0">
                <a:solidFill>
                  <a:srgbClr val="0000FF"/>
                </a:solidFill>
                <a:latin typeface="Arial" panose="020B0604020202020204"/>
                <a:ea typeface="宋体" charset="-122"/>
              </a:rPr>
              <a:t>hierarchical</a:t>
            </a:r>
            <a:r>
              <a:rPr lang="en-US" b="1" dirty="0">
                <a:solidFill>
                  <a:srgbClr val="0000FF"/>
                </a:solidFill>
                <a:latin typeface="Arial" panose="020B0604020202020204"/>
                <a:ea typeface="宋体" charset="-122"/>
              </a:rPr>
              <a:t> learning</a:t>
            </a:r>
          </a:p>
        </p:txBody>
      </p:sp>
      <p:sp>
        <p:nvSpPr>
          <p:cNvPr id="14" name="TextBox 13">
            <a:extLst>
              <a:ext uri="{FF2B5EF4-FFF2-40B4-BE49-F238E27FC236}">
                <a16:creationId xmlns:a16="http://schemas.microsoft.com/office/drawing/2014/main" id="{9BF5E019-6400-4DF0-83BA-CCBE0DAB738A}"/>
              </a:ext>
            </a:extLst>
          </p:cNvPr>
          <p:cNvSpPr txBox="1"/>
          <p:nvPr/>
        </p:nvSpPr>
        <p:spPr>
          <a:xfrm>
            <a:off x="636587" y="3898228"/>
            <a:ext cx="5230919" cy="987450"/>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dirty="0">
                <a:solidFill>
                  <a:srgbClr val="000000"/>
                </a:solidFill>
                <a:ea typeface="宋体" charset="-122"/>
              </a:rPr>
              <a:t>Can benefit from the wisdom of humans</a:t>
            </a:r>
            <a:br>
              <a:rPr lang="en-US" dirty="0">
                <a:solidFill>
                  <a:srgbClr val="000000"/>
                </a:solidFill>
                <a:ea typeface="宋体" charset="-122"/>
              </a:rPr>
            </a:br>
            <a:endParaRPr lang="en-US" dirty="0">
              <a:solidFill>
                <a:srgbClr val="000000"/>
              </a:solidFill>
              <a:ea typeface="宋体" charset="-122"/>
            </a:endParaRPr>
          </a:p>
          <a:p>
            <a:pPr marL="285750" indent="-285750">
              <a:spcBef>
                <a:spcPts val="450"/>
              </a:spcBef>
              <a:buFont typeface="Wingdings" panose="05000000000000000000" pitchFamily="2" charset="2"/>
              <a:buChar char="Ø"/>
            </a:pPr>
            <a:r>
              <a:rPr lang="en-US" dirty="0">
                <a:solidFill>
                  <a:srgbClr val="000000"/>
                </a:solidFill>
                <a:ea typeface="宋体" charset="-122"/>
              </a:rPr>
              <a:t>Fuses (un) </a:t>
            </a:r>
            <a:r>
              <a:rPr lang="en-US" u="sng" dirty="0">
                <a:solidFill>
                  <a:srgbClr val="000000"/>
                </a:solidFill>
                <a:ea typeface="宋体" charset="-122"/>
              </a:rPr>
              <a:t>reliable</a:t>
            </a:r>
            <a:r>
              <a:rPr lang="en-US" dirty="0">
                <a:solidFill>
                  <a:srgbClr val="000000"/>
                </a:solidFill>
                <a:ea typeface="宋体" charset="-122"/>
              </a:rPr>
              <a:t> decisions from annotators</a:t>
            </a:r>
            <a:endParaRPr lang="en-US" sz="1600" dirty="0">
              <a:solidFill>
                <a:srgbClr val="000000"/>
              </a:solidFill>
              <a:ea typeface="宋体" charset="-122"/>
            </a:endParaRPr>
          </a:p>
        </p:txBody>
      </p:sp>
      <p:grpSp>
        <p:nvGrpSpPr>
          <p:cNvPr id="67" name="Group 66">
            <a:extLst>
              <a:ext uri="{FF2B5EF4-FFF2-40B4-BE49-F238E27FC236}">
                <a16:creationId xmlns:a16="http://schemas.microsoft.com/office/drawing/2014/main" id="{B29EF339-1C4B-4BDB-822D-785343FD690D}"/>
              </a:ext>
            </a:extLst>
          </p:cNvPr>
          <p:cNvGrpSpPr/>
          <p:nvPr/>
        </p:nvGrpSpPr>
        <p:grpSpPr>
          <a:xfrm>
            <a:off x="5437780" y="1853037"/>
            <a:ext cx="3802396" cy="3854596"/>
            <a:chOff x="5351484" y="990702"/>
            <a:chExt cx="3802396" cy="3854596"/>
          </a:xfrm>
        </p:grpSpPr>
        <p:grpSp>
          <p:nvGrpSpPr>
            <p:cNvPr id="64" name="Group 63">
              <a:extLst>
                <a:ext uri="{FF2B5EF4-FFF2-40B4-BE49-F238E27FC236}">
                  <a16:creationId xmlns:a16="http://schemas.microsoft.com/office/drawing/2014/main" id="{E3A0E563-8CAF-4FB5-8828-7DB999B6BFBF}"/>
                </a:ext>
              </a:extLst>
            </p:cNvPr>
            <p:cNvGrpSpPr/>
            <p:nvPr/>
          </p:nvGrpSpPr>
          <p:grpSpPr>
            <a:xfrm>
              <a:off x="5351484" y="990702"/>
              <a:ext cx="3802396" cy="3854596"/>
              <a:chOff x="5351484" y="567620"/>
              <a:chExt cx="3802396" cy="3854596"/>
            </a:xfrm>
          </p:grpSpPr>
          <p:grpSp>
            <p:nvGrpSpPr>
              <p:cNvPr id="40" name="Group 39">
                <a:extLst>
                  <a:ext uri="{FF2B5EF4-FFF2-40B4-BE49-F238E27FC236}">
                    <a16:creationId xmlns:a16="http://schemas.microsoft.com/office/drawing/2014/main" id="{D4213616-0223-476B-9582-31CA9CC29818}"/>
                  </a:ext>
                </a:extLst>
              </p:cNvPr>
              <p:cNvGrpSpPr/>
              <p:nvPr/>
            </p:nvGrpSpPr>
            <p:grpSpPr>
              <a:xfrm>
                <a:off x="5351484" y="567620"/>
                <a:ext cx="3802396" cy="3854596"/>
                <a:chOff x="5351484" y="567620"/>
                <a:chExt cx="3802396" cy="3854596"/>
              </a:xfrm>
            </p:grpSpPr>
            <p:pic>
              <p:nvPicPr>
                <p:cNvPr id="4" name="Graphic 3" descr="Programmer female with solid fill">
                  <a:extLst>
                    <a:ext uri="{FF2B5EF4-FFF2-40B4-BE49-F238E27FC236}">
                      <a16:creationId xmlns:a16="http://schemas.microsoft.com/office/drawing/2014/main" id="{19BD2338-0EA1-48CA-A86D-BF9193702F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51484" y="1702256"/>
                  <a:ext cx="914400" cy="914400"/>
                </a:xfrm>
                <a:prstGeom prst="rect">
                  <a:avLst/>
                </a:prstGeom>
              </p:spPr>
            </p:pic>
            <p:pic>
              <p:nvPicPr>
                <p:cNvPr id="8" name="Graphic 7" descr="Programmer female outline">
                  <a:extLst>
                    <a:ext uri="{FF2B5EF4-FFF2-40B4-BE49-F238E27FC236}">
                      <a16:creationId xmlns:a16="http://schemas.microsoft.com/office/drawing/2014/main" id="{45B84EB1-3A00-497E-BCD1-4D7B6C9C2A4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05079" y="1702256"/>
                  <a:ext cx="914400" cy="914400"/>
                </a:xfrm>
                <a:prstGeom prst="rect">
                  <a:avLst/>
                </a:prstGeom>
              </p:spPr>
            </p:pic>
            <p:pic>
              <p:nvPicPr>
                <p:cNvPr id="10" name="Graphic 9" descr="Programmer male with solid fill">
                  <a:extLst>
                    <a:ext uri="{FF2B5EF4-FFF2-40B4-BE49-F238E27FC236}">
                      <a16:creationId xmlns:a16="http://schemas.microsoft.com/office/drawing/2014/main" id="{473621E1-10C6-4A92-A2D6-7570E4EAEA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4679" y="1718117"/>
                  <a:ext cx="914400" cy="914400"/>
                </a:xfrm>
                <a:prstGeom prst="rect">
                  <a:avLst/>
                </a:prstGeom>
              </p:spPr>
            </p:pic>
            <p:pic>
              <p:nvPicPr>
                <p:cNvPr id="23" name="Graphic 22" descr="Programmer male outline">
                  <a:extLst>
                    <a:ext uri="{FF2B5EF4-FFF2-40B4-BE49-F238E27FC236}">
                      <a16:creationId xmlns:a16="http://schemas.microsoft.com/office/drawing/2014/main" id="{4776F7D4-4EC2-4288-B150-8975329E376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39480" y="1718117"/>
                  <a:ext cx="914400" cy="914400"/>
                </a:xfrm>
                <a:prstGeom prst="rect">
                  <a:avLst/>
                </a:prstGeom>
              </p:spPr>
            </p:pic>
            <p:pic>
              <p:nvPicPr>
                <p:cNvPr id="26" name="Graphic 25" descr="Cow outline">
                  <a:extLst>
                    <a:ext uri="{FF2B5EF4-FFF2-40B4-BE49-F238E27FC236}">
                      <a16:creationId xmlns:a16="http://schemas.microsoft.com/office/drawing/2014/main" id="{EAE06C9B-9C44-4138-88DC-308FA587AC6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30507" y="3507816"/>
                  <a:ext cx="914400" cy="914400"/>
                </a:xfrm>
                <a:prstGeom prst="rect">
                  <a:avLst/>
                </a:prstGeom>
              </p:spPr>
            </p:pic>
            <p:pic>
              <p:nvPicPr>
                <p:cNvPr id="29" name="Graphic 28" descr="Cow with solid fill">
                  <a:extLst>
                    <a:ext uri="{FF2B5EF4-FFF2-40B4-BE49-F238E27FC236}">
                      <a16:creationId xmlns:a16="http://schemas.microsoft.com/office/drawing/2014/main" id="{13B49D40-F465-4252-B2B9-3FB0B5C68BE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62279" y="567620"/>
                  <a:ext cx="914400" cy="914400"/>
                </a:xfrm>
                <a:prstGeom prst="rect">
                  <a:avLst/>
                </a:prstGeom>
              </p:spPr>
            </p:pic>
            <p:pic>
              <p:nvPicPr>
                <p:cNvPr id="33" name="Graphic 32" descr="Weight Gain with solid fill">
                  <a:extLst>
                    <a:ext uri="{FF2B5EF4-FFF2-40B4-BE49-F238E27FC236}">
                      <a16:creationId xmlns:a16="http://schemas.microsoft.com/office/drawing/2014/main" id="{8CB1769E-1BF9-44CF-972F-22E5D87599F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39749" y="2747480"/>
                  <a:ext cx="522581" cy="522581"/>
                </a:xfrm>
                <a:prstGeom prst="rect">
                  <a:avLst/>
                </a:prstGeom>
              </p:spPr>
            </p:pic>
            <p:pic>
              <p:nvPicPr>
                <p:cNvPr id="35" name="Graphic 34" descr="Weight Loss outline">
                  <a:extLst>
                    <a:ext uri="{FF2B5EF4-FFF2-40B4-BE49-F238E27FC236}">
                      <a16:creationId xmlns:a16="http://schemas.microsoft.com/office/drawing/2014/main" id="{B92E3B28-371B-4739-A123-4B8C085ED0E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58036" y="2787619"/>
                  <a:ext cx="497391" cy="497391"/>
                </a:xfrm>
                <a:prstGeom prst="rect">
                  <a:avLst/>
                </a:prstGeom>
              </p:spPr>
            </p:pic>
            <p:pic>
              <p:nvPicPr>
                <p:cNvPr id="37" name="Graphic 36" descr="Weight Gain outline">
                  <a:extLst>
                    <a:ext uri="{FF2B5EF4-FFF2-40B4-BE49-F238E27FC236}">
                      <a16:creationId xmlns:a16="http://schemas.microsoft.com/office/drawing/2014/main" id="{37080568-C316-469B-83DD-E892B8A3040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500082" y="2769057"/>
                  <a:ext cx="479843" cy="479843"/>
                </a:xfrm>
                <a:prstGeom prst="rect">
                  <a:avLst/>
                </a:prstGeom>
              </p:spPr>
            </p:pic>
            <p:pic>
              <p:nvPicPr>
                <p:cNvPr id="39" name="Graphic 38" descr="Weight Loss with solid fill">
                  <a:extLst>
                    <a:ext uri="{FF2B5EF4-FFF2-40B4-BE49-F238E27FC236}">
                      <a16:creationId xmlns:a16="http://schemas.microsoft.com/office/drawing/2014/main" id="{E5698030-E002-41C8-8117-3B6C2054403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56791" y="2747480"/>
                  <a:ext cx="524063" cy="524063"/>
                </a:xfrm>
                <a:prstGeom prst="rect">
                  <a:avLst/>
                </a:prstGeom>
              </p:spPr>
            </p:pic>
          </p:grpSp>
          <p:cxnSp>
            <p:nvCxnSpPr>
              <p:cNvPr id="42" name="Straight Arrow Connector 41">
                <a:extLst>
                  <a:ext uri="{FF2B5EF4-FFF2-40B4-BE49-F238E27FC236}">
                    <a16:creationId xmlns:a16="http://schemas.microsoft.com/office/drawing/2014/main" id="{87F84B60-B7B4-44F6-B7D3-1C57B7A11646}"/>
                  </a:ext>
                </a:extLst>
              </p:cNvPr>
              <p:cNvCxnSpPr>
                <a:stCxn id="29" idx="2"/>
                <a:endCxn id="4" idx="0"/>
              </p:cNvCxnSpPr>
              <p:nvPr/>
            </p:nvCxnSpPr>
            <p:spPr bwMode="auto">
              <a:xfrm flipH="1">
                <a:off x="5808684" y="1482020"/>
                <a:ext cx="1410795" cy="22023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3" name="Straight Arrow Connector 42">
                <a:extLst>
                  <a:ext uri="{FF2B5EF4-FFF2-40B4-BE49-F238E27FC236}">
                    <a16:creationId xmlns:a16="http://schemas.microsoft.com/office/drawing/2014/main" id="{2835F381-8970-4670-BEC0-D162AC4F6C29}"/>
                  </a:ext>
                </a:extLst>
              </p:cNvPr>
              <p:cNvCxnSpPr>
                <a:stCxn id="29" idx="2"/>
                <a:endCxn id="8" idx="0"/>
              </p:cNvCxnSpPr>
              <p:nvPr/>
            </p:nvCxnSpPr>
            <p:spPr bwMode="auto">
              <a:xfrm flipH="1">
                <a:off x="6762279" y="1482020"/>
                <a:ext cx="457200" cy="22023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7" name="Straight Arrow Connector 46">
                <a:extLst>
                  <a:ext uri="{FF2B5EF4-FFF2-40B4-BE49-F238E27FC236}">
                    <a16:creationId xmlns:a16="http://schemas.microsoft.com/office/drawing/2014/main" id="{18D3427E-916B-4319-B09C-AB24CCE6FA92}"/>
                  </a:ext>
                </a:extLst>
              </p:cNvPr>
              <p:cNvCxnSpPr>
                <a:stCxn id="29" idx="2"/>
                <a:endCxn id="10" idx="0"/>
              </p:cNvCxnSpPr>
              <p:nvPr/>
            </p:nvCxnSpPr>
            <p:spPr bwMode="auto">
              <a:xfrm>
                <a:off x="7219479" y="1482020"/>
                <a:ext cx="492400" cy="236097"/>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0" name="Straight Arrow Connector 49">
                <a:extLst>
                  <a:ext uri="{FF2B5EF4-FFF2-40B4-BE49-F238E27FC236}">
                    <a16:creationId xmlns:a16="http://schemas.microsoft.com/office/drawing/2014/main" id="{C43A6476-2412-4C71-8573-29F5F2CD9BE4}"/>
                  </a:ext>
                </a:extLst>
              </p:cNvPr>
              <p:cNvCxnSpPr>
                <a:stCxn id="29" idx="2"/>
                <a:endCxn id="23" idx="0"/>
              </p:cNvCxnSpPr>
              <p:nvPr/>
            </p:nvCxnSpPr>
            <p:spPr bwMode="auto">
              <a:xfrm>
                <a:off x="7219479" y="1482020"/>
                <a:ext cx="1477201" cy="236097"/>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4" name="Straight Arrow Connector 53">
                <a:extLst>
                  <a:ext uri="{FF2B5EF4-FFF2-40B4-BE49-F238E27FC236}">
                    <a16:creationId xmlns:a16="http://schemas.microsoft.com/office/drawing/2014/main" id="{CB6A23D1-4950-4187-A345-1747EAD95DEC}"/>
                  </a:ext>
                </a:extLst>
              </p:cNvPr>
              <p:cNvCxnSpPr>
                <a:stCxn id="35" idx="2"/>
              </p:cNvCxnSpPr>
              <p:nvPr/>
            </p:nvCxnSpPr>
            <p:spPr bwMode="auto">
              <a:xfrm>
                <a:off x="5806732" y="3285010"/>
                <a:ext cx="1023775" cy="54430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5" name="Straight Arrow Connector 54">
                <a:extLst>
                  <a:ext uri="{FF2B5EF4-FFF2-40B4-BE49-F238E27FC236}">
                    <a16:creationId xmlns:a16="http://schemas.microsoft.com/office/drawing/2014/main" id="{490ADBCE-FE22-462B-973E-031267A010B2}"/>
                  </a:ext>
                </a:extLst>
              </p:cNvPr>
              <p:cNvCxnSpPr>
                <a:stCxn id="39" idx="2"/>
              </p:cNvCxnSpPr>
              <p:nvPr/>
            </p:nvCxnSpPr>
            <p:spPr bwMode="auto">
              <a:xfrm>
                <a:off x="6718823" y="3271543"/>
                <a:ext cx="239256" cy="38849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8" name="Straight Arrow Connector 57">
                <a:extLst>
                  <a:ext uri="{FF2B5EF4-FFF2-40B4-BE49-F238E27FC236}">
                    <a16:creationId xmlns:a16="http://schemas.microsoft.com/office/drawing/2014/main" id="{0141642B-1739-4082-A13B-3A31B7B9381B}"/>
                  </a:ext>
                </a:extLst>
              </p:cNvPr>
              <p:cNvCxnSpPr>
                <a:stCxn id="37" idx="2"/>
              </p:cNvCxnSpPr>
              <p:nvPr/>
            </p:nvCxnSpPr>
            <p:spPr bwMode="auto">
              <a:xfrm flipH="1">
                <a:off x="7493903" y="3248900"/>
                <a:ext cx="246101" cy="411139"/>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61" name="Straight Arrow Connector 60">
                <a:extLst>
                  <a:ext uri="{FF2B5EF4-FFF2-40B4-BE49-F238E27FC236}">
                    <a16:creationId xmlns:a16="http://schemas.microsoft.com/office/drawing/2014/main" id="{BF62AFFB-3C1A-46A7-8348-BE97E6F086AF}"/>
                  </a:ext>
                </a:extLst>
              </p:cNvPr>
              <p:cNvCxnSpPr>
                <a:stCxn id="33" idx="2"/>
              </p:cNvCxnSpPr>
              <p:nvPr/>
            </p:nvCxnSpPr>
            <p:spPr bwMode="auto">
              <a:xfrm flipH="1">
                <a:off x="7740003" y="3270061"/>
                <a:ext cx="961037" cy="47755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pic>
          <p:nvPicPr>
            <p:cNvPr id="66" name="Graphic 65" descr="Scale outline">
              <a:extLst>
                <a:ext uri="{FF2B5EF4-FFF2-40B4-BE49-F238E27FC236}">
                  <a16:creationId xmlns:a16="http://schemas.microsoft.com/office/drawing/2014/main" id="{977EF90B-81CA-446B-B89E-DC0949CF0573}"/>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76679" y="1142405"/>
              <a:ext cx="563730" cy="563730"/>
            </a:xfrm>
            <a:prstGeom prst="rect">
              <a:avLst/>
            </a:prstGeom>
          </p:spPr>
        </p:pic>
      </p:grpSp>
      <p:pic>
        <p:nvPicPr>
          <p:cNvPr id="7" name="Picture 6">
            <a:extLst>
              <a:ext uri="{FF2B5EF4-FFF2-40B4-BE49-F238E27FC236}">
                <a16:creationId xmlns:a16="http://schemas.microsoft.com/office/drawing/2014/main" id="{B95989B7-5143-455D-9CFF-ED8CB2920C0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06299" y="5049226"/>
            <a:ext cx="1141338" cy="1141338"/>
          </a:xfrm>
          <a:prstGeom prst="rect">
            <a:avLst/>
          </a:prstGeom>
        </p:spPr>
      </p:pic>
      <p:sp>
        <p:nvSpPr>
          <p:cNvPr id="31" name="TextBox 30">
            <a:extLst>
              <a:ext uri="{FF2B5EF4-FFF2-40B4-BE49-F238E27FC236}">
                <a16:creationId xmlns:a16="http://schemas.microsoft.com/office/drawing/2014/main" id="{DCBECD42-7E2D-40A6-9C75-50F265950A2F}"/>
              </a:ext>
            </a:extLst>
          </p:cNvPr>
          <p:cNvSpPr txBox="1"/>
          <p:nvPr/>
        </p:nvSpPr>
        <p:spPr>
          <a:xfrm>
            <a:off x="296805" y="2190709"/>
            <a:ext cx="5872967" cy="369332"/>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dirty="0">
                <a:latin typeface="Arial" panose="020B0604020202020204"/>
                <a:ea typeface="宋体" charset="-122"/>
              </a:rPr>
              <a:t>Distributed (generally noisy) decisions [Tsitsiklis’89]</a:t>
            </a:r>
          </a:p>
        </p:txBody>
      </p:sp>
      <p:sp>
        <p:nvSpPr>
          <p:cNvPr id="32" name="TextBox 31">
            <a:extLst>
              <a:ext uri="{FF2B5EF4-FFF2-40B4-BE49-F238E27FC236}">
                <a16:creationId xmlns:a16="http://schemas.microsoft.com/office/drawing/2014/main" id="{28C9563C-6A42-4960-9CC1-27DDC396DEE0}"/>
              </a:ext>
            </a:extLst>
          </p:cNvPr>
          <p:cNvSpPr txBox="1"/>
          <p:nvPr/>
        </p:nvSpPr>
        <p:spPr>
          <a:xfrm>
            <a:off x="303336" y="1306408"/>
            <a:ext cx="6458411" cy="369332"/>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dirty="0">
                <a:latin typeface="Arial" panose="020B0604020202020204"/>
                <a:ea typeface="宋体" charset="-122"/>
              </a:rPr>
              <a:t>Data fusion is costly [Waltz-Llinas’90, Mitchell‘07]</a:t>
            </a:r>
          </a:p>
        </p:txBody>
      </p:sp>
      <p:pic>
        <p:nvPicPr>
          <p:cNvPr id="34" name="Picture 33" descr="Diagram&#10;&#10;Description automatically generated">
            <a:extLst>
              <a:ext uri="{FF2B5EF4-FFF2-40B4-BE49-F238E27FC236}">
                <a16:creationId xmlns:a16="http://schemas.microsoft.com/office/drawing/2014/main" id="{A643AB17-F885-48AA-8039-2B657BBFFC26}"/>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119936" y="832457"/>
            <a:ext cx="2959132" cy="1847249"/>
          </a:xfrm>
          <a:prstGeom prst="rect">
            <a:avLst/>
          </a:prstGeom>
        </p:spPr>
      </p:pic>
      <p:sp>
        <p:nvSpPr>
          <p:cNvPr id="36" name="TextBox 35">
            <a:extLst>
              <a:ext uri="{FF2B5EF4-FFF2-40B4-BE49-F238E27FC236}">
                <a16:creationId xmlns:a16="http://schemas.microsoft.com/office/drawing/2014/main" id="{7296C0F0-3549-4B75-8C68-A83B1BE8C531}"/>
              </a:ext>
            </a:extLst>
          </p:cNvPr>
          <p:cNvSpPr txBox="1"/>
          <p:nvPr/>
        </p:nvSpPr>
        <p:spPr>
          <a:xfrm>
            <a:off x="353693" y="5310128"/>
            <a:ext cx="4971059" cy="646331"/>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Redundancy </a:t>
            </a:r>
            <a:r>
              <a:rPr lang="en-US" dirty="0">
                <a:latin typeface="Arial" panose="020B0604020202020204"/>
                <a:ea typeface="宋体" charset="-122"/>
              </a:rPr>
              <a:t>is key to discover truth and</a:t>
            </a:r>
            <a:br>
              <a:rPr lang="en-US" dirty="0">
                <a:latin typeface="Arial" panose="020B0604020202020204"/>
                <a:ea typeface="宋体" charset="-122"/>
              </a:rPr>
            </a:br>
            <a:r>
              <a:rPr lang="en-US" dirty="0">
                <a:latin typeface="Arial" panose="020B0604020202020204"/>
                <a:ea typeface="宋体" charset="-122"/>
              </a:rPr>
              <a:t>                       assess annotator reliability! </a:t>
            </a:r>
            <a:endParaRPr lang="en-US" b="1" dirty="0">
              <a:solidFill>
                <a:srgbClr val="0000FF"/>
              </a:solidFill>
              <a:latin typeface="Arial" panose="020B0604020202020204"/>
              <a:ea typeface="宋体" charset="-122"/>
            </a:endParaRPr>
          </a:p>
        </p:txBody>
      </p:sp>
    </p:spTree>
    <p:custDataLst>
      <p:tags r:id="rId1"/>
    </p:custDataLst>
    <p:extLst>
      <p:ext uri="{BB962C8B-B14F-4D97-AF65-F5344CB8AC3E}">
        <p14:creationId xmlns:p14="http://schemas.microsoft.com/office/powerpoint/2010/main" val="214592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99" y="171545"/>
            <a:ext cx="8511466" cy="561173"/>
          </a:xfrm>
        </p:spPr>
        <p:txBody>
          <a:bodyPr/>
          <a:lstStyle/>
          <a:p>
            <a:r>
              <a:rPr lang="en-US" dirty="0"/>
              <a:t>Numerical tests: Dog dataset</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50</a:t>
            </a:fld>
            <a:endParaRPr lang="en-US">
              <a:solidFill>
                <a:srgbClr val="000000"/>
              </a:solidFill>
              <a:ea typeface="ＭＳ Ｐゴシック"/>
            </a:endParaRPr>
          </a:p>
        </p:txBody>
      </p:sp>
      <p:sp>
        <p:nvSpPr>
          <p:cNvPr id="11" name="TextBox 10">
            <a:extLst>
              <a:ext uri="{FF2B5EF4-FFF2-40B4-BE49-F238E27FC236}">
                <a16:creationId xmlns:a16="http://schemas.microsoft.com/office/drawing/2014/main" id="{575642C3-7830-473C-9CCE-4BC2FB904E1B}"/>
              </a:ext>
            </a:extLst>
          </p:cNvPr>
          <p:cNvSpPr txBox="1"/>
          <p:nvPr/>
        </p:nvSpPr>
        <p:spPr>
          <a:xfrm>
            <a:off x="45027" y="991612"/>
            <a:ext cx="45910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p>
        </p:txBody>
      </p:sp>
      <p:pic>
        <p:nvPicPr>
          <p:cNvPr id="8" name="Picture 7" descr="dog_micro.pdf - Adobe Acrobat Reader DC">
            <a:extLst>
              <a:ext uri="{FF2B5EF4-FFF2-40B4-BE49-F238E27FC236}">
                <a16:creationId xmlns:a16="http://schemas.microsoft.com/office/drawing/2014/main" id="{F7C92165-3DED-46DE-85E8-BB6003BF565E}"/>
              </a:ext>
            </a:extLst>
          </p:cNvPr>
          <p:cNvPicPr>
            <a:picLocks noChangeAspect="1"/>
          </p:cNvPicPr>
          <p:nvPr/>
        </p:nvPicPr>
        <p:blipFill rotWithShape="1">
          <a:blip r:embed="rId6">
            <a:extLst>
              <a:ext uri="{28A0092B-C50C-407E-A947-70E740481C1C}">
                <a14:useLocalDpi xmlns:a14="http://schemas.microsoft.com/office/drawing/2010/main" val="0"/>
              </a:ext>
            </a:extLst>
          </a:blip>
          <a:srcRect l="21667" t="21163" r="25833" b="5503"/>
          <a:stretch/>
        </p:blipFill>
        <p:spPr>
          <a:xfrm>
            <a:off x="678666" y="1724320"/>
            <a:ext cx="7282452" cy="4365622"/>
          </a:xfrm>
          <a:prstGeom prst="rect">
            <a:avLst/>
          </a:prstGeom>
        </p:spPr>
      </p:pic>
      <p:pic>
        <p:nvPicPr>
          <p:cNvPr id="16" name="Picture 15">
            <a:extLst>
              <a:ext uri="{FF2B5EF4-FFF2-40B4-BE49-F238E27FC236}">
                <a16:creationId xmlns:a16="http://schemas.microsoft.com/office/drawing/2014/main" id="{C78E3594-2580-408A-A0AB-4C9D634CF62B}"/>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22177" y="1062603"/>
            <a:ext cx="797715" cy="196572"/>
          </a:xfrm>
          <a:prstGeom prst="rect">
            <a:avLst/>
          </a:prstGeom>
        </p:spPr>
      </p:pic>
      <p:pic>
        <p:nvPicPr>
          <p:cNvPr id="25" name="Picture 24">
            <a:extLst>
              <a:ext uri="{FF2B5EF4-FFF2-40B4-BE49-F238E27FC236}">
                <a16:creationId xmlns:a16="http://schemas.microsoft.com/office/drawing/2014/main" id="{66096192-B964-4598-AAD7-540E97C687A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824110" y="867941"/>
            <a:ext cx="2417145" cy="569144"/>
          </a:xfrm>
          <a:prstGeom prst="rect">
            <a:avLst/>
          </a:prstGeom>
        </p:spPr>
      </p:pic>
      <p:sp>
        <p:nvSpPr>
          <p:cNvPr id="29" name="Footer Placeholder 3">
            <a:extLst>
              <a:ext uri="{FF2B5EF4-FFF2-40B4-BE49-F238E27FC236}">
                <a16:creationId xmlns:a16="http://schemas.microsoft.com/office/drawing/2014/main" id="{D07C29CB-7D1A-41C5-B343-BF4CDE0ED5E5}"/>
              </a:ext>
            </a:extLst>
          </p:cNvPr>
          <p:cNvSpPr>
            <a:spLocks noGrp="1"/>
          </p:cNvSpPr>
          <p:nvPr>
            <p:ph type="ftr" sz="quarter" idx="11"/>
          </p:nvPr>
        </p:nvSpPr>
        <p:spPr>
          <a:xfrm>
            <a:off x="109728" y="6308605"/>
            <a:ext cx="8924544" cy="457200"/>
          </a:xfrm>
        </p:spPr>
        <p:txBody>
          <a:bodyPr/>
          <a:lstStyle/>
          <a:p>
            <a:r>
              <a:rPr lang="it-IT" sz="1200" dirty="0">
                <a:solidFill>
                  <a:schemeClr val="tx1"/>
                </a:solidFill>
              </a:rPr>
              <a:t>J. Deng, W. Dong, R. Socher, L. Li, K. Li, and L. </a:t>
            </a:r>
            <a:r>
              <a:rPr lang="en-US" sz="1200" dirty="0">
                <a:solidFill>
                  <a:schemeClr val="tx1"/>
                </a:solidFill>
              </a:rPr>
              <a:t>Fei-Fei, “</a:t>
            </a:r>
            <a:r>
              <a:rPr lang="en-US" sz="1200" dirty="0" err="1">
                <a:solidFill>
                  <a:schemeClr val="tx1"/>
                </a:solidFill>
              </a:rPr>
              <a:t>Imagenet</a:t>
            </a:r>
            <a:r>
              <a:rPr lang="en-US" sz="1200" dirty="0">
                <a:solidFill>
                  <a:schemeClr val="tx1"/>
                </a:solidFill>
              </a:rPr>
              <a:t>: A large-scale hierarchical image database,” in 2009 IEEE Conference on Computer Vision and Pattern Recognition, June 2009, pp. 248–255.</a:t>
            </a:r>
          </a:p>
        </p:txBody>
      </p:sp>
      <p:pic>
        <p:nvPicPr>
          <p:cNvPr id="31" name="Picture 30">
            <a:extLst>
              <a:ext uri="{FF2B5EF4-FFF2-40B4-BE49-F238E27FC236}">
                <a16:creationId xmlns:a16="http://schemas.microsoft.com/office/drawing/2014/main" id="{F250A00F-DB06-4711-822E-76A83CA3C56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45453" y="1090209"/>
            <a:ext cx="2432068" cy="181627"/>
          </a:xfrm>
          <a:prstGeom prst="rect">
            <a:avLst/>
          </a:prstGeom>
        </p:spPr>
      </p:pic>
    </p:spTree>
    <p:extLst>
      <p:ext uri="{BB962C8B-B14F-4D97-AF65-F5344CB8AC3E}">
        <p14:creationId xmlns:p14="http://schemas.microsoft.com/office/powerpoint/2010/main" val="1592514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53" y="241801"/>
            <a:ext cx="8511466" cy="561173"/>
          </a:xfrm>
        </p:spPr>
        <p:txBody>
          <a:bodyPr/>
          <a:lstStyle/>
          <a:p>
            <a:r>
              <a:rPr lang="en-US" dirty="0"/>
              <a:t>Web dataset</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51</a:t>
            </a:fld>
            <a:endParaRPr lang="en-US">
              <a:solidFill>
                <a:srgbClr val="000000"/>
              </a:solidFill>
              <a:ea typeface="ＭＳ Ｐゴシック"/>
            </a:endParaRPr>
          </a:p>
        </p:txBody>
      </p:sp>
      <p:sp>
        <p:nvSpPr>
          <p:cNvPr id="11" name="TextBox 10">
            <a:extLst>
              <a:ext uri="{FF2B5EF4-FFF2-40B4-BE49-F238E27FC236}">
                <a16:creationId xmlns:a16="http://schemas.microsoft.com/office/drawing/2014/main" id="{575642C3-7830-473C-9CCE-4BC2FB904E1B}"/>
              </a:ext>
            </a:extLst>
          </p:cNvPr>
          <p:cNvSpPr txBox="1"/>
          <p:nvPr/>
        </p:nvSpPr>
        <p:spPr>
          <a:xfrm>
            <a:off x="45027" y="991612"/>
            <a:ext cx="45910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p>
        </p:txBody>
      </p:sp>
      <p:pic>
        <p:nvPicPr>
          <p:cNvPr id="4" name="Picture 3" descr="web_micro.pdf - Adobe Acrobat Reader DC">
            <a:extLst>
              <a:ext uri="{FF2B5EF4-FFF2-40B4-BE49-F238E27FC236}">
                <a16:creationId xmlns:a16="http://schemas.microsoft.com/office/drawing/2014/main" id="{4A7DB9C2-8F83-4BF5-964A-075B03484636}"/>
              </a:ext>
            </a:extLst>
          </p:cNvPr>
          <p:cNvPicPr>
            <a:picLocks noChangeAspect="1"/>
          </p:cNvPicPr>
          <p:nvPr/>
        </p:nvPicPr>
        <p:blipFill rotWithShape="1">
          <a:blip r:embed="rId4">
            <a:extLst>
              <a:ext uri="{28A0092B-C50C-407E-A947-70E740481C1C}">
                <a14:useLocalDpi xmlns:a14="http://schemas.microsoft.com/office/drawing/2010/main" val="0"/>
              </a:ext>
            </a:extLst>
          </a:blip>
          <a:srcRect l="21771" t="21174" r="26459" b="3594"/>
          <a:stretch/>
        </p:blipFill>
        <p:spPr>
          <a:xfrm>
            <a:off x="45027" y="1533601"/>
            <a:ext cx="7975023" cy="4698124"/>
          </a:xfrm>
          <a:prstGeom prst="rect">
            <a:avLst/>
          </a:prstGeom>
        </p:spPr>
      </p:pic>
      <p:sp>
        <p:nvSpPr>
          <p:cNvPr id="12" name="Footer Placeholder 3">
            <a:extLst>
              <a:ext uri="{FF2B5EF4-FFF2-40B4-BE49-F238E27FC236}">
                <a16:creationId xmlns:a16="http://schemas.microsoft.com/office/drawing/2014/main" id="{D075D21E-FD7B-42BD-8531-F4A8B4206572}"/>
              </a:ext>
            </a:extLst>
          </p:cNvPr>
          <p:cNvSpPr>
            <a:spLocks noGrp="1"/>
          </p:cNvSpPr>
          <p:nvPr>
            <p:ph type="ftr" sz="quarter" idx="11"/>
          </p:nvPr>
        </p:nvSpPr>
        <p:spPr>
          <a:xfrm>
            <a:off x="219456" y="6260176"/>
            <a:ext cx="8924544" cy="457200"/>
          </a:xfrm>
        </p:spPr>
        <p:txBody>
          <a:bodyPr/>
          <a:lstStyle/>
          <a:p>
            <a:r>
              <a:rPr lang="en-US" sz="1200" dirty="0">
                <a:solidFill>
                  <a:schemeClr val="tx1"/>
                </a:solidFill>
              </a:rPr>
              <a:t>D. Zhou, S. </a:t>
            </a:r>
            <a:r>
              <a:rPr lang="en-US" sz="1200" dirty="0" err="1">
                <a:solidFill>
                  <a:schemeClr val="tx1"/>
                </a:solidFill>
              </a:rPr>
              <a:t>Basu</a:t>
            </a:r>
            <a:r>
              <a:rPr lang="en-US" sz="1200" dirty="0">
                <a:solidFill>
                  <a:schemeClr val="tx1"/>
                </a:solidFill>
              </a:rPr>
              <a:t>, Y. Mao, and J. C. Platt, “Learning from the wisdom of crowds by minimax entropy,” in Advances in Neural Information Processing Systems 25, 2012, pp. 2195–2203. </a:t>
            </a:r>
          </a:p>
        </p:txBody>
      </p:sp>
      <p:pic>
        <p:nvPicPr>
          <p:cNvPr id="7" name="Picture 6">
            <a:extLst>
              <a:ext uri="{FF2B5EF4-FFF2-40B4-BE49-F238E27FC236}">
                <a16:creationId xmlns:a16="http://schemas.microsoft.com/office/drawing/2014/main" id="{1431087D-969D-40D9-B8CC-74BB153875F1}"/>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5453" y="1077474"/>
            <a:ext cx="2631482" cy="181627"/>
          </a:xfrm>
          <a:prstGeom prst="rect">
            <a:avLst/>
          </a:prstGeom>
        </p:spPr>
      </p:pic>
    </p:spTree>
    <p:extLst>
      <p:ext uri="{BB962C8B-B14F-4D97-AF65-F5344CB8AC3E}">
        <p14:creationId xmlns:p14="http://schemas.microsoft.com/office/powerpoint/2010/main" val="699873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CF97F-F47A-EA96-44BB-B5852BD250C3}"/>
            </a:ext>
          </a:extLst>
        </p:cNvPr>
        <p:cNvGrpSpPr/>
        <p:nvPr/>
      </p:nvGrpSpPr>
      <p:grpSpPr>
        <a:xfrm>
          <a:off x="0" y="0"/>
          <a:ext cx="0" cy="0"/>
          <a:chOff x="0" y="0"/>
          <a:chExt cx="0" cy="0"/>
        </a:xfrm>
      </p:grpSpPr>
      <p:sp>
        <p:nvSpPr>
          <p:cNvPr id="17" name="Footer Placeholder 3">
            <a:extLst>
              <a:ext uri="{FF2B5EF4-FFF2-40B4-BE49-F238E27FC236}">
                <a16:creationId xmlns:a16="http://schemas.microsoft.com/office/drawing/2014/main" id="{A3440613-9956-6C83-D5E2-DD3C8FDE68E0}"/>
              </a:ext>
            </a:extLst>
          </p:cNvPr>
          <p:cNvSpPr>
            <a:spLocks noGrp="1"/>
          </p:cNvSpPr>
          <p:nvPr>
            <p:ph type="ftr" sz="quarter" idx="11"/>
          </p:nvPr>
        </p:nvSpPr>
        <p:spPr>
          <a:xfrm>
            <a:off x="315704" y="6377957"/>
            <a:ext cx="7399320" cy="365125"/>
          </a:xfrm>
        </p:spPr>
        <p:txBody>
          <a:bodyPr/>
          <a:lstStyle/>
          <a:p>
            <a:r>
              <a:rPr lang="en-US" sz="1200" dirty="0">
                <a:solidFill>
                  <a:schemeClr val="tx1"/>
                </a:solidFill>
              </a:rPr>
              <a:t>S. Lazier, S. </a:t>
            </a:r>
            <a:r>
              <a:rPr lang="en-US" sz="1200" dirty="0" err="1">
                <a:solidFill>
                  <a:schemeClr val="tx1"/>
                </a:solidFill>
              </a:rPr>
              <a:t>Thirumuruganathan</a:t>
            </a:r>
            <a:r>
              <a:rPr lang="en-US" sz="1200" dirty="0">
                <a:solidFill>
                  <a:schemeClr val="tx1"/>
                </a:solidFill>
              </a:rPr>
              <a:t>, and H. </a:t>
            </a:r>
            <a:r>
              <a:rPr lang="en-US" sz="1200" dirty="0" err="1">
                <a:solidFill>
                  <a:schemeClr val="tx1"/>
                </a:solidFill>
              </a:rPr>
              <a:t>Anahideh</a:t>
            </a:r>
            <a:r>
              <a:rPr lang="en-US" sz="1200" dirty="0">
                <a:solidFill>
                  <a:schemeClr val="tx1"/>
                </a:solidFill>
              </a:rPr>
              <a:t>, “Fairness and bias in truth discovery algorithms: An experimental analysis,” </a:t>
            </a:r>
            <a:r>
              <a:rPr lang="en-US" sz="1200" dirty="0" err="1">
                <a:solidFill>
                  <a:schemeClr val="tx1"/>
                </a:solidFill>
              </a:rPr>
              <a:t>arXiv</a:t>
            </a:r>
            <a:r>
              <a:rPr lang="en-US" sz="1200" dirty="0">
                <a:solidFill>
                  <a:schemeClr val="tx1"/>
                </a:solidFill>
              </a:rPr>
              <a:t> preprint arXiv:2304.12573, 2023.</a:t>
            </a:r>
          </a:p>
        </p:txBody>
      </p:sp>
      <p:sp>
        <p:nvSpPr>
          <p:cNvPr id="2" name="Slide Number Placeholder 1">
            <a:extLst>
              <a:ext uri="{FF2B5EF4-FFF2-40B4-BE49-F238E27FC236}">
                <a16:creationId xmlns:a16="http://schemas.microsoft.com/office/drawing/2014/main" id="{850F504D-A52F-1782-C3EF-10D836636241}"/>
              </a:ext>
            </a:extLst>
          </p:cNvPr>
          <p:cNvSpPr>
            <a:spLocks noGrp="1"/>
          </p:cNvSpPr>
          <p:nvPr>
            <p:ph type="sldNum" sz="quarter" idx="12"/>
          </p:nvPr>
        </p:nvSpPr>
        <p:spPr/>
        <p:txBody>
          <a:bodyPr/>
          <a:lstStyle/>
          <a:p>
            <a:pPr>
              <a:defRPr/>
            </a:pPr>
            <a:fld id="{609082A3-A75A-4E05-A96A-C2129564425C}" type="slidenum">
              <a:rPr lang="en-US" smtClean="0"/>
              <a:pPr>
                <a:defRPr/>
              </a:pPr>
              <a:t>52</a:t>
            </a:fld>
            <a:endParaRPr lang="en-US"/>
          </a:p>
        </p:txBody>
      </p:sp>
      <p:sp>
        <p:nvSpPr>
          <p:cNvPr id="3" name="Title 1">
            <a:extLst>
              <a:ext uri="{FF2B5EF4-FFF2-40B4-BE49-F238E27FC236}">
                <a16:creationId xmlns:a16="http://schemas.microsoft.com/office/drawing/2014/main" id="{8C495049-37D6-649E-FD1B-C2B3E5490B7D}"/>
              </a:ext>
            </a:extLst>
          </p:cNvPr>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200" kern="0" dirty="0">
                <a:cs typeface="+mj-cs"/>
              </a:rPr>
              <a:t>Bias and fairness in crowdsourcing</a:t>
            </a:r>
          </a:p>
        </p:txBody>
      </p:sp>
      <p:grpSp>
        <p:nvGrpSpPr>
          <p:cNvPr id="4" name="Group 3">
            <a:extLst>
              <a:ext uri="{FF2B5EF4-FFF2-40B4-BE49-F238E27FC236}">
                <a16:creationId xmlns:a16="http://schemas.microsoft.com/office/drawing/2014/main" id="{C33FA87B-5F48-23B6-9F23-0F722ED5FDF0}"/>
              </a:ext>
            </a:extLst>
          </p:cNvPr>
          <p:cNvGrpSpPr/>
          <p:nvPr/>
        </p:nvGrpSpPr>
        <p:grpSpPr>
          <a:xfrm>
            <a:off x="181482" y="1898464"/>
            <a:ext cx="8519517" cy="875564"/>
            <a:chOff x="515816" y="2047203"/>
            <a:chExt cx="8519517" cy="875564"/>
          </a:xfrm>
        </p:grpSpPr>
        <p:sp>
          <p:nvSpPr>
            <p:cNvPr id="13" name="TextBox 12">
              <a:extLst>
                <a:ext uri="{FF2B5EF4-FFF2-40B4-BE49-F238E27FC236}">
                  <a16:creationId xmlns:a16="http://schemas.microsoft.com/office/drawing/2014/main" id="{076D8C56-B783-1F1B-5B45-DEBE4E5453CA}"/>
                </a:ext>
              </a:extLst>
            </p:cNvPr>
            <p:cNvSpPr txBox="1"/>
            <p:nvPr/>
          </p:nvSpPr>
          <p:spPr>
            <a:xfrm>
              <a:off x="515816" y="2047203"/>
              <a:ext cx="8519517"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Typical performance metrics do not capture bias against sensitive attributes </a:t>
              </a:r>
            </a:p>
          </p:txBody>
        </p:sp>
        <p:sp>
          <p:nvSpPr>
            <p:cNvPr id="14" name="TextBox 13">
              <a:extLst>
                <a:ext uri="{FF2B5EF4-FFF2-40B4-BE49-F238E27FC236}">
                  <a16:creationId xmlns:a16="http://schemas.microsoft.com/office/drawing/2014/main" id="{8C2FF18A-9AD2-6D57-5CD3-13DE4B966A25}"/>
                </a:ext>
              </a:extLst>
            </p:cNvPr>
            <p:cNvSpPr txBox="1"/>
            <p:nvPr/>
          </p:nvSpPr>
          <p:spPr>
            <a:xfrm>
              <a:off x="1081906" y="2507782"/>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Race, age, affiliation etc.</a:t>
              </a:r>
            </a:p>
          </p:txBody>
        </p:sp>
      </p:grpSp>
      <p:sp>
        <p:nvSpPr>
          <p:cNvPr id="15" name="TextBox 14">
            <a:extLst>
              <a:ext uri="{FF2B5EF4-FFF2-40B4-BE49-F238E27FC236}">
                <a16:creationId xmlns:a16="http://schemas.microsoft.com/office/drawing/2014/main" id="{2BC9FD14-65D9-0CAD-09A7-89C4488A71DB}"/>
              </a:ext>
            </a:extLst>
          </p:cNvPr>
          <p:cNvSpPr txBox="1"/>
          <p:nvPr/>
        </p:nvSpPr>
        <p:spPr>
          <a:xfrm>
            <a:off x="181482" y="872598"/>
            <a:ext cx="7533542"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ML/AI applied in areas w/ societal impact</a:t>
            </a:r>
          </a:p>
        </p:txBody>
      </p:sp>
      <p:sp>
        <p:nvSpPr>
          <p:cNvPr id="9" name="TextBox 8">
            <a:extLst>
              <a:ext uri="{FF2B5EF4-FFF2-40B4-BE49-F238E27FC236}">
                <a16:creationId xmlns:a16="http://schemas.microsoft.com/office/drawing/2014/main" id="{B82BE8D4-F61F-60EC-486D-05789E7632D6}"/>
              </a:ext>
            </a:extLst>
          </p:cNvPr>
          <p:cNvSpPr txBox="1"/>
          <p:nvPr/>
        </p:nvSpPr>
        <p:spPr>
          <a:xfrm>
            <a:off x="747572" y="1353945"/>
            <a:ext cx="6771032"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Loans, credit score, penal system, job applications etc. </a:t>
            </a:r>
            <a:endParaRPr lang="en-US" dirty="0"/>
          </a:p>
        </p:txBody>
      </p:sp>
      <p:sp>
        <p:nvSpPr>
          <p:cNvPr id="18" name="TextBox 17">
            <a:extLst>
              <a:ext uri="{FF2B5EF4-FFF2-40B4-BE49-F238E27FC236}">
                <a16:creationId xmlns:a16="http://schemas.microsoft.com/office/drawing/2014/main" id="{680A1F81-DB1E-9734-DD92-DD403F2DAAA3}"/>
              </a:ext>
            </a:extLst>
          </p:cNvPr>
          <p:cNvSpPr txBox="1"/>
          <p:nvPr/>
        </p:nvSpPr>
        <p:spPr>
          <a:xfrm>
            <a:off x="181482" y="3544578"/>
            <a:ext cx="6662319"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Annotators also exhibit bias</a:t>
            </a:r>
          </a:p>
        </p:txBody>
      </p:sp>
      <p:pic>
        <p:nvPicPr>
          <p:cNvPr id="20" name="Graphic 19" descr="Scales of justice outline">
            <a:extLst>
              <a:ext uri="{FF2B5EF4-FFF2-40B4-BE49-F238E27FC236}">
                <a16:creationId xmlns:a16="http://schemas.microsoft.com/office/drawing/2014/main" id="{86077B00-69AD-621A-D8BE-81A1F8DE52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026" y="585803"/>
            <a:ext cx="1297766" cy="1297766"/>
          </a:xfrm>
          <a:prstGeom prst="rect">
            <a:avLst/>
          </a:prstGeom>
        </p:spPr>
      </p:pic>
      <p:sp>
        <p:nvSpPr>
          <p:cNvPr id="5" name="TextBox 4">
            <a:extLst>
              <a:ext uri="{FF2B5EF4-FFF2-40B4-BE49-F238E27FC236}">
                <a16:creationId xmlns:a16="http://schemas.microsoft.com/office/drawing/2014/main" id="{1971252A-E705-5DFF-A677-8B637C113AC0}"/>
              </a:ext>
            </a:extLst>
          </p:cNvPr>
          <p:cNvSpPr txBox="1"/>
          <p:nvPr/>
        </p:nvSpPr>
        <p:spPr>
          <a:xfrm>
            <a:off x="747571" y="2887867"/>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Fairness metrics required</a:t>
            </a:r>
          </a:p>
        </p:txBody>
      </p:sp>
      <p:pic>
        <p:nvPicPr>
          <p:cNvPr id="7" name="Picture 6">
            <a:extLst>
              <a:ext uri="{FF2B5EF4-FFF2-40B4-BE49-F238E27FC236}">
                <a16:creationId xmlns:a16="http://schemas.microsoft.com/office/drawing/2014/main" id="{F627682C-D263-12F6-9A49-5B56C59601D9}"/>
              </a:ext>
            </a:extLst>
          </p:cNvPr>
          <p:cNvPicPr>
            <a:picLocks noChangeAspect="1"/>
          </p:cNvPicPr>
          <p:nvPr/>
        </p:nvPicPr>
        <p:blipFill>
          <a:blip r:embed="rId5"/>
          <a:stretch>
            <a:fillRect/>
          </a:stretch>
        </p:blipFill>
        <p:spPr>
          <a:xfrm>
            <a:off x="1275686" y="4073402"/>
            <a:ext cx="6064490" cy="1702419"/>
          </a:xfrm>
          <a:prstGeom prst="rect">
            <a:avLst/>
          </a:prstGeom>
        </p:spPr>
      </p:pic>
    </p:spTree>
    <p:extLst>
      <p:ext uri="{BB962C8B-B14F-4D97-AF65-F5344CB8AC3E}">
        <p14:creationId xmlns:p14="http://schemas.microsoft.com/office/powerpoint/2010/main" val="11969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117C2-FE41-025C-7B3F-26BEE84507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449C8A-4A17-23B5-DAF8-7884F1893D9D}"/>
              </a:ext>
            </a:extLst>
          </p:cNvPr>
          <p:cNvSpPr>
            <a:spLocks noGrp="1"/>
          </p:cNvSpPr>
          <p:nvPr>
            <p:ph type="sldNum" sz="quarter" idx="12"/>
          </p:nvPr>
        </p:nvSpPr>
        <p:spPr/>
        <p:txBody>
          <a:bodyPr/>
          <a:lstStyle/>
          <a:p>
            <a:pPr>
              <a:defRPr/>
            </a:pPr>
            <a:fld id="{609082A3-A75A-4E05-A96A-C2129564425C}" type="slidenum">
              <a:rPr lang="en-US" smtClean="0"/>
              <a:pPr>
                <a:defRPr/>
              </a:pPr>
              <a:t>53</a:t>
            </a:fld>
            <a:endParaRPr lang="en-US"/>
          </a:p>
        </p:txBody>
      </p:sp>
      <p:sp>
        <p:nvSpPr>
          <p:cNvPr id="3" name="Title 1">
            <a:extLst>
              <a:ext uri="{FF2B5EF4-FFF2-40B4-BE49-F238E27FC236}">
                <a16:creationId xmlns:a16="http://schemas.microsoft.com/office/drawing/2014/main" id="{AFF1C44C-91FC-3490-BAFC-6C0464D8152A}"/>
              </a:ext>
            </a:extLst>
          </p:cNvPr>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600" kern="0" dirty="0">
                <a:cs typeface="+mj-cs"/>
              </a:rPr>
              <a:t>Taking bias into account</a:t>
            </a:r>
          </a:p>
        </p:txBody>
      </p:sp>
      <p:sp>
        <p:nvSpPr>
          <p:cNvPr id="18" name="TextBox 17">
            <a:extLst>
              <a:ext uri="{FF2B5EF4-FFF2-40B4-BE49-F238E27FC236}">
                <a16:creationId xmlns:a16="http://schemas.microsoft.com/office/drawing/2014/main" id="{385584D1-F1D0-0CBF-9060-163652DD3AD2}"/>
              </a:ext>
            </a:extLst>
          </p:cNvPr>
          <p:cNvSpPr txBox="1"/>
          <p:nvPr/>
        </p:nvSpPr>
        <p:spPr>
          <a:xfrm>
            <a:off x="181482" y="823298"/>
            <a:ext cx="6662319"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Crowdsourcing perpetuates annotator biases</a:t>
            </a:r>
          </a:p>
        </p:txBody>
      </p:sp>
      <p:sp>
        <p:nvSpPr>
          <p:cNvPr id="21" name="TextBox 20">
            <a:extLst>
              <a:ext uri="{FF2B5EF4-FFF2-40B4-BE49-F238E27FC236}">
                <a16:creationId xmlns:a16="http://schemas.microsoft.com/office/drawing/2014/main" id="{FEA670B2-7A4C-72E6-9866-4C137E985858}"/>
              </a:ext>
            </a:extLst>
          </p:cNvPr>
          <p:cNvSpPr txBox="1"/>
          <p:nvPr/>
        </p:nvSpPr>
        <p:spPr>
          <a:xfrm>
            <a:off x="804366" y="1271033"/>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Unfair annotators yield unfair ML models</a:t>
            </a:r>
          </a:p>
        </p:txBody>
      </p:sp>
      <p:pic>
        <p:nvPicPr>
          <p:cNvPr id="8" name="Picture 7">
            <a:extLst>
              <a:ext uri="{FF2B5EF4-FFF2-40B4-BE49-F238E27FC236}">
                <a16:creationId xmlns:a16="http://schemas.microsoft.com/office/drawing/2014/main" id="{9785FC1D-F6F8-F582-CC06-59A56FA73361}"/>
              </a:ext>
            </a:extLst>
          </p:cNvPr>
          <p:cNvPicPr>
            <a:picLocks noChangeAspect="1"/>
          </p:cNvPicPr>
          <p:nvPr/>
        </p:nvPicPr>
        <p:blipFill>
          <a:blip r:embed="rId5"/>
          <a:stretch>
            <a:fillRect/>
          </a:stretch>
        </p:blipFill>
        <p:spPr>
          <a:xfrm>
            <a:off x="968847" y="1785245"/>
            <a:ext cx="6528097" cy="1262339"/>
          </a:xfrm>
          <a:prstGeom prst="rect">
            <a:avLst/>
          </a:prstGeom>
        </p:spPr>
      </p:pic>
      <p:sp>
        <p:nvSpPr>
          <p:cNvPr id="10" name="TextBox 9">
            <a:extLst>
              <a:ext uri="{FF2B5EF4-FFF2-40B4-BE49-F238E27FC236}">
                <a16:creationId xmlns:a16="http://schemas.microsoft.com/office/drawing/2014/main" id="{7E7844D7-5C90-9432-F422-3A3EBF81E629}"/>
              </a:ext>
            </a:extLst>
          </p:cNvPr>
          <p:cNvSpPr txBox="1"/>
          <p:nvPr/>
        </p:nvSpPr>
        <p:spPr>
          <a:xfrm>
            <a:off x="804366" y="3096064"/>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Label integration does not optimize for fairness</a:t>
            </a:r>
          </a:p>
        </p:txBody>
      </p:sp>
      <p:pic>
        <p:nvPicPr>
          <p:cNvPr id="19" name="Picture 18" descr="\documentclass{article}&#10;\usepackage{amsmath,bm,amsfonts}&#10;\DeclareMathOperator{\prob}{Pr}&#10;\newcommand{\Expect}{{\rm I\kern-.3em E}}&#10;\pagestyle{empty}&#10;\begin{document}&#10;&#10;&#10;\begin{equation*}&#10;[\bm A_{m}(z_n=z)]_{k,k'} = {\sf Pr}(\check{y}_n^{(m)}=k|y_n=k',z_n=z)&#10;\end{equation*}&#10;&#10;\end{document}" title="IguanaTex Bitmap Display">
            <a:extLst>
              <a:ext uri="{FF2B5EF4-FFF2-40B4-BE49-F238E27FC236}">
                <a16:creationId xmlns:a16="http://schemas.microsoft.com/office/drawing/2014/main" id="{65D56800-DF46-A840-2D63-09774A52AE2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31847" y="4440443"/>
            <a:ext cx="4532527" cy="268868"/>
          </a:xfrm>
          <a:prstGeom prst="rect">
            <a:avLst/>
          </a:prstGeom>
        </p:spPr>
      </p:pic>
      <p:grpSp>
        <p:nvGrpSpPr>
          <p:cNvPr id="28" name="Group 27">
            <a:extLst>
              <a:ext uri="{FF2B5EF4-FFF2-40B4-BE49-F238E27FC236}">
                <a16:creationId xmlns:a16="http://schemas.microsoft.com/office/drawing/2014/main" id="{1BC47C49-9586-72B3-E1A9-C10BB028C0D8}"/>
              </a:ext>
            </a:extLst>
          </p:cNvPr>
          <p:cNvGrpSpPr/>
          <p:nvPr/>
        </p:nvGrpSpPr>
        <p:grpSpPr>
          <a:xfrm>
            <a:off x="181480" y="3860041"/>
            <a:ext cx="8333869" cy="414985"/>
            <a:chOff x="181480" y="3860041"/>
            <a:chExt cx="8333869" cy="414985"/>
          </a:xfrm>
        </p:grpSpPr>
        <p:sp>
          <p:nvSpPr>
            <p:cNvPr id="11" name="TextBox 10">
              <a:extLst>
                <a:ext uri="{FF2B5EF4-FFF2-40B4-BE49-F238E27FC236}">
                  <a16:creationId xmlns:a16="http://schemas.microsoft.com/office/drawing/2014/main" id="{131BAA17-E113-52A9-CBB6-C13319F2AD41}"/>
                </a:ext>
              </a:extLst>
            </p:cNvPr>
            <p:cNvSpPr txBox="1"/>
            <p:nvPr/>
          </p:nvSpPr>
          <p:spPr>
            <a:xfrm>
              <a:off x="181480" y="3860041"/>
              <a:ext cx="8333869"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Annotator behavior </a:t>
              </a:r>
              <a:r>
                <a:rPr lang="en-US" altLang="zh-CN" dirty="0" err="1">
                  <a:solidFill>
                    <a:srgbClr val="000000"/>
                  </a:solidFill>
                  <a:ea typeface="SimSun" panose="02010600030101010101" pitchFamily="2" charset="-122"/>
                  <a:cs typeface="Arial" panose="020B0604020202020204" pitchFamily="34" charset="0"/>
                </a:rPr>
                <a:t>w.r.t.</a:t>
              </a:r>
              <a:r>
                <a:rPr lang="en-US" altLang="zh-CN" dirty="0">
                  <a:solidFill>
                    <a:srgbClr val="000000"/>
                  </a:solidFill>
                  <a:ea typeface="SimSun" panose="02010600030101010101" pitchFamily="2" charset="-122"/>
                  <a:cs typeface="Arial" panose="020B0604020202020204" pitchFamily="34" charset="0"/>
                </a:rPr>
                <a:t> sensitive data attribute                  captured via </a:t>
              </a:r>
            </a:p>
          </p:txBody>
        </p:sp>
        <p:pic>
          <p:nvPicPr>
            <p:cNvPr id="27" name="Picture 26" descr="\documentclass{article}&#10;\usepackage{amsmath,bm,amsfonts}&#10;\DeclareMathOperator{\prob}{Pr}&#10;\newcommand{\Expect}{{\rm I\kern-.3em E}}&#10;\pagestyle{empty}&#10;\begin{document}&#10;&#10;&#10;\begin{equation*}&#10;z_n\in\{0,1\}&#10;\end{equation*}&#10;&#10;\end{document}" title="IguanaTex Bitmap Display">
              <a:extLst>
                <a:ext uri="{FF2B5EF4-FFF2-40B4-BE49-F238E27FC236}">
                  <a16:creationId xmlns:a16="http://schemas.microsoft.com/office/drawing/2014/main" id="{ADE42210-6148-6569-4A58-8FB231EDD33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504527" y="3984658"/>
              <a:ext cx="997711" cy="220103"/>
            </a:xfrm>
            <a:prstGeom prst="rect">
              <a:avLst/>
            </a:prstGeom>
          </p:spPr>
        </p:pic>
      </p:grpSp>
      <p:sp>
        <p:nvSpPr>
          <p:cNvPr id="29" name="TextBox 28">
            <a:extLst>
              <a:ext uri="{FF2B5EF4-FFF2-40B4-BE49-F238E27FC236}">
                <a16:creationId xmlns:a16="http://schemas.microsoft.com/office/drawing/2014/main" id="{EF8350A9-24A3-1343-C47D-BBC6B1E3F089}"/>
              </a:ext>
            </a:extLst>
          </p:cNvPr>
          <p:cNvSpPr txBox="1"/>
          <p:nvPr/>
        </p:nvSpPr>
        <p:spPr>
          <a:xfrm>
            <a:off x="804366" y="4800096"/>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Similar to instance specific confusion matrices</a:t>
            </a:r>
          </a:p>
        </p:txBody>
      </p:sp>
      <p:grpSp>
        <p:nvGrpSpPr>
          <p:cNvPr id="32" name="Group 31">
            <a:extLst>
              <a:ext uri="{FF2B5EF4-FFF2-40B4-BE49-F238E27FC236}">
                <a16:creationId xmlns:a16="http://schemas.microsoft.com/office/drawing/2014/main" id="{253E79C4-C9F0-3C9D-06B2-B8A4BFBC0F75}"/>
              </a:ext>
            </a:extLst>
          </p:cNvPr>
          <p:cNvGrpSpPr/>
          <p:nvPr/>
        </p:nvGrpSpPr>
        <p:grpSpPr>
          <a:xfrm>
            <a:off x="804366" y="5325166"/>
            <a:ext cx="7847867" cy="807641"/>
            <a:chOff x="804366" y="5325166"/>
            <a:chExt cx="7847867" cy="807641"/>
          </a:xfrm>
        </p:grpSpPr>
        <p:sp>
          <p:nvSpPr>
            <p:cNvPr id="30" name="TextBox 29">
              <a:extLst>
                <a:ext uri="{FF2B5EF4-FFF2-40B4-BE49-F238E27FC236}">
                  <a16:creationId xmlns:a16="http://schemas.microsoft.com/office/drawing/2014/main" id="{57DFB2BD-7A5B-488F-C7FB-76BF418B5335}"/>
                </a:ext>
              </a:extLst>
            </p:cNvPr>
            <p:cNvSpPr txBox="1"/>
            <p:nvPr/>
          </p:nvSpPr>
          <p:spPr>
            <a:xfrm>
              <a:off x="804366" y="5325166"/>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Fair annotator assignment [Goel et al’19]</a:t>
              </a:r>
            </a:p>
          </p:txBody>
        </p:sp>
        <p:sp>
          <p:nvSpPr>
            <p:cNvPr id="31" name="TextBox 30">
              <a:extLst>
                <a:ext uri="{FF2B5EF4-FFF2-40B4-BE49-F238E27FC236}">
                  <a16:creationId xmlns:a16="http://schemas.microsoft.com/office/drawing/2014/main" id="{B46FECB5-9F40-35E3-1B30-197D17FA305B}"/>
                </a:ext>
              </a:extLst>
            </p:cNvPr>
            <p:cNvSpPr txBox="1"/>
            <p:nvPr/>
          </p:nvSpPr>
          <p:spPr>
            <a:xfrm>
              <a:off x="2305877" y="5763475"/>
              <a:ext cx="6276077" cy="369332"/>
            </a:xfrm>
            <a:prstGeom prst="rect">
              <a:avLst/>
            </a:prstGeom>
            <a:noFill/>
          </p:spPr>
          <p:txBody>
            <a:bodyPr wrap="none" rtlCol="0">
              <a:spAutoFit/>
            </a:bodyPr>
            <a:lstStyle/>
            <a:p>
              <a:r>
                <a:rPr lang="en-US" dirty="0">
                  <a:solidFill>
                    <a:srgbClr val="0000FF"/>
                  </a:solidFill>
                </a:rPr>
                <a:t>requires ground-truth labels to estimate confusion matrices</a:t>
              </a:r>
            </a:p>
          </p:txBody>
        </p:sp>
      </p:grpSp>
    </p:spTree>
    <p:extLst>
      <p:ext uri="{BB962C8B-B14F-4D97-AF65-F5344CB8AC3E}">
        <p14:creationId xmlns:p14="http://schemas.microsoft.com/office/powerpoint/2010/main" val="160828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45D2-0453-B930-CA55-CB7CC6DC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19362-7B0E-8909-6B99-F05E21B5D0CB}"/>
              </a:ext>
            </a:extLst>
          </p:cNvPr>
          <p:cNvSpPr>
            <a:spLocks noGrp="1"/>
          </p:cNvSpPr>
          <p:nvPr>
            <p:ph type="title"/>
          </p:nvPr>
        </p:nvSpPr>
        <p:spPr/>
        <p:txBody>
          <a:bodyPr>
            <a:normAutofit/>
          </a:bodyPr>
          <a:lstStyle/>
          <a:p>
            <a:r>
              <a:rPr lang="en-US" sz="4400" dirty="0"/>
              <a:t>Outline</a:t>
            </a:r>
          </a:p>
        </p:txBody>
      </p:sp>
      <p:sp>
        <p:nvSpPr>
          <p:cNvPr id="3" name="Content Placeholder 2">
            <a:extLst>
              <a:ext uri="{FF2B5EF4-FFF2-40B4-BE49-F238E27FC236}">
                <a16:creationId xmlns:a16="http://schemas.microsoft.com/office/drawing/2014/main" id="{523E1462-BF31-BC5C-930A-7CFCA5A300DC}"/>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D132E281-0C17-715E-1929-CC0DB0A3DAEF}"/>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54</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4856A44F-5FB9-F14B-B876-C724B493394E}"/>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 Combining crowdsourced labels</a:t>
            </a:r>
          </a:p>
          <a:p>
            <a:endParaRPr lang="en-US" kern="0" dirty="0"/>
          </a:p>
        </p:txBody>
      </p:sp>
      <p:sp>
        <p:nvSpPr>
          <p:cNvPr id="8" name="Content Placeholder 2">
            <a:extLst>
              <a:ext uri="{FF2B5EF4-FFF2-40B4-BE49-F238E27FC236}">
                <a16:creationId xmlns:a16="http://schemas.microsoft.com/office/drawing/2014/main" id="{08D4E74F-CC73-415C-99EF-C5FC1157C667}"/>
              </a:ext>
            </a:extLst>
          </p:cNvPr>
          <p:cNvSpPr txBox="1">
            <a:spLocks/>
          </p:cNvSpPr>
          <p:nvPr/>
        </p:nvSpPr>
        <p:spPr bwMode="auto">
          <a:xfrm>
            <a:off x="423320" y="2460018"/>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2ABFEAA9-F9CB-67FF-328E-50014B07CB75}"/>
              </a:ext>
            </a:extLst>
          </p:cNvPr>
          <p:cNvSpPr txBox="1">
            <a:spLocks/>
          </p:cNvSpPr>
          <p:nvPr/>
        </p:nvSpPr>
        <p:spPr bwMode="auto">
          <a:xfrm>
            <a:off x="423320" y="3122839"/>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III: Other aspects of crowdsourcing</a:t>
            </a:r>
          </a:p>
        </p:txBody>
      </p:sp>
      <p:sp>
        <p:nvSpPr>
          <p:cNvPr id="10" name="Content Placeholder 2">
            <a:extLst>
              <a:ext uri="{FF2B5EF4-FFF2-40B4-BE49-F238E27FC236}">
                <a16:creationId xmlns:a16="http://schemas.microsoft.com/office/drawing/2014/main" id="{F128BB7D-192A-3441-2B0F-7AD860CB8808}"/>
              </a:ext>
            </a:extLst>
          </p:cNvPr>
          <p:cNvSpPr txBox="1">
            <a:spLocks/>
          </p:cNvSpPr>
          <p:nvPr/>
        </p:nvSpPr>
        <p:spPr bwMode="auto">
          <a:xfrm>
            <a:off x="423320" y="3898146"/>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Conclusions and open issues</a:t>
            </a:r>
          </a:p>
        </p:txBody>
      </p:sp>
    </p:spTree>
    <p:extLst>
      <p:ext uri="{BB962C8B-B14F-4D97-AF65-F5344CB8AC3E}">
        <p14:creationId xmlns:p14="http://schemas.microsoft.com/office/powerpoint/2010/main" val="3355102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Conclusions and open issues</a:t>
            </a:r>
          </a:p>
        </p:txBody>
      </p:sp>
      <p:sp>
        <p:nvSpPr>
          <p:cNvPr id="10" name="Content Placeholder 2"/>
          <p:cNvSpPr>
            <a:spLocks noGrp="1"/>
          </p:cNvSpPr>
          <p:nvPr>
            <p:ph idx="1"/>
          </p:nvPr>
        </p:nvSpPr>
        <p:spPr>
          <a:xfrm>
            <a:off x="239968" y="990802"/>
            <a:ext cx="8229600" cy="319979"/>
          </a:xfrm>
        </p:spPr>
        <p:txBody>
          <a:bodyPr>
            <a:normAutofit lnSpcReduction="10000"/>
          </a:bodyPr>
          <a:lstStyle/>
          <a:p>
            <a:pPr marL="0" indent="0">
              <a:buNone/>
            </a:pPr>
            <a:r>
              <a:rPr lang="en-US" sz="1700" b="1" dirty="0">
                <a:solidFill>
                  <a:srgbClr val="0000FF"/>
                </a:solidFill>
              </a:rPr>
              <a:t>Take home 1. </a:t>
            </a:r>
            <a:r>
              <a:rPr lang="en-US" sz="1600" dirty="0">
                <a:ea typeface="宋体" charset="-122"/>
              </a:rPr>
              <a:t>Crowdsourcing</a:t>
            </a:r>
            <a:r>
              <a:rPr lang="en-US" sz="1600" dirty="0"/>
              <a:t> learns from </a:t>
            </a:r>
            <a:r>
              <a:rPr lang="en-US" sz="1600" u="sng" dirty="0"/>
              <a:t>unreliable information</a:t>
            </a:r>
            <a:r>
              <a:rPr lang="en-US" sz="1600" dirty="0"/>
              <a:t> sources</a:t>
            </a:r>
            <a:endParaRPr lang="en-US" sz="1600" b="1" dirty="0">
              <a:solidFill>
                <a:srgbClr val="0070C0"/>
              </a:solidFill>
              <a:ea typeface="宋体" charset="-122"/>
            </a:endParaRP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55</a:t>
            </a:fld>
            <a:endParaRPr lang="en-US">
              <a:solidFill>
                <a:srgbClr val="000000"/>
              </a:solidFill>
              <a:ea typeface="ＭＳ Ｐゴシック"/>
            </a:endParaRPr>
          </a:p>
        </p:txBody>
      </p:sp>
      <p:sp>
        <p:nvSpPr>
          <p:cNvPr id="7" name="TextBox 6"/>
          <p:cNvSpPr txBox="1"/>
          <p:nvPr/>
        </p:nvSpPr>
        <p:spPr>
          <a:xfrm>
            <a:off x="674432" y="3559160"/>
            <a:ext cx="343824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Workhorse algorithms: EM or VI</a:t>
            </a:r>
          </a:p>
        </p:txBody>
      </p:sp>
      <p:sp>
        <p:nvSpPr>
          <p:cNvPr id="11" name="TextBox 10">
            <a:extLst>
              <a:ext uri="{FF2B5EF4-FFF2-40B4-BE49-F238E27FC236}">
                <a16:creationId xmlns:a16="http://schemas.microsoft.com/office/drawing/2014/main" id="{BCC5F709-6610-4C7B-A950-7D27BF51D400}"/>
              </a:ext>
            </a:extLst>
          </p:cNvPr>
          <p:cNvSpPr txBox="1"/>
          <p:nvPr/>
        </p:nvSpPr>
        <p:spPr>
          <a:xfrm>
            <a:off x="683719" y="3953628"/>
            <a:ext cx="497443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Moment-based algorithms for reliable initialization</a:t>
            </a:r>
          </a:p>
        </p:txBody>
      </p:sp>
      <p:sp>
        <p:nvSpPr>
          <p:cNvPr id="15" name="TextBox 14">
            <a:extLst>
              <a:ext uri="{FF2B5EF4-FFF2-40B4-BE49-F238E27FC236}">
                <a16:creationId xmlns:a16="http://schemas.microsoft.com/office/drawing/2014/main" id="{978F3999-BA49-4185-BAAE-DD120B04FF86}"/>
              </a:ext>
            </a:extLst>
          </p:cNvPr>
          <p:cNvSpPr txBox="1"/>
          <p:nvPr/>
        </p:nvSpPr>
        <p:spPr>
          <a:xfrm>
            <a:off x="674432" y="1344739"/>
            <a:ext cx="484780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Also assesses source reliability in learning tasks</a:t>
            </a:r>
          </a:p>
        </p:txBody>
      </p:sp>
      <p:pic>
        <p:nvPicPr>
          <p:cNvPr id="4" name="Picture 3" descr="A picture containing mammal&#10;&#10;Description automatically generated">
            <a:extLst>
              <a:ext uri="{FF2B5EF4-FFF2-40B4-BE49-F238E27FC236}">
                <a16:creationId xmlns:a16="http://schemas.microsoft.com/office/drawing/2014/main" id="{9CB2C605-ADE8-4773-B5B5-D8911F1FE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3416" y="1435614"/>
            <a:ext cx="2352030" cy="1363640"/>
          </a:xfrm>
          <a:prstGeom prst="rect">
            <a:avLst/>
          </a:prstGeom>
        </p:spPr>
      </p:pic>
      <p:grpSp>
        <p:nvGrpSpPr>
          <p:cNvPr id="8" name="Group 7">
            <a:extLst>
              <a:ext uri="{FF2B5EF4-FFF2-40B4-BE49-F238E27FC236}">
                <a16:creationId xmlns:a16="http://schemas.microsoft.com/office/drawing/2014/main" id="{B0332AB0-3694-439A-BB55-5576AC139EBA}"/>
              </a:ext>
            </a:extLst>
          </p:cNvPr>
          <p:cNvGrpSpPr/>
          <p:nvPr/>
        </p:nvGrpSpPr>
        <p:grpSpPr>
          <a:xfrm>
            <a:off x="239968" y="4438232"/>
            <a:ext cx="8314630" cy="726050"/>
            <a:chOff x="239968" y="3721052"/>
            <a:chExt cx="8314630" cy="726050"/>
          </a:xfrm>
        </p:grpSpPr>
        <p:sp>
          <p:nvSpPr>
            <p:cNvPr id="17" name="Content Placeholder 2">
              <a:extLst>
                <a:ext uri="{FF2B5EF4-FFF2-40B4-BE49-F238E27FC236}">
                  <a16:creationId xmlns:a16="http://schemas.microsoft.com/office/drawing/2014/main" id="{7560F817-271D-4582-BA3D-3624E82FE9E4}"/>
                </a:ext>
              </a:extLst>
            </p:cNvPr>
            <p:cNvSpPr txBox="1">
              <a:spLocks/>
            </p:cNvSpPr>
            <p:nvPr/>
          </p:nvSpPr>
          <p:spPr bwMode="auto">
            <a:xfrm>
              <a:off x="239968" y="3721052"/>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marL="0" indent="0">
                <a:buNone/>
              </a:pPr>
              <a:r>
                <a:rPr lang="en-US" sz="1600" b="1" kern="0" dirty="0">
                  <a:solidFill>
                    <a:srgbClr val="0000FF"/>
                  </a:solidFill>
                </a:rPr>
                <a:t>Take home 3</a:t>
              </a:r>
              <a:r>
                <a:rPr lang="en-US" sz="1600" kern="0" dirty="0"/>
                <a:t>. E2E approaches simultaneously learn a model and annotator reliabilities</a:t>
              </a:r>
              <a:endParaRPr lang="en-US" sz="1600" b="1" u="sng" kern="0" dirty="0">
                <a:solidFill>
                  <a:srgbClr val="0070C0"/>
                </a:solidFill>
                <a:ea typeface="宋体" charset="-122"/>
              </a:endParaRPr>
            </a:p>
          </p:txBody>
        </p:sp>
        <p:sp>
          <p:nvSpPr>
            <p:cNvPr id="21" name="TextBox 20">
              <a:extLst>
                <a:ext uri="{FF2B5EF4-FFF2-40B4-BE49-F238E27FC236}">
                  <a16:creationId xmlns:a16="http://schemas.microsoft.com/office/drawing/2014/main" id="{E9767E9C-1EE6-43B5-A1C3-1129C4BF5E0F}"/>
                </a:ext>
              </a:extLst>
            </p:cNvPr>
            <p:cNvSpPr txBox="1"/>
            <p:nvPr/>
          </p:nvSpPr>
          <p:spPr>
            <a:xfrm>
              <a:off x="674432" y="4108548"/>
              <a:ext cx="7880166" cy="338554"/>
            </a:xfrm>
            <a:prstGeom prst="rect">
              <a:avLst/>
            </a:prstGeom>
            <a:noFill/>
          </p:spPr>
          <p:txBody>
            <a:bodyPr wrap="square">
              <a:spAutoFit/>
            </a:bodyPr>
            <a:lstStyle/>
            <a:p>
              <a:pPr marL="285750" indent="-285750">
                <a:buFont typeface="Wingdings" panose="05000000000000000000" pitchFamily="2" charset="2"/>
                <a:buChar char="Ø"/>
              </a:pPr>
              <a:r>
                <a:rPr lang="en-US" sz="1600" dirty="0"/>
                <a:t>Inputs: data features and annotator labels</a:t>
              </a:r>
            </a:p>
          </p:txBody>
        </p:sp>
      </p:grpSp>
      <p:sp>
        <p:nvSpPr>
          <p:cNvPr id="3" name="TextBox 2">
            <a:extLst>
              <a:ext uri="{FF2B5EF4-FFF2-40B4-BE49-F238E27FC236}">
                <a16:creationId xmlns:a16="http://schemas.microsoft.com/office/drawing/2014/main" id="{5C5C2E4D-094F-96E1-9CB7-86A48CE1574A}"/>
              </a:ext>
            </a:extLst>
          </p:cNvPr>
          <p:cNvSpPr txBox="1"/>
          <p:nvPr/>
        </p:nvSpPr>
        <p:spPr>
          <a:xfrm>
            <a:off x="674432" y="3140330"/>
            <a:ext cx="5242717"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Available approaches tradeoff accuracy for simplicity</a:t>
            </a:r>
          </a:p>
        </p:txBody>
      </p:sp>
      <p:sp>
        <p:nvSpPr>
          <p:cNvPr id="14" name="TextBox 13">
            <a:extLst>
              <a:ext uri="{FF2B5EF4-FFF2-40B4-BE49-F238E27FC236}">
                <a16:creationId xmlns:a16="http://schemas.microsoft.com/office/drawing/2014/main" id="{274BB29C-6D20-A6E3-03E8-F28A5A3441CA}"/>
              </a:ext>
            </a:extLst>
          </p:cNvPr>
          <p:cNvSpPr txBox="1"/>
          <p:nvPr/>
        </p:nvSpPr>
        <p:spPr>
          <a:xfrm>
            <a:off x="683719" y="5676038"/>
            <a:ext cx="7656049" cy="338554"/>
          </a:xfrm>
          <a:prstGeom prst="rect">
            <a:avLst/>
          </a:prstGeom>
          <a:noFill/>
        </p:spPr>
        <p:txBody>
          <a:bodyPr wrap="square">
            <a:spAutoFit/>
          </a:bodyPr>
          <a:lstStyle/>
          <a:p>
            <a:pPr marL="285750" indent="-285750">
              <a:buFont typeface="Wingdings" panose="05000000000000000000" pitchFamily="2" charset="2"/>
              <a:buChar char="Ø"/>
            </a:pPr>
            <a:r>
              <a:rPr lang="en-US" sz="1600" dirty="0"/>
              <a:t>Flexible DL models</a:t>
            </a:r>
            <a:endParaRPr lang="en-US" sz="1600" dirty="0">
              <a:solidFill>
                <a:srgbClr val="0000FF"/>
              </a:solidFill>
            </a:endParaRPr>
          </a:p>
        </p:txBody>
      </p:sp>
      <p:sp>
        <p:nvSpPr>
          <p:cNvPr id="16" name="TextBox 15">
            <a:extLst>
              <a:ext uri="{FF2B5EF4-FFF2-40B4-BE49-F238E27FC236}">
                <a16:creationId xmlns:a16="http://schemas.microsoft.com/office/drawing/2014/main" id="{B4CC9B72-E377-CD3E-EA63-7D9C6CFAA658}"/>
              </a:ext>
            </a:extLst>
          </p:cNvPr>
          <p:cNvSpPr txBox="1"/>
          <p:nvPr/>
        </p:nvSpPr>
        <p:spPr>
          <a:xfrm>
            <a:off x="683719" y="1763569"/>
            <a:ext cx="433407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Two major paradigms: Two-stage and E2E</a:t>
            </a:r>
          </a:p>
        </p:txBody>
      </p:sp>
      <p:sp>
        <p:nvSpPr>
          <p:cNvPr id="22" name="Content Placeholder 2">
            <a:extLst>
              <a:ext uri="{FF2B5EF4-FFF2-40B4-BE49-F238E27FC236}">
                <a16:creationId xmlns:a16="http://schemas.microsoft.com/office/drawing/2014/main" id="{C7A820CA-6CF7-6046-77A8-C0AC0FF27E99}"/>
              </a:ext>
            </a:extLst>
          </p:cNvPr>
          <p:cNvSpPr txBox="1">
            <a:spLocks/>
          </p:cNvSpPr>
          <p:nvPr/>
        </p:nvSpPr>
        <p:spPr>
          <a:xfrm>
            <a:off x="239968" y="2734396"/>
            <a:ext cx="8229600" cy="31997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700" b="1" dirty="0">
                <a:solidFill>
                  <a:srgbClr val="0000FF"/>
                </a:solidFill>
              </a:rPr>
              <a:t>Take home 2. </a:t>
            </a:r>
            <a:r>
              <a:rPr lang="en-US" sz="1600" dirty="0">
                <a:ea typeface="宋体" charset="-122"/>
              </a:rPr>
              <a:t>Two-stage approaches require only annotator labels</a:t>
            </a:r>
            <a:endParaRPr lang="en-US" sz="1600" b="1" dirty="0">
              <a:solidFill>
                <a:srgbClr val="0070C0"/>
              </a:solidFill>
              <a:ea typeface="宋体" charset="-122"/>
            </a:endParaRPr>
          </a:p>
        </p:txBody>
      </p:sp>
      <p:sp>
        <p:nvSpPr>
          <p:cNvPr id="23" name="TextBox 22">
            <a:extLst>
              <a:ext uri="{FF2B5EF4-FFF2-40B4-BE49-F238E27FC236}">
                <a16:creationId xmlns:a16="http://schemas.microsoft.com/office/drawing/2014/main" id="{8739A2F4-D260-2A9D-C5B3-3ADF7E6B1E61}"/>
              </a:ext>
            </a:extLst>
          </p:cNvPr>
          <p:cNvSpPr txBox="1"/>
          <p:nvPr/>
        </p:nvSpPr>
        <p:spPr>
          <a:xfrm>
            <a:off x="683719" y="2182399"/>
            <a:ext cx="1763624"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ML/AI catalyst</a:t>
            </a:r>
          </a:p>
        </p:txBody>
      </p:sp>
      <p:sp>
        <p:nvSpPr>
          <p:cNvPr id="24" name="TextBox 23">
            <a:extLst>
              <a:ext uri="{FF2B5EF4-FFF2-40B4-BE49-F238E27FC236}">
                <a16:creationId xmlns:a16="http://schemas.microsoft.com/office/drawing/2014/main" id="{9AF13EAE-CAB9-B7F1-E2D7-538695EAFE7C}"/>
              </a:ext>
            </a:extLst>
          </p:cNvPr>
          <p:cNvSpPr txBox="1"/>
          <p:nvPr/>
        </p:nvSpPr>
        <p:spPr>
          <a:xfrm>
            <a:off x="683719" y="5250236"/>
            <a:ext cx="4685898"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Improved performance compared to two-stage</a:t>
            </a:r>
          </a:p>
        </p:txBody>
      </p:sp>
    </p:spTree>
    <p:custDataLst>
      <p:tags r:id="rId1"/>
    </p:custDataLst>
    <p:extLst>
      <p:ext uri="{BB962C8B-B14F-4D97-AF65-F5344CB8AC3E}">
        <p14:creationId xmlns:p14="http://schemas.microsoft.com/office/powerpoint/2010/main" val="384663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3" grpId="0"/>
      <p:bldP spid="14" grpId="0"/>
      <p:bldP spid="22" grpId="0"/>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issues and future directions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56</a:t>
            </a:fld>
            <a:endParaRPr lang="en-US">
              <a:solidFill>
                <a:srgbClr val="000000"/>
              </a:solidFill>
              <a:ea typeface="ＭＳ Ｐゴシック"/>
            </a:endParaRPr>
          </a:p>
        </p:txBody>
      </p:sp>
      <p:sp>
        <p:nvSpPr>
          <p:cNvPr id="13" name="Content Placeholder 2"/>
          <p:cNvSpPr txBox="1">
            <a:spLocks/>
          </p:cNvSpPr>
          <p:nvPr/>
        </p:nvSpPr>
        <p:spPr bwMode="auto">
          <a:xfrm>
            <a:off x="239968" y="913160"/>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chemeClr val="tx1"/>
              </a:buClr>
              <a:buFont typeface="Wingdings" panose="05000000000000000000" pitchFamily="2" charset="2"/>
              <a:buChar char="q"/>
            </a:pPr>
            <a:r>
              <a:rPr lang="en-US" sz="2000" kern="0" dirty="0"/>
              <a:t>Application-specific crowdsourcing</a:t>
            </a:r>
            <a:endParaRPr lang="en-US" sz="2000" kern="0" dirty="0">
              <a:solidFill>
                <a:srgbClr val="0070C0"/>
              </a:solidFill>
              <a:ea typeface="宋体" charset="-122"/>
            </a:endParaRPr>
          </a:p>
        </p:txBody>
      </p:sp>
      <p:grpSp>
        <p:nvGrpSpPr>
          <p:cNvPr id="8" name="Group 7">
            <a:extLst>
              <a:ext uri="{FF2B5EF4-FFF2-40B4-BE49-F238E27FC236}">
                <a16:creationId xmlns:a16="http://schemas.microsoft.com/office/drawing/2014/main" id="{4F6A4D5A-F804-5525-2C8B-492C845F41DE}"/>
              </a:ext>
            </a:extLst>
          </p:cNvPr>
          <p:cNvGrpSpPr/>
          <p:nvPr/>
        </p:nvGrpSpPr>
        <p:grpSpPr>
          <a:xfrm>
            <a:off x="239968" y="4336170"/>
            <a:ext cx="8229600" cy="854293"/>
            <a:chOff x="239968" y="1985584"/>
            <a:chExt cx="8229600" cy="854293"/>
          </a:xfrm>
        </p:grpSpPr>
        <p:sp>
          <p:nvSpPr>
            <p:cNvPr id="7" name="TextBox 6"/>
            <p:cNvSpPr txBox="1"/>
            <p:nvPr/>
          </p:nvSpPr>
          <p:spPr>
            <a:xfrm>
              <a:off x="531033" y="2470545"/>
              <a:ext cx="3358676"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Crowdsourcing and AI/LLMs</a:t>
              </a:r>
            </a:p>
          </p:txBody>
        </p:sp>
        <p:sp>
          <p:nvSpPr>
            <p:cNvPr id="15" name="Content Placeholder 2">
              <a:extLst>
                <a:ext uri="{FF2B5EF4-FFF2-40B4-BE49-F238E27FC236}">
                  <a16:creationId xmlns:a16="http://schemas.microsoft.com/office/drawing/2014/main" id="{7D03DC3B-487C-45BD-8DC6-CFCB51260F89}"/>
                </a:ext>
              </a:extLst>
            </p:cNvPr>
            <p:cNvSpPr txBox="1">
              <a:spLocks/>
            </p:cNvSpPr>
            <p:nvPr/>
          </p:nvSpPr>
          <p:spPr bwMode="auto">
            <a:xfrm>
              <a:off x="239968" y="1985584"/>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chemeClr val="tx1"/>
                </a:buClr>
                <a:buFont typeface="Wingdings" panose="05000000000000000000" pitchFamily="2" charset="2"/>
                <a:buChar char="q"/>
              </a:pPr>
              <a:r>
                <a:rPr lang="en-US" sz="2000" kern="0" dirty="0"/>
                <a:t>Open research directions</a:t>
              </a:r>
              <a:endParaRPr lang="en-US" sz="2000" kern="0" dirty="0">
                <a:solidFill>
                  <a:srgbClr val="0070C0"/>
                </a:solidFill>
                <a:ea typeface="宋体" charset="-122"/>
              </a:endParaRPr>
            </a:p>
          </p:txBody>
        </p:sp>
      </p:grpSp>
      <p:sp>
        <p:nvSpPr>
          <p:cNvPr id="6" name="TextBox 5">
            <a:extLst>
              <a:ext uri="{FF2B5EF4-FFF2-40B4-BE49-F238E27FC236}">
                <a16:creationId xmlns:a16="http://schemas.microsoft.com/office/drawing/2014/main" id="{1265D344-6F60-4BA2-3D50-77BF643E2795}"/>
              </a:ext>
            </a:extLst>
          </p:cNvPr>
          <p:cNvSpPr txBox="1"/>
          <p:nvPr/>
        </p:nvSpPr>
        <p:spPr>
          <a:xfrm>
            <a:off x="6537016" y="5562876"/>
            <a:ext cx="2367956" cy="584775"/>
          </a:xfrm>
          <a:prstGeom prst="rect">
            <a:avLst/>
          </a:prstGeom>
          <a:noFill/>
        </p:spPr>
        <p:txBody>
          <a:bodyPr wrap="none" rtlCol="0">
            <a:spAutoFit/>
          </a:bodyPr>
          <a:lstStyle/>
          <a:p>
            <a:r>
              <a:rPr lang="en-US" sz="3200" b="1" i="1" dirty="0">
                <a:solidFill>
                  <a:srgbClr val="C00000"/>
                </a:solidFill>
                <a:latin typeface="Arial"/>
                <a:ea typeface="Edwardian Script ITC" charset="0"/>
                <a:cs typeface="Edwardian Script ITC" charset="0"/>
              </a:rPr>
              <a:t>Thank you!</a:t>
            </a:r>
          </a:p>
        </p:txBody>
      </p:sp>
      <p:sp>
        <p:nvSpPr>
          <p:cNvPr id="9" name="TextBox 8">
            <a:extLst>
              <a:ext uri="{FF2B5EF4-FFF2-40B4-BE49-F238E27FC236}">
                <a16:creationId xmlns:a16="http://schemas.microsoft.com/office/drawing/2014/main" id="{5544979D-101E-7686-C071-50D0B0C9D866}"/>
              </a:ext>
            </a:extLst>
          </p:cNvPr>
          <p:cNvSpPr txBox="1"/>
          <p:nvPr/>
        </p:nvSpPr>
        <p:spPr>
          <a:xfrm>
            <a:off x="531032" y="1398121"/>
            <a:ext cx="3563796"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Unique challenges and design</a:t>
            </a:r>
          </a:p>
        </p:txBody>
      </p:sp>
      <p:sp>
        <p:nvSpPr>
          <p:cNvPr id="10" name="TextBox 9">
            <a:extLst>
              <a:ext uri="{FF2B5EF4-FFF2-40B4-BE49-F238E27FC236}">
                <a16:creationId xmlns:a16="http://schemas.microsoft.com/office/drawing/2014/main" id="{360331DF-523D-ED4F-C79D-BD0893988925}"/>
              </a:ext>
            </a:extLst>
          </p:cNvPr>
          <p:cNvSpPr txBox="1"/>
          <p:nvPr/>
        </p:nvSpPr>
        <p:spPr>
          <a:xfrm>
            <a:off x="531032" y="1847137"/>
            <a:ext cx="5397631"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Collaboration of human and machine annotators</a:t>
            </a:r>
          </a:p>
        </p:txBody>
      </p:sp>
      <p:sp>
        <p:nvSpPr>
          <p:cNvPr id="11" name="Content Placeholder 2">
            <a:extLst>
              <a:ext uri="{FF2B5EF4-FFF2-40B4-BE49-F238E27FC236}">
                <a16:creationId xmlns:a16="http://schemas.microsoft.com/office/drawing/2014/main" id="{AB93CF55-7539-5C9A-3532-322C6B0174BA}"/>
              </a:ext>
            </a:extLst>
          </p:cNvPr>
          <p:cNvSpPr txBox="1">
            <a:spLocks/>
          </p:cNvSpPr>
          <p:nvPr/>
        </p:nvSpPr>
        <p:spPr bwMode="auto">
          <a:xfrm>
            <a:off x="239968" y="2680125"/>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chemeClr val="tx1"/>
              </a:buClr>
              <a:buFont typeface="Wingdings" panose="05000000000000000000" pitchFamily="2" charset="2"/>
              <a:buChar char="q"/>
            </a:pPr>
            <a:r>
              <a:rPr lang="en-US" sz="2000" kern="0" dirty="0"/>
              <a:t>Crowdsourcing in classical data/information fusion</a:t>
            </a:r>
            <a:endParaRPr lang="en-US" sz="2000" kern="0" dirty="0">
              <a:solidFill>
                <a:srgbClr val="0070C0"/>
              </a:solidFill>
              <a:ea typeface="宋体" charset="-122"/>
            </a:endParaRPr>
          </a:p>
        </p:txBody>
      </p:sp>
      <p:sp>
        <p:nvSpPr>
          <p:cNvPr id="12" name="TextBox 11">
            <a:extLst>
              <a:ext uri="{FF2B5EF4-FFF2-40B4-BE49-F238E27FC236}">
                <a16:creationId xmlns:a16="http://schemas.microsoft.com/office/drawing/2014/main" id="{A1F6426E-5818-BE13-E1C1-0DF9293E2EEA}"/>
              </a:ext>
            </a:extLst>
          </p:cNvPr>
          <p:cNvSpPr txBox="1"/>
          <p:nvPr/>
        </p:nvSpPr>
        <p:spPr>
          <a:xfrm>
            <a:off x="531032" y="3165086"/>
            <a:ext cx="4217821"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Robust learning from multi-view data</a:t>
            </a:r>
          </a:p>
        </p:txBody>
      </p:sp>
      <p:sp>
        <p:nvSpPr>
          <p:cNvPr id="16" name="TextBox 15">
            <a:extLst>
              <a:ext uri="{FF2B5EF4-FFF2-40B4-BE49-F238E27FC236}">
                <a16:creationId xmlns:a16="http://schemas.microsoft.com/office/drawing/2014/main" id="{1ACDF674-B906-D4ED-1657-DFD91C20AB11}"/>
              </a:ext>
            </a:extLst>
          </p:cNvPr>
          <p:cNvSpPr txBox="1"/>
          <p:nvPr/>
        </p:nvSpPr>
        <p:spPr>
          <a:xfrm>
            <a:off x="531032" y="3614102"/>
            <a:ext cx="3615092"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Game-theoretic crowdsourcing</a:t>
            </a:r>
          </a:p>
        </p:txBody>
      </p:sp>
      <p:sp>
        <p:nvSpPr>
          <p:cNvPr id="17" name="TextBox 16">
            <a:extLst>
              <a:ext uri="{FF2B5EF4-FFF2-40B4-BE49-F238E27FC236}">
                <a16:creationId xmlns:a16="http://schemas.microsoft.com/office/drawing/2014/main" id="{3758FC33-C5E3-BB6E-A5DF-1B77CF8F6321}"/>
              </a:ext>
            </a:extLst>
          </p:cNvPr>
          <p:cNvSpPr txBox="1"/>
          <p:nvPr/>
        </p:nvSpPr>
        <p:spPr>
          <a:xfrm>
            <a:off x="531032" y="5296780"/>
            <a:ext cx="2242922"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Bias and fairness</a:t>
            </a:r>
          </a:p>
        </p:txBody>
      </p:sp>
      <p:sp>
        <p:nvSpPr>
          <p:cNvPr id="18" name="TextBox 17">
            <a:extLst>
              <a:ext uri="{FF2B5EF4-FFF2-40B4-BE49-F238E27FC236}">
                <a16:creationId xmlns:a16="http://schemas.microsoft.com/office/drawing/2014/main" id="{70C7F1EA-FF53-C259-B8AA-3D60B1E6452B}"/>
              </a:ext>
            </a:extLst>
          </p:cNvPr>
          <p:cNvSpPr txBox="1"/>
          <p:nvPr/>
        </p:nvSpPr>
        <p:spPr>
          <a:xfrm>
            <a:off x="531032" y="5737454"/>
            <a:ext cx="3670620"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Transfer learning/meta learning</a:t>
            </a:r>
          </a:p>
        </p:txBody>
      </p:sp>
    </p:spTree>
    <p:custDataLst>
      <p:tags r:id="rId1"/>
    </p:custDataLst>
    <p:extLst>
      <p:ext uri="{BB962C8B-B14F-4D97-AF65-F5344CB8AC3E}">
        <p14:creationId xmlns:p14="http://schemas.microsoft.com/office/powerpoint/2010/main" val="124189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6" grpId="0"/>
      <p:bldP spid="17" grpId="0"/>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88558"/>
            <a:ext cx="9029700" cy="1139825"/>
          </a:xfrm>
        </p:spPr>
        <p:txBody>
          <a:bodyPr>
            <a:normAutofit/>
          </a:bodyPr>
          <a:lstStyle/>
          <a:p>
            <a:r>
              <a:rPr lang="en-US" sz="3200" dirty="0"/>
              <a:t>Identifying colluding adversaries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57</a:t>
            </a:fld>
            <a:endParaRPr lang="en-US">
              <a:solidFill>
                <a:srgbClr val="000000"/>
              </a:solidFill>
              <a:ea typeface="ＭＳ Ｐゴシック"/>
            </a:endParaRPr>
          </a:p>
        </p:txBody>
      </p:sp>
      <p:sp>
        <p:nvSpPr>
          <p:cNvPr id="39" name="TextBox 38"/>
          <p:cNvSpPr txBox="1"/>
          <p:nvPr/>
        </p:nvSpPr>
        <p:spPr>
          <a:xfrm>
            <a:off x="361067" y="944156"/>
            <a:ext cx="7633821"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S1. </a:t>
            </a:r>
            <a:r>
              <a:rPr lang="en-US" sz="1600" dirty="0">
                <a:solidFill>
                  <a:srgbClr val="000000"/>
                </a:solidFill>
                <a:latin typeface="Arial" panose="020B0604020202020204"/>
                <a:ea typeface="宋体" charset="-122"/>
              </a:rPr>
              <a:t>Low rank plus sparse decomposition to unveil </a:t>
            </a:r>
            <a:r>
              <a:rPr lang="en-US" sz="1600" b="1" i="1" dirty="0">
                <a:solidFill>
                  <a:srgbClr val="000000"/>
                </a:solidFill>
                <a:latin typeface="Arial" panose="020B0604020202020204"/>
                <a:ea typeface="宋体" charset="-122"/>
              </a:rPr>
              <a:t>C</a:t>
            </a:r>
            <a:r>
              <a:rPr lang="en-US" sz="1600" dirty="0">
                <a:solidFill>
                  <a:srgbClr val="000000"/>
                </a:solidFill>
                <a:latin typeface="Arial" panose="020B0604020202020204"/>
                <a:ea typeface="宋体" charset="-122"/>
              </a:rPr>
              <a:t> from </a:t>
            </a:r>
            <a:r>
              <a:rPr lang="en-US" sz="1600" dirty="0">
                <a:solidFill>
                  <a:srgbClr val="0000FF"/>
                </a:solidFill>
                <a:latin typeface="Arial" panose="020B0604020202020204"/>
                <a:ea typeface="宋体" charset="-122"/>
              </a:rPr>
              <a:t>sample </a:t>
            </a:r>
            <a:r>
              <a:rPr lang="en-US" sz="1600" dirty="0">
                <a:latin typeface="Arial" panose="020B0604020202020204"/>
                <a:ea typeface="宋体" charset="-122"/>
              </a:rPr>
              <a:t>agreement rates</a:t>
            </a:r>
            <a:endParaRPr lang="en-US" sz="1600" dirty="0">
              <a:solidFill>
                <a:srgbClr val="000000"/>
              </a:solidFill>
              <a:latin typeface="Arial" panose="020B0604020202020204"/>
              <a:ea typeface="宋体" charset="-122"/>
            </a:endParaRPr>
          </a:p>
        </p:txBody>
      </p:sp>
      <p:grpSp>
        <p:nvGrpSpPr>
          <p:cNvPr id="48" name="Group 47">
            <a:extLst>
              <a:ext uri="{FF2B5EF4-FFF2-40B4-BE49-F238E27FC236}">
                <a16:creationId xmlns:a16="http://schemas.microsoft.com/office/drawing/2014/main" id="{3933451F-AD53-4870-8564-320408C6BB6E}"/>
              </a:ext>
            </a:extLst>
          </p:cNvPr>
          <p:cNvGrpSpPr/>
          <p:nvPr/>
        </p:nvGrpSpPr>
        <p:grpSpPr>
          <a:xfrm>
            <a:off x="373343" y="4198712"/>
            <a:ext cx="5957486" cy="338554"/>
            <a:chOff x="122826" y="4681765"/>
            <a:chExt cx="5957486" cy="338554"/>
          </a:xfrm>
        </p:grpSpPr>
        <p:sp>
          <p:nvSpPr>
            <p:cNvPr id="43" name="TextBox 42">
              <a:extLst>
                <a:ext uri="{FF2B5EF4-FFF2-40B4-BE49-F238E27FC236}">
                  <a16:creationId xmlns:a16="http://schemas.microsoft.com/office/drawing/2014/main" id="{7F4DB512-F106-40AE-9C76-6462ECD5FF7A}"/>
                </a:ext>
              </a:extLst>
            </p:cNvPr>
            <p:cNvSpPr txBox="1"/>
            <p:nvPr/>
          </p:nvSpPr>
          <p:spPr>
            <a:xfrm>
              <a:off x="122826" y="4681765"/>
              <a:ext cx="3504486"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S3.  </a:t>
              </a:r>
              <a:r>
                <a:rPr lang="en-US" sz="1600" dirty="0">
                  <a:latin typeface="Arial" panose="020B0604020202020204"/>
                  <a:ea typeface="宋体" charset="-122"/>
                </a:rPr>
                <a:t>Using side-information recover </a:t>
              </a:r>
              <a:r>
                <a:rPr lang="en-US" sz="1600" b="1" dirty="0">
                  <a:solidFill>
                    <a:srgbClr val="000000"/>
                  </a:solidFill>
                  <a:latin typeface="Arial" panose="020B0604020202020204"/>
                  <a:ea typeface="宋体" charset="-122"/>
                </a:rPr>
                <a:t> </a:t>
              </a:r>
            </a:p>
          </p:txBody>
        </p:sp>
        <p:pic>
          <p:nvPicPr>
            <p:cNvPr id="47" name="Picture 46">
              <a:extLst>
                <a:ext uri="{FF2B5EF4-FFF2-40B4-BE49-F238E27FC236}">
                  <a16:creationId xmlns:a16="http://schemas.microsoft.com/office/drawing/2014/main" id="{2D937B57-0BC3-4DF6-BE20-F42C6BFF61E4}"/>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3681563" y="4695592"/>
              <a:ext cx="2398749" cy="293574"/>
            </a:xfrm>
            <a:prstGeom prst="rect">
              <a:avLst/>
            </a:prstGeom>
          </p:spPr>
        </p:pic>
      </p:grpSp>
      <p:sp>
        <p:nvSpPr>
          <p:cNvPr id="71" name="Rectangle 70">
            <a:extLst>
              <a:ext uri="{FF2B5EF4-FFF2-40B4-BE49-F238E27FC236}">
                <a16:creationId xmlns:a16="http://schemas.microsoft.com/office/drawing/2014/main" id="{86EB8C9F-01EF-4057-BF1E-196823981B06}"/>
              </a:ext>
            </a:extLst>
          </p:cNvPr>
          <p:cNvSpPr/>
          <p:nvPr/>
        </p:nvSpPr>
        <p:spPr>
          <a:xfrm>
            <a:off x="373343" y="2810423"/>
            <a:ext cx="5499070" cy="338554"/>
          </a:xfrm>
          <a:prstGeom prst="rect">
            <a:avLst/>
          </a:prstGeom>
        </p:spPr>
        <p:txBody>
          <a:bodyPr wrap="square">
            <a:spAutoFit/>
          </a:bodyPr>
          <a:lstStyle/>
          <a:p>
            <a:pPr>
              <a:spcBef>
                <a:spcPts val="450"/>
              </a:spcBef>
            </a:pPr>
            <a:r>
              <a:rPr lang="en-US" sz="1600" b="1" dirty="0">
                <a:solidFill>
                  <a:srgbClr val="0000FF"/>
                </a:solidFill>
                <a:ea typeface="宋体" charset="-122"/>
              </a:rPr>
              <a:t>S2. </a:t>
            </a:r>
            <a:r>
              <a:rPr lang="en-US" sz="1600" dirty="0">
                <a:solidFill>
                  <a:srgbClr val="000000"/>
                </a:solidFill>
                <a:ea typeface="宋体" charset="-122"/>
              </a:rPr>
              <a:t>Cluster rows or columns of </a:t>
            </a:r>
            <a:r>
              <a:rPr lang="en-US" sz="1600" b="1" i="1" dirty="0">
                <a:solidFill>
                  <a:srgbClr val="000000"/>
                </a:solidFill>
                <a:ea typeface="宋体" charset="-122"/>
              </a:rPr>
              <a:t>C</a:t>
            </a:r>
            <a:endParaRPr lang="en-US" sz="1600" i="1" dirty="0">
              <a:solidFill>
                <a:srgbClr val="C00000"/>
              </a:solidFill>
              <a:ea typeface="宋体" charset="-122"/>
            </a:endParaRPr>
          </a:p>
        </p:txBody>
      </p:sp>
      <p:grpSp>
        <p:nvGrpSpPr>
          <p:cNvPr id="12" name="Group 11">
            <a:extLst>
              <a:ext uri="{FF2B5EF4-FFF2-40B4-BE49-F238E27FC236}">
                <a16:creationId xmlns:a16="http://schemas.microsoft.com/office/drawing/2014/main" id="{11C98C0C-C2CB-4FB7-B07A-C9EE2502650F}"/>
              </a:ext>
            </a:extLst>
          </p:cNvPr>
          <p:cNvGrpSpPr/>
          <p:nvPr/>
        </p:nvGrpSpPr>
        <p:grpSpPr>
          <a:xfrm>
            <a:off x="2737804" y="1347367"/>
            <a:ext cx="4604547" cy="1007389"/>
            <a:chOff x="2248925" y="1247784"/>
            <a:chExt cx="4604547" cy="1007389"/>
          </a:xfrm>
        </p:grpSpPr>
        <p:sp>
          <p:nvSpPr>
            <p:cNvPr id="36" name="Rounded Rectangle 22 1">
              <a:extLst>
                <a:ext uri="{FF2B5EF4-FFF2-40B4-BE49-F238E27FC236}">
                  <a16:creationId xmlns:a16="http://schemas.microsoft.com/office/drawing/2014/main" id="{15D17B45-BBF8-4B41-BB52-30B4E37100F2}"/>
                </a:ext>
              </a:extLst>
            </p:cNvPr>
            <p:cNvSpPr/>
            <p:nvPr/>
          </p:nvSpPr>
          <p:spPr bwMode="auto">
            <a:xfrm>
              <a:off x="2248925" y="1247784"/>
              <a:ext cx="4604547" cy="100738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1" name="Picture 10">
              <a:extLst>
                <a:ext uri="{FF2B5EF4-FFF2-40B4-BE49-F238E27FC236}">
                  <a16:creationId xmlns:a16="http://schemas.microsoft.com/office/drawing/2014/main" id="{CA73BD09-4CD8-46F2-9B1C-4DEC49965E0A}"/>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2320699" y="1376552"/>
              <a:ext cx="4467045" cy="840892"/>
            </a:xfrm>
            <a:prstGeom prst="rect">
              <a:avLst/>
            </a:prstGeom>
          </p:spPr>
        </p:pic>
      </p:grpSp>
      <p:sp>
        <p:nvSpPr>
          <p:cNvPr id="31" name="TextBox 30">
            <a:extLst>
              <a:ext uri="{FF2B5EF4-FFF2-40B4-BE49-F238E27FC236}">
                <a16:creationId xmlns:a16="http://schemas.microsoft.com/office/drawing/2014/main" id="{DA7444E2-DBD3-49DF-9C94-A96BD514DF34}"/>
              </a:ext>
            </a:extLst>
          </p:cNvPr>
          <p:cNvSpPr txBox="1"/>
          <p:nvPr/>
        </p:nvSpPr>
        <p:spPr>
          <a:xfrm>
            <a:off x="1077862" y="1367308"/>
            <a:ext cx="1508746" cy="830997"/>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Robust PCA/</a:t>
            </a:r>
            <a:br>
              <a:rPr lang="en-US" sz="1600" dirty="0">
                <a:solidFill>
                  <a:srgbClr val="0000FF"/>
                </a:solidFill>
                <a:latin typeface="Arial" panose="020B0604020202020204"/>
                <a:ea typeface="宋体" charset="-122"/>
              </a:rPr>
            </a:br>
            <a:r>
              <a:rPr lang="en-US" sz="1600" dirty="0">
                <a:solidFill>
                  <a:srgbClr val="0000FF"/>
                </a:solidFill>
                <a:latin typeface="Arial" panose="020B0604020202020204"/>
                <a:ea typeface="宋体" charset="-122"/>
              </a:rPr>
              <a:t>Robust matrix </a:t>
            </a:r>
            <a:br>
              <a:rPr lang="en-US" sz="1600" dirty="0">
                <a:solidFill>
                  <a:srgbClr val="0000FF"/>
                </a:solidFill>
                <a:latin typeface="Arial" panose="020B0604020202020204"/>
                <a:ea typeface="宋体" charset="-122"/>
              </a:rPr>
            </a:br>
            <a:r>
              <a:rPr lang="en-US" sz="1600" dirty="0">
                <a:solidFill>
                  <a:srgbClr val="0000FF"/>
                </a:solidFill>
                <a:latin typeface="Arial" panose="020B0604020202020204"/>
                <a:ea typeface="宋体" charset="-122"/>
              </a:rPr>
              <a:t>completion</a:t>
            </a:r>
          </a:p>
        </p:txBody>
      </p:sp>
      <p:pic>
        <p:nvPicPr>
          <p:cNvPr id="15" name="Picture 14">
            <a:extLst>
              <a:ext uri="{FF2B5EF4-FFF2-40B4-BE49-F238E27FC236}">
                <a16:creationId xmlns:a16="http://schemas.microsoft.com/office/drawing/2014/main" id="{4C6DED5E-8792-48C3-963E-54C5D014D94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7644743" y="1552820"/>
            <a:ext cx="1422789" cy="457525"/>
          </a:xfrm>
          <a:prstGeom prst="rect">
            <a:avLst/>
          </a:prstGeom>
        </p:spPr>
      </p:pic>
      <p:pic>
        <p:nvPicPr>
          <p:cNvPr id="10" name="Picture 9">
            <a:extLst>
              <a:ext uri="{FF2B5EF4-FFF2-40B4-BE49-F238E27FC236}">
                <a16:creationId xmlns:a16="http://schemas.microsoft.com/office/drawing/2014/main" id="{F37713F3-E7E3-4033-85D0-BDE9C8706EC8}"/>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2268678" y="3268930"/>
            <a:ext cx="2609712" cy="389465"/>
          </a:xfrm>
          <a:prstGeom prst="rect">
            <a:avLst/>
          </a:prstGeom>
        </p:spPr>
      </p:pic>
      <p:sp>
        <p:nvSpPr>
          <p:cNvPr id="27" name="Rectangle 26">
            <a:extLst>
              <a:ext uri="{FF2B5EF4-FFF2-40B4-BE49-F238E27FC236}">
                <a16:creationId xmlns:a16="http://schemas.microsoft.com/office/drawing/2014/main" id="{3DFC55D7-AEEC-4423-94E8-DB2D8336B7E5}"/>
              </a:ext>
            </a:extLst>
          </p:cNvPr>
          <p:cNvSpPr/>
          <p:nvPr/>
        </p:nvSpPr>
        <p:spPr>
          <a:xfrm>
            <a:off x="1055720" y="3268929"/>
            <a:ext cx="1431719"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Solve</a:t>
            </a:r>
            <a:endParaRPr lang="en-US" sz="1600" dirty="0">
              <a:solidFill>
                <a:srgbClr val="C00000"/>
              </a:solidFill>
              <a:ea typeface="宋体" charset="-122"/>
            </a:endParaRPr>
          </a:p>
        </p:txBody>
      </p:sp>
      <p:grpSp>
        <p:nvGrpSpPr>
          <p:cNvPr id="14" name="Group 13">
            <a:extLst>
              <a:ext uri="{FF2B5EF4-FFF2-40B4-BE49-F238E27FC236}">
                <a16:creationId xmlns:a16="http://schemas.microsoft.com/office/drawing/2014/main" id="{B7C6EB26-2898-4DCD-B766-C1134639AE18}"/>
              </a:ext>
            </a:extLst>
          </p:cNvPr>
          <p:cNvGrpSpPr/>
          <p:nvPr/>
        </p:nvGrpSpPr>
        <p:grpSpPr>
          <a:xfrm>
            <a:off x="1055720" y="3763799"/>
            <a:ext cx="7559790" cy="338554"/>
            <a:chOff x="1133975" y="3349645"/>
            <a:chExt cx="7559790" cy="338554"/>
          </a:xfrm>
        </p:grpSpPr>
        <p:sp>
          <p:nvSpPr>
            <p:cNvPr id="29" name="Rectangle 28">
              <a:extLst>
                <a:ext uri="{FF2B5EF4-FFF2-40B4-BE49-F238E27FC236}">
                  <a16:creationId xmlns:a16="http://schemas.microsoft.com/office/drawing/2014/main" id="{3F1BF67D-BF91-4151-9800-B2BC950A084D}"/>
                </a:ext>
              </a:extLst>
            </p:cNvPr>
            <p:cNvSpPr/>
            <p:nvPr/>
          </p:nvSpPr>
          <p:spPr>
            <a:xfrm>
              <a:off x="1133975" y="3349645"/>
              <a:ext cx="755979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Apply Spectral Clustering to     , obtain two clusters</a:t>
              </a:r>
              <a:endParaRPr lang="en-US" sz="1600" dirty="0">
                <a:solidFill>
                  <a:srgbClr val="C00000"/>
                </a:solidFill>
                <a:ea typeface="宋体" charset="-122"/>
              </a:endParaRPr>
            </a:p>
          </p:txBody>
        </p:sp>
        <p:pic>
          <p:nvPicPr>
            <p:cNvPr id="13" name="Picture 12">
              <a:extLst>
                <a:ext uri="{FF2B5EF4-FFF2-40B4-BE49-F238E27FC236}">
                  <a16:creationId xmlns:a16="http://schemas.microsoft.com/office/drawing/2014/main" id="{38ADDAB8-5B7A-4436-BC40-3AB5B945247F}"/>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144941" y="3433674"/>
              <a:ext cx="143099" cy="168178"/>
            </a:xfrm>
            <a:prstGeom prst="rect">
              <a:avLst/>
            </a:prstGeom>
          </p:spPr>
        </p:pic>
        <p:pic>
          <p:nvPicPr>
            <p:cNvPr id="22" name="Picture 21">
              <a:extLst>
                <a:ext uri="{FF2B5EF4-FFF2-40B4-BE49-F238E27FC236}">
                  <a16:creationId xmlns:a16="http://schemas.microsoft.com/office/drawing/2014/main" id="{2D238AF7-681B-4B89-AFB0-8AAA23BE55BB}"/>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209868" y="3407857"/>
              <a:ext cx="562069" cy="219812"/>
            </a:xfrm>
            <a:prstGeom prst="rect">
              <a:avLst/>
            </a:prstGeom>
          </p:spPr>
        </p:pic>
      </p:grpSp>
      <p:grpSp>
        <p:nvGrpSpPr>
          <p:cNvPr id="24" name="Group 23">
            <a:extLst>
              <a:ext uri="{FF2B5EF4-FFF2-40B4-BE49-F238E27FC236}">
                <a16:creationId xmlns:a16="http://schemas.microsoft.com/office/drawing/2014/main" id="{3906B4B5-5175-42A9-A143-0AB30D859409}"/>
              </a:ext>
            </a:extLst>
          </p:cNvPr>
          <p:cNvGrpSpPr/>
          <p:nvPr/>
        </p:nvGrpSpPr>
        <p:grpSpPr>
          <a:xfrm>
            <a:off x="1043444" y="4700454"/>
            <a:ext cx="5737750" cy="339887"/>
            <a:chOff x="1339439" y="4571614"/>
            <a:chExt cx="5737750" cy="339887"/>
          </a:xfrm>
        </p:grpSpPr>
        <p:sp>
          <p:nvSpPr>
            <p:cNvPr id="40" name="Rectangle 39">
              <a:extLst>
                <a:ext uri="{FF2B5EF4-FFF2-40B4-BE49-F238E27FC236}">
                  <a16:creationId xmlns:a16="http://schemas.microsoft.com/office/drawing/2014/main" id="{1F1931EA-265A-4AF1-9A9D-28F17120DFB3}"/>
                </a:ext>
              </a:extLst>
            </p:cNvPr>
            <p:cNvSpPr/>
            <p:nvPr/>
          </p:nvSpPr>
          <p:spPr>
            <a:xfrm>
              <a:off x="1339439" y="4572947"/>
              <a:ext cx="293279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annotators &gt; 50% :   </a:t>
              </a:r>
              <a:endParaRPr lang="en-US" sz="1600" dirty="0">
                <a:solidFill>
                  <a:srgbClr val="C00000"/>
                </a:solidFill>
                <a:ea typeface="宋体" charset="-122"/>
              </a:endParaRPr>
            </a:p>
          </p:txBody>
        </p:sp>
        <p:pic>
          <p:nvPicPr>
            <p:cNvPr id="23" name="Picture 22">
              <a:extLst>
                <a:ext uri="{FF2B5EF4-FFF2-40B4-BE49-F238E27FC236}">
                  <a16:creationId xmlns:a16="http://schemas.microsoft.com/office/drawing/2014/main" id="{5E37AC98-4B11-4234-8C33-531171B2ABD4}"/>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97509" y="4571614"/>
              <a:ext cx="2879680" cy="334881"/>
            </a:xfrm>
            <a:prstGeom prst="rect">
              <a:avLst/>
            </a:prstGeom>
          </p:spPr>
        </p:pic>
      </p:grpSp>
      <p:grpSp>
        <p:nvGrpSpPr>
          <p:cNvPr id="53" name="Group 52">
            <a:extLst>
              <a:ext uri="{FF2B5EF4-FFF2-40B4-BE49-F238E27FC236}">
                <a16:creationId xmlns:a16="http://schemas.microsoft.com/office/drawing/2014/main" id="{899F4A2F-A7DB-4AAF-9F66-0125953EEBCE}"/>
              </a:ext>
            </a:extLst>
          </p:cNvPr>
          <p:cNvGrpSpPr/>
          <p:nvPr/>
        </p:nvGrpSpPr>
        <p:grpSpPr>
          <a:xfrm>
            <a:off x="1038567" y="5323220"/>
            <a:ext cx="4275410" cy="338554"/>
            <a:chOff x="1165115" y="5638862"/>
            <a:chExt cx="4275410" cy="338554"/>
          </a:xfrm>
        </p:grpSpPr>
        <p:sp>
          <p:nvSpPr>
            <p:cNvPr id="55" name="Rectangle 54">
              <a:extLst>
                <a:ext uri="{FF2B5EF4-FFF2-40B4-BE49-F238E27FC236}">
                  <a16:creationId xmlns:a16="http://schemas.microsoft.com/office/drawing/2014/main" id="{05AE9342-8628-4394-9A5A-C494AE19FD51}"/>
                </a:ext>
              </a:extLst>
            </p:cNvPr>
            <p:cNvSpPr/>
            <p:nvPr/>
          </p:nvSpPr>
          <p:spPr>
            <a:xfrm>
              <a:off x="1165115" y="5638862"/>
              <a:ext cx="427541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Knowledge of one trusted annotator         : </a:t>
              </a:r>
              <a:endParaRPr lang="en-US" sz="1600" dirty="0">
                <a:solidFill>
                  <a:srgbClr val="C00000"/>
                </a:solidFill>
                <a:ea typeface="宋体" charset="-122"/>
              </a:endParaRPr>
            </a:p>
          </p:txBody>
        </p:sp>
        <p:pic>
          <p:nvPicPr>
            <p:cNvPr id="52" name="Picture 51">
              <a:extLst>
                <a:ext uri="{FF2B5EF4-FFF2-40B4-BE49-F238E27FC236}">
                  <a16:creationId xmlns:a16="http://schemas.microsoft.com/office/drawing/2014/main" id="{1BFF6DE6-3A0C-40D4-B167-B7E893436DCE}"/>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4880937" y="5758498"/>
              <a:ext cx="345207" cy="144574"/>
            </a:xfrm>
            <a:prstGeom prst="rect">
              <a:avLst/>
            </a:prstGeom>
          </p:spPr>
        </p:pic>
      </p:grpSp>
      <p:pic>
        <p:nvPicPr>
          <p:cNvPr id="60" name="Picture 59">
            <a:extLst>
              <a:ext uri="{FF2B5EF4-FFF2-40B4-BE49-F238E27FC236}">
                <a16:creationId xmlns:a16="http://schemas.microsoft.com/office/drawing/2014/main" id="{7233F955-4DDC-40DA-816B-86E6106D0F84}"/>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5313977" y="5144759"/>
            <a:ext cx="2320561" cy="734673"/>
          </a:xfrm>
          <a:prstGeom prst="rect">
            <a:avLst/>
          </a:prstGeom>
        </p:spPr>
      </p:pic>
      <p:sp>
        <p:nvSpPr>
          <p:cNvPr id="30" name="TextBox 29">
            <a:extLst>
              <a:ext uri="{FF2B5EF4-FFF2-40B4-BE49-F238E27FC236}">
                <a16:creationId xmlns:a16="http://schemas.microsoft.com/office/drawing/2014/main" id="{B8D9136E-80B5-4343-859A-4D0835F7FF39}"/>
              </a:ext>
            </a:extLst>
          </p:cNvPr>
          <p:cNvSpPr txBox="1"/>
          <p:nvPr/>
        </p:nvSpPr>
        <p:spPr>
          <a:xfrm>
            <a:off x="3557138" y="2808987"/>
            <a:ext cx="2029723" cy="338554"/>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Subspace clustering</a:t>
            </a:r>
          </a:p>
        </p:txBody>
      </p:sp>
      <p:sp>
        <p:nvSpPr>
          <p:cNvPr id="32" name="Footer Placeholder 3">
            <a:extLst>
              <a:ext uri="{FF2B5EF4-FFF2-40B4-BE49-F238E27FC236}">
                <a16:creationId xmlns:a16="http://schemas.microsoft.com/office/drawing/2014/main" id="{372D55C9-15CA-4E64-9AD7-FADCB50C8F05}"/>
              </a:ext>
            </a:extLst>
          </p:cNvPr>
          <p:cNvSpPr>
            <a:spLocks noGrp="1"/>
          </p:cNvSpPr>
          <p:nvPr>
            <p:ph type="ftr" sz="quarter" idx="11"/>
          </p:nvPr>
        </p:nvSpPr>
        <p:spPr>
          <a:xfrm>
            <a:off x="363069" y="6364698"/>
            <a:ext cx="6629642" cy="457200"/>
          </a:xfrm>
        </p:spPr>
        <p:txBody>
          <a:bodyPr/>
          <a:lstStyle/>
          <a:p>
            <a:r>
              <a:rPr lang="en-US" sz="1400" dirty="0">
                <a:solidFill>
                  <a:srgbClr val="000000"/>
                </a:solidFill>
                <a:latin typeface="+mj-lt"/>
              </a:rPr>
              <a:t>P. A. Traganitis and G. B. Giannakis, “Detecting Adversaries in Crowdsourcing,” </a:t>
            </a:r>
          </a:p>
          <a:p>
            <a:r>
              <a:rPr lang="en-US" sz="1400" i="1" dirty="0">
                <a:solidFill>
                  <a:srgbClr val="000000"/>
                </a:solidFill>
                <a:latin typeface="+mj-lt"/>
              </a:rPr>
              <a:t>Proc. of IEEE International Conference  on Data Mining</a:t>
            </a:r>
            <a:r>
              <a:rPr lang="en-US" sz="1400" dirty="0">
                <a:solidFill>
                  <a:srgbClr val="000000"/>
                </a:solidFill>
                <a:latin typeface="+mj-lt"/>
              </a:rPr>
              <a:t>, 2021.</a:t>
            </a:r>
          </a:p>
        </p:txBody>
      </p:sp>
      <p:sp>
        <p:nvSpPr>
          <p:cNvPr id="33" name="Rectangle 32">
            <a:extLst>
              <a:ext uri="{FF2B5EF4-FFF2-40B4-BE49-F238E27FC236}">
                <a16:creationId xmlns:a16="http://schemas.microsoft.com/office/drawing/2014/main" id="{93106FAD-2EB3-49C5-8BCD-71590DB1100D}"/>
              </a:ext>
            </a:extLst>
          </p:cNvPr>
          <p:cNvSpPr/>
          <p:nvPr/>
        </p:nvSpPr>
        <p:spPr>
          <a:xfrm>
            <a:off x="1078119" y="2380954"/>
            <a:ext cx="5914592"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Sparse </a:t>
            </a:r>
            <a:r>
              <a:rPr lang="en-US" sz="1600" b="1" i="1" dirty="0">
                <a:solidFill>
                  <a:srgbClr val="000000"/>
                </a:solidFill>
                <a:ea typeface="宋体" charset="-122"/>
              </a:rPr>
              <a:t>S</a:t>
            </a:r>
            <a:r>
              <a:rPr lang="en-US" sz="1600" dirty="0">
                <a:solidFill>
                  <a:srgbClr val="000000"/>
                </a:solidFill>
                <a:ea typeface="宋体" charset="-122"/>
              </a:rPr>
              <a:t> captures diagonal </a:t>
            </a:r>
            <a:r>
              <a:rPr lang="en-US" sz="1600" b="1" i="1" dirty="0">
                <a:solidFill>
                  <a:srgbClr val="000000"/>
                </a:solidFill>
                <a:ea typeface="宋体" charset="-122"/>
              </a:rPr>
              <a:t>I </a:t>
            </a:r>
            <a:r>
              <a:rPr lang="en-US" sz="1600" dirty="0">
                <a:solidFill>
                  <a:srgbClr val="000000"/>
                </a:solidFill>
                <a:ea typeface="宋体" charset="-122"/>
              </a:rPr>
              <a:t>and spurious correlations </a:t>
            </a:r>
            <a:endParaRPr lang="en-US" sz="1600" dirty="0">
              <a:solidFill>
                <a:srgbClr val="C00000"/>
              </a:solidFill>
              <a:ea typeface="宋体" charset="-122"/>
            </a:endParaRPr>
          </a:p>
        </p:txBody>
      </p:sp>
    </p:spTree>
    <p:custDataLst>
      <p:tags r:id="rId1"/>
    </p:custDataLst>
    <p:extLst>
      <p:ext uri="{BB962C8B-B14F-4D97-AF65-F5344CB8AC3E}">
        <p14:creationId xmlns:p14="http://schemas.microsoft.com/office/powerpoint/2010/main" val="144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7" grpId="0"/>
      <p:bldP spid="30" grpId="0"/>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3" y="313412"/>
            <a:ext cx="9029700" cy="457200"/>
          </a:xfrm>
        </p:spPr>
        <p:txBody>
          <a:bodyPr>
            <a:normAutofit fontScale="90000"/>
          </a:bodyPr>
          <a:lstStyle/>
          <a:p>
            <a:r>
              <a:rPr lang="en-US" sz="2800" dirty="0"/>
              <a:t>Numerical tests: Synthetic data</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58</a:t>
            </a:fld>
            <a:endParaRPr lang="en-US">
              <a:solidFill>
                <a:srgbClr val="000000"/>
              </a:solidFill>
              <a:ea typeface="ＭＳ Ｐゴシック"/>
            </a:endParaRPr>
          </a:p>
        </p:txBody>
      </p:sp>
      <p:sp>
        <p:nvSpPr>
          <p:cNvPr id="58" name="TextBox 57">
            <a:extLst>
              <a:ext uri="{FF2B5EF4-FFF2-40B4-BE49-F238E27FC236}">
                <a16:creationId xmlns:a16="http://schemas.microsoft.com/office/drawing/2014/main" id="{F7707BB1-9432-4D27-9F57-117166FBF1EC}"/>
              </a:ext>
            </a:extLst>
          </p:cNvPr>
          <p:cNvSpPr txBox="1"/>
          <p:nvPr/>
        </p:nvSpPr>
        <p:spPr>
          <a:xfrm>
            <a:off x="308445" y="887500"/>
            <a:ext cx="4471417"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with </a:t>
            </a:r>
            <a:r>
              <a:rPr lang="en-US" sz="1600" i="1" dirty="0">
                <a:solidFill>
                  <a:srgbClr val="000000"/>
                </a:solidFill>
                <a:latin typeface="Arial" panose="020B0604020202020204"/>
                <a:ea typeface="宋体" charset="-122"/>
              </a:rPr>
              <a:t>N = 5,000, M=60, K=3</a:t>
            </a:r>
            <a:endParaRPr lang="en-US" sz="1600" dirty="0">
              <a:solidFill>
                <a:srgbClr val="000000"/>
              </a:solidFill>
              <a:latin typeface="Arial" panose="020B0604020202020204"/>
              <a:ea typeface="宋体" charset="-122"/>
            </a:endParaRPr>
          </a:p>
        </p:txBody>
      </p:sp>
      <p:pic>
        <p:nvPicPr>
          <p:cNvPr id="4" name="Picture 3" descr="Graphical user interface, application&#10;&#10;Description automatically generated">
            <a:extLst>
              <a:ext uri="{FF2B5EF4-FFF2-40B4-BE49-F238E27FC236}">
                <a16:creationId xmlns:a16="http://schemas.microsoft.com/office/drawing/2014/main" id="{36312ECA-A810-408A-AF3A-B0A91752D154}"/>
              </a:ext>
            </a:extLst>
          </p:cNvPr>
          <p:cNvPicPr>
            <a:picLocks noChangeAspect="1"/>
          </p:cNvPicPr>
          <p:nvPr/>
        </p:nvPicPr>
        <p:blipFill rotWithShape="1">
          <a:blip r:embed="rId4">
            <a:extLst>
              <a:ext uri="{28A0092B-C50C-407E-A947-70E740481C1C}">
                <a14:useLocalDpi xmlns:a14="http://schemas.microsoft.com/office/drawing/2010/main" val="0"/>
              </a:ext>
            </a:extLst>
          </a:blip>
          <a:srcRect l="35000" t="27443" r="45294" b="44698"/>
          <a:stretch/>
        </p:blipFill>
        <p:spPr>
          <a:xfrm>
            <a:off x="0" y="2489029"/>
            <a:ext cx="4758884" cy="366978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2B1D26D-5F76-4951-A2ED-8D2350CE6F9B}"/>
              </a:ext>
            </a:extLst>
          </p:cNvPr>
          <p:cNvPicPr>
            <a:picLocks noChangeAspect="1"/>
          </p:cNvPicPr>
          <p:nvPr/>
        </p:nvPicPr>
        <p:blipFill rotWithShape="1">
          <a:blip r:embed="rId4">
            <a:extLst>
              <a:ext uri="{28A0092B-C50C-407E-A947-70E740481C1C}">
                <a14:useLocalDpi xmlns:a14="http://schemas.microsoft.com/office/drawing/2010/main" val="0"/>
              </a:ext>
            </a:extLst>
          </a:blip>
          <a:srcRect l="44707" t="60874" r="34902" b="10548"/>
          <a:stretch/>
        </p:blipFill>
        <p:spPr>
          <a:xfrm>
            <a:off x="4644428" y="2588393"/>
            <a:ext cx="4418090" cy="3570424"/>
          </a:xfrm>
          <a:prstGeom prst="rect">
            <a:avLst/>
          </a:prstGeom>
        </p:spPr>
      </p:pic>
      <p:sp>
        <p:nvSpPr>
          <p:cNvPr id="13" name="TextBox 12">
            <a:extLst>
              <a:ext uri="{FF2B5EF4-FFF2-40B4-BE49-F238E27FC236}">
                <a16:creationId xmlns:a16="http://schemas.microsoft.com/office/drawing/2014/main" id="{584AD2E3-1B35-4C7D-8207-8BDC021C25F2}"/>
              </a:ext>
            </a:extLst>
          </p:cNvPr>
          <p:cNvSpPr txBox="1"/>
          <p:nvPr/>
        </p:nvSpPr>
        <p:spPr>
          <a:xfrm>
            <a:off x="1774186" y="2725825"/>
            <a:ext cx="1388346" cy="387280"/>
          </a:xfrm>
          <a:prstGeom prst="rect">
            <a:avLst/>
          </a:prstGeom>
          <a:noFill/>
        </p:spPr>
        <p:txBody>
          <a:bodyPr wrap="square">
            <a:spAutoFit/>
          </a:bodyPr>
          <a:lstStyle/>
          <a:p>
            <a:r>
              <a:rPr lang="en-US" sz="1800" i="1" dirty="0" err="1">
                <a:solidFill>
                  <a:srgbClr val="000000"/>
                </a:solidFill>
                <a:latin typeface="Arial" panose="020B0604020202020204"/>
                <a:ea typeface="宋体" charset="-122"/>
              </a:rPr>
              <a:t>p</a:t>
            </a:r>
            <a:r>
              <a:rPr lang="en-US" sz="1800" i="1" baseline="-25000" dirty="0" err="1">
                <a:solidFill>
                  <a:srgbClr val="000000"/>
                </a:solidFill>
                <a:latin typeface="Arial" panose="020B0604020202020204"/>
                <a:ea typeface="宋体" charset="-122"/>
              </a:rPr>
              <a:t>corr</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0.5 </a:t>
            </a:r>
            <a:endParaRPr lang="en-US" dirty="0"/>
          </a:p>
        </p:txBody>
      </p:sp>
      <p:sp>
        <p:nvSpPr>
          <p:cNvPr id="14" name="TextBox 13">
            <a:extLst>
              <a:ext uri="{FF2B5EF4-FFF2-40B4-BE49-F238E27FC236}">
                <a16:creationId xmlns:a16="http://schemas.microsoft.com/office/drawing/2014/main" id="{1171D838-A4E8-44DF-A8B7-E508B325DCC0}"/>
              </a:ext>
            </a:extLst>
          </p:cNvPr>
          <p:cNvSpPr txBox="1"/>
          <p:nvPr/>
        </p:nvSpPr>
        <p:spPr>
          <a:xfrm>
            <a:off x="6379768" y="2588392"/>
            <a:ext cx="1980092" cy="369332"/>
          </a:xfrm>
          <a:prstGeom prst="rect">
            <a:avLst/>
          </a:prstGeom>
          <a:noFill/>
        </p:spPr>
        <p:txBody>
          <a:bodyPr wrap="square">
            <a:spAutoFit/>
          </a:bodyPr>
          <a:lstStyle/>
          <a:p>
            <a:r>
              <a:rPr lang="el-GR" sz="1800" i="1" dirty="0">
                <a:solidFill>
                  <a:srgbClr val="000000"/>
                </a:solidFill>
                <a:latin typeface="Arial" panose="020B0604020202020204"/>
                <a:ea typeface="宋体" charset="-122"/>
              </a:rPr>
              <a:t>α</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0.3 </a:t>
            </a:r>
            <a:endParaRPr lang="en-US" dirty="0"/>
          </a:p>
        </p:txBody>
      </p:sp>
      <p:sp>
        <p:nvSpPr>
          <p:cNvPr id="11" name="TextBox 10">
            <a:extLst>
              <a:ext uri="{FF2B5EF4-FFF2-40B4-BE49-F238E27FC236}">
                <a16:creationId xmlns:a16="http://schemas.microsoft.com/office/drawing/2014/main" id="{BFBBD6D1-878A-4EF5-8C31-49C9A4AB47D7}"/>
              </a:ext>
            </a:extLst>
          </p:cNvPr>
          <p:cNvSpPr txBox="1"/>
          <p:nvPr/>
        </p:nvSpPr>
        <p:spPr>
          <a:xfrm>
            <a:off x="525725" y="1215535"/>
            <a:ext cx="7447873"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MMSR: State-of-the-art adversary aware method under one-parameter model</a:t>
            </a:r>
          </a:p>
        </p:txBody>
      </p:sp>
      <p:sp>
        <p:nvSpPr>
          <p:cNvPr id="12" name="TextBox 11">
            <a:extLst>
              <a:ext uri="{FF2B5EF4-FFF2-40B4-BE49-F238E27FC236}">
                <a16:creationId xmlns:a16="http://schemas.microsoft.com/office/drawing/2014/main" id="{B64DB8F6-ECD3-4AC2-84AA-B958BF97B7DE}"/>
              </a:ext>
            </a:extLst>
          </p:cNvPr>
          <p:cNvSpPr txBox="1"/>
          <p:nvPr/>
        </p:nvSpPr>
        <p:spPr>
          <a:xfrm>
            <a:off x="525725" y="1510225"/>
            <a:ext cx="7058599"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TA: Proposed algorithm with knowledge of one trusted annotator</a:t>
            </a:r>
          </a:p>
        </p:txBody>
      </p:sp>
      <p:sp>
        <p:nvSpPr>
          <p:cNvPr id="15" name="TextBox 14">
            <a:extLst>
              <a:ext uri="{FF2B5EF4-FFF2-40B4-BE49-F238E27FC236}">
                <a16:creationId xmlns:a16="http://schemas.microsoft.com/office/drawing/2014/main" id="{7030C691-DA25-4CAA-A3AA-6D05F2EDC488}"/>
              </a:ext>
            </a:extLst>
          </p:cNvPr>
          <p:cNvSpPr txBox="1"/>
          <p:nvPr/>
        </p:nvSpPr>
        <p:spPr>
          <a:xfrm>
            <a:off x="525724" y="1826588"/>
            <a:ext cx="7616188"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H: Proposed algorithm assuming at least 50% of annotators are honest</a:t>
            </a:r>
          </a:p>
        </p:txBody>
      </p:sp>
    </p:spTree>
    <p:custDataLst>
      <p:tags r:id="rId1"/>
    </p:custDataLst>
    <p:extLst>
      <p:ext uri="{BB962C8B-B14F-4D97-AF65-F5344CB8AC3E}">
        <p14:creationId xmlns:p14="http://schemas.microsoft.com/office/powerpoint/2010/main" val="2515389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0475"/>
            <a:ext cx="8229600" cy="463278"/>
          </a:xfrm>
        </p:spPr>
        <p:txBody>
          <a:bodyPr>
            <a:normAutofit fontScale="90000"/>
          </a:bodyPr>
          <a:lstStyle/>
          <a:p>
            <a:r>
              <a:rPr lang="en-US" sz="2800" dirty="0"/>
              <a:t>Community Bayesian classifier combination</a:t>
            </a:r>
          </a:p>
        </p:txBody>
      </p:sp>
      <p:sp>
        <p:nvSpPr>
          <p:cNvPr id="5" name="Slide Number Placeholder 4"/>
          <p:cNvSpPr>
            <a:spLocks noGrp="1"/>
          </p:cNvSpPr>
          <p:nvPr>
            <p:ph type="sldNum" sz="quarter" idx="12"/>
          </p:nvPr>
        </p:nvSpPr>
        <p:spPr>
          <a:xfrm>
            <a:off x="6553200" y="6306614"/>
            <a:ext cx="2133600" cy="457200"/>
          </a:xfrm>
        </p:spPr>
        <p:txBody>
          <a:bodyPr/>
          <a:lstStyle/>
          <a:p>
            <a:pPr>
              <a:defRPr/>
            </a:pPr>
            <a:fld id="{65C7B4C7-9631-4E7F-B6B5-87750243A7A4}" type="slidenum">
              <a:rPr lang="en-US">
                <a:solidFill>
                  <a:srgbClr val="000000"/>
                </a:solidFill>
                <a:ea typeface="ＭＳ Ｐゴシック"/>
              </a:rPr>
              <a:pPr>
                <a:defRPr/>
              </a:pPr>
              <a:t>59</a:t>
            </a:fld>
            <a:endParaRPr lang="en-US" dirty="0">
              <a:solidFill>
                <a:srgbClr val="000000"/>
              </a:solidFill>
              <a:ea typeface="ＭＳ Ｐゴシック"/>
            </a:endParaRPr>
          </a:p>
        </p:txBody>
      </p:sp>
      <p:sp>
        <p:nvSpPr>
          <p:cNvPr id="26" name="TextBox 25">
            <a:extLst>
              <a:ext uri="{FF2B5EF4-FFF2-40B4-BE49-F238E27FC236}">
                <a16:creationId xmlns:a16="http://schemas.microsoft.com/office/drawing/2014/main" id="{41154511-5B45-483E-A306-F43AC7E4D857}"/>
              </a:ext>
            </a:extLst>
          </p:cNvPr>
          <p:cNvSpPr txBox="1"/>
          <p:nvPr/>
        </p:nvSpPr>
        <p:spPr>
          <a:xfrm>
            <a:off x="224784" y="862747"/>
            <a:ext cx="5759910"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Extension of Bayesian classifier combination (BCC) model</a:t>
            </a:r>
          </a:p>
        </p:txBody>
      </p:sp>
      <p:sp>
        <p:nvSpPr>
          <p:cNvPr id="4" name="TextBox 3">
            <a:extLst>
              <a:ext uri="{FF2B5EF4-FFF2-40B4-BE49-F238E27FC236}">
                <a16:creationId xmlns:a16="http://schemas.microsoft.com/office/drawing/2014/main" id="{E786F3BF-0665-E673-78ED-F974BB9FDFCD}"/>
              </a:ext>
            </a:extLst>
          </p:cNvPr>
          <p:cNvSpPr txBox="1"/>
          <p:nvPr/>
        </p:nvSpPr>
        <p:spPr>
          <a:xfrm>
            <a:off x="224784" y="3451700"/>
            <a:ext cx="5166799"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Remaining parameters similar to vanilla BCC model</a:t>
            </a:r>
          </a:p>
        </p:txBody>
      </p:sp>
      <p:sp>
        <p:nvSpPr>
          <p:cNvPr id="6" name="TextBox 5">
            <a:extLst>
              <a:ext uri="{FF2B5EF4-FFF2-40B4-BE49-F238E27FC236}">
                <a16:creationId xmlns:a16="http://schemas.microsoft.com/office/drawing/2014/main" id="{30ADECE1-FE51-24E1-376B-FCAEC8C02834}"/>
              </a:ext>
            </a:extLst>
          </p:cNvPr>
          <p:cNvSpPr txBox="1"/>
          <p:nvPr/>
        </p:nvSpPr>
        <p:spPr>
          <a:xfrm>
            <a:off x="224784" y="3975488"/>
            <a:ext cx="1534394"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Parameters</a:t>
            </a:r>
          </a:p>
        </p:txBody>
      </p:sp>
      <p:sp>
        <p:nvSpPr>
          <p:cNvPr id="8" name="Footer Placeholder 3">
            <a:extLst>
              <a:ext uri="{FF2B5EF4-FFF2-40B4-BE49-F238E27FC236}">
                <a16:creationId xmlns:a16="http://schemas.microsoft.com/office/drawing/2014/main" id="{F886FB2F-0055-82E8-0FD2-D7DFF8663815}"/>
              </a:ext>
            </a:extLst>
          </p:cNvPr>
          <p:cNvSpPr>
            <a:spLocks noGrp="1"/>
          </p:cNvSpPr>
          <p:nvPr>
            <p:ph type="ftr" sz="quarter" idx="11"/>
          </p:nvPr>
        </p:nvSpPr>
        <p:spPr>
          <a:xfrm>
            <a:off x="162536" y="6210364"/>
            <a:ext cx="8694431" cy="645563"/>
          </a:xfrm>
        </p:spPr>
        <p:txBody>
          <a:bodyPr/>
          <a:lstStyle/>
          <a:p>
            <a:r>
              <a:rPr lang="en-US" sz="1200" dirty="0">
                <a:solidFill>
                  <a:srgbClr val="000000"/>
                </a:solidFill>
                <a:latin typeface="Arial" panose="020B0604020202020204" pitchFamily="34" charset="0"/>
                <a:cs typeface="Arial" panose="020B0604020202020204" pitchFamily="34" charset="0"/>
              </a:rPr>
              <a:t>M. </a:t>
            </a:r>
            <a:r>
              <a:rPr lang="en-US" sz="1200" dirty="0" err="1">
                <a:solidFill>
                  <a:srgbClr val="000000"/>
                </a:solidFill>
                <a:latin typeface="Arial" panose="020B0604020202020204" pitchFamily="34" charset="0"/>
                <a:cs typeface="Arial" panose="020B0604020202020204" pitchFamily="34" charset="0"/>
              </a:rPr>
              <a:t>Venanzi</a:t>
            </a:r>
            <a:r>
              <a:rPr lang="en-US" sz="1200" dirty="0">
                <a:solidFill>
                  <a:srgbClr val="000000"/>
                </a:solidFill>
                <a:latin typeface="Arial" panose="020B0604020202020204" pitchFamily="34" charset="0"/>
                <a:cs typeface="Arial" panose="020B0604020202020204" pitchFamily="34" charset="0"/>
              </a:rPr>
              <a:t>, J. </a:t>
            </a:r>
            <a:r>
              <a:rPr lang="en-US" sz="1200" dirty="0" err="1">
                <a:solidFill>
                  <a:srgbClr val="000000"/>
                </a:solidFill>
                <a:latin typeface="Arial" panose="020B0604020202020204" pitchFamily="34" charset="0"/>
                <a:cs typeface="Arial" panose="020B0604020202020204" pitchFamily="34" charset="0"/>
              </a:rPr>
              <a:t>Guiver</a:t>
            </a:r>
            <a:r>
              <a:rPr lang="en-US" sz="1200" dirty="0">
                <a:solidFill>
                  <a:srgbClr val="000000"/>
                </a:solidFill>
                <a:latin typeface="Arial" panose="020B0604020202020204" pitchFamily="34" charset="0"/>
                <a:cs typeface="Arial" panose="020B0604020202020204" pitchFamily="34" charset="0"/>
              </a:rPr>
              <a:t>, G. </a:t>
            </a:r>
            <a:r>
              <a:rPr lang="en-US" sz="1200" dirty="0" err="1">
                <a:solidFill>
                  <a:srgbClr val="000000"/>
                </a:solidFill>
                <a:latin typeface="Arial" panose="020B0604020202020204" pitchFamily="34" charset="0"/>
                <a:cs typeface="Arial" panose="020B0604020202020204" pitchFamily="34" charset="0"/>
              </a:rPr>
              <a:t>Kazai</a:t>
            </a:r>
            <a:r>
              <a:rPr lang="en-US" sz="1200" dirty="0">
                <a:solidFill>
                  <a:srgbClr val="000000"/>
                </a:solidFill>
                <a:latin typeface="Arial" panose="020B0604020202020204" pitchFamily="34" charset="0"/>
                <a:cs typeface="Arial" panose="020B0604020202020204" pitchFamily="34" charset="0"/>
              </a:rPr>
              <a:t>, P. Kohli, and M. </a:t>
            </a:r>
            <a:r>
              <a:rPr lang="en-US" sz="1200" dirty="0" err="1">
                <a:solidFill>
                  <a:srgbClr val="000000"/>
                </a:solidFill>
                <a:latin typeface="Arial" panose="020B0604020202020204" pitchFamily="34" charset="0"/>
                <a:cs typeface="Arial" panose="020B0604020202020204" pitchFamily="34" charset="0"/>
              </a:rPr>
              <a:t>Shokouhi</a:t>
            </a:r>
            <a:r>
              <a:rPr lang="en-US" sz="1200" dirty="0">
                <a:solidFill>
                  <a:srgbClr val="000000"/>
                </a:solidFill>
                <a:latin typeface="Arial" panose="020B0604020202020204" pitchFamily="34" charset="0"/>
                <a:cs typeface="Arial" panose="020B0604020202020204" pitchFamily="34" charset="0"/>
              </a:rPr>
              <a:t>, “Community-based Bayesian aggregation models for crowdsourcing,” </a:t>
            </a:r>
            <a:r>
              <a:rPr lang="en-US" sz="1200" i="1" dirty="0">
                <a:solidFill>
                  <a:srgbClr val="000000"/>
                </a:solidFill>
                <a:latin typeface="Arial" panose="020B0604020202020204" pitchFamily="34" charset="0"/>
                <a:cs typeface="Arial" panose="020B0604020202020204" pitchFamily="34" charset="0"/>
              </a:rPr>
              <a:t>Proc. of Intl. Conf. on World Wide Web</a:t>
            </a:r>
            <a:r>
              <a:rPr lang="en-US" sz="1200" dirty="0">
                <a:solidFill>
                  <a:srgbClr val="000000"/>
                </a:solidFill>
                <a:latin typeface="Arial" panose="020B0604020202020204" pitchFamily="34" charset="0"/>
                <a:cs typeface="Arial" panose="020B0604020202020204" pitchFamily="34" charset="0"/>
              </a:rPr>
              <a:t>, New York, pp. 155–164, 2014. </a:t>
            </a:r>
          </a:p>
        </p:txBody>
      </p:sp>
      <p:grpSp>
        <p:nvGrpSpPr>
          <p:cNvPr id="13" name="Group 12">
            <a:extLst>
              <a:ext uri="{FF2B5EF4-FFF2-40B4-BE49-F238E27FC236}">
                <a16:creationId xmlns:a16="http://schemas.microsoft.com/office/drawing/2014/main" id="{E81426F0-AA67-2EA3-8D87-66CDFDEB68E1}"/>
              </a:ext>
            </a:extLst>
          </p:cNvPr>
          <p:cNvGrpSpPr/>
          <p:nvPr/>
        </p:nvGrpSpPr>
        <p:grpSpPr>
          <a:xfrm>
            <a:off x="457200" y="1248365"/>
            <a:ext cx="7684250" cy="338554"/>
            <a:chOff x="457200" y="1248365"/>
            <a:chExt cx="7684250" cy="338554"/>
          </a:xfrm>
        </p:grpSpPr>
        <p:sp>
          <p:nvSpPr>
            <p:cNvPr id="3" name="TextBox 2">
              <a:extLst>
                <a:ext uri="{FF2B5EF4-FFF2-40B4-BE49-F238E27FC236}">
                  <a16:creationId xmlns:a16="http://schemas.microsoft.com/office/drawing/2014/main" id="{24DB7493-A434-4B18-9642-8DD093056CB7}"/>
                </a:ext>
              </a:extLst>
            </p:cNvPr>
            <p:cNvSpPr txBox="1"/>
            <p:nvPr/>
          </p:nvSpPr>
          <p:spPr>
            <a:xfrm>
              <a:off x="457200" y="1248365"/>
              <a:ext cx="7592143"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Annotators belong to </a:t>
              </a:r>
              <a:r>
                <a:rPr lang="en-US" sz="1600" i="1" dirty="0">
                  <a:ea typeface="宋体" charset="-122"/>
                </a:rPr>
                <a:t>J </a:t>
              </a:r>
              <a:r>
                <a:rPr lang="en-US" sz="1600" dirty="0">
                  <a:ea typeface="宋体" charset="-122"/>
                </a:rPr>
                <a:t> “communities” – Community membership indicated by </a:t>
              </a:r>
              <a:endParaRPr lang="en-US" sz="1600" i="1" dirty="0">
                <a:ea typeface="宋体" charset="-122"/>
              </a:endParaRPr>
            </a:p>
          </p:txBody>
        </p:sp>
        <p:pic>
          <p:nvPicPr>
            <p:cNvPr id="12" name="Picture 11" descr="\documentclass{article}&#10;\usepackage{amsmath,bm,amsfonts}&#10;\DeclareMathOperator{\prob}{Pr}&#10;\newcommand{\Expect}{{\rm I\kern-.3em E}}&#10;\pagestyle{empty}&#10;\begin{document}&#10;&#10;&#10;\begin{equation*}&#10;c_m&#10;\end{equation*}&#10;&#10;\end{document}" title="IguanaTex Bitmap Display">
              <a:extLst>
                <a:ext uri="{FF2B5EF4-FFF2-40B4-BE49-F238E27FC236}">
                  <a16:creationId xmlns:a16="http://schemas.microsoft.com/office/drawing/2014/main" id="{27154271-6207-C7CC-5706-0BFD92CC8EE4}"/>
                </a:ext>
              </a:extLst>
            </p:cNvPr>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7886077" y="1368695"/>
              <a:ext cx="255373" cy="156243"/>
            </a:xfrm>
            <a:prstGeom prst="rect">
              <a:avLst/>
            </a:prstGeom>
          </p:spPr>
        </p:pic>
      </p:grpSp>
      <p:grpSp>
        <p:nvGrpSpPr>
          <p:cNvPr id="36" name="Group 35">
            <a:extLst>
              <a:ext uri="{FF2B5EF4-FFF2-40B4-BE49-F238E27FC236}">
                <a16:creationId xmlns:a16="http://schemas.microsoft.com/office/drawing/2014/main" id="{30EE8360-563A-8E2A-90CB-9B620252A391}"/>
              </a:ext>
            </a:extLst>
          </p:cNvPr>
          <p:cNvGrpSpPr/>
          <p:nvPr/>
        </p:nvGrpSpPr>
        <p:grpSpPr>
          <a:xfrm>
            <a:off x="457200" y="1762117"/>
            <a:ext cx="7064427" cy="338554"/>
            <a:chOff x="457200" y="1762117"/>
            <a:chExt cx="7064427" cy="338554"/>
          </a:xfrm>
        </p:grpSpPr>
        <p:sp>
          <p:nvSpPr>
            <p:cNvPr id="9" name="TextBox 8">
              <a:extLst>
                <a:ext uri="{FF2B5EF4-FFF2-40B4-BE49-F238E27FC236}">
                  <a16:creationId xmlns:a16="http://schemas.microsoft.com/office/drawing/2014/main" id="{81F3F35B-3DF0-70E1-5167-4CAF8A74E68E}"/>
                </a:ext>
              </a:extLst>
            </p:cNvPr>
            <p:cNvSpPr txBox="1"/>
            <p:nvPr/>
          </p:nvSpPr>
          <p:spPr>
            <a:xfrm>
              <a:off x="457200" y="1762117"/>
              <a:ext cx="529503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i="1" dirty="0">
                  <a:ea typeface="宋体" charset="-122"/>
                </a:rPr>
                <a:t>      </a:t>
              </a:r>
              <a:r>
                <a:rPr lang="en-US" sz="1600" dirty="0">
                  <a:ea typeface="宋体" charset="-122"/>
                </a:rPr>
                <a:t>generated (deterministically) from “score” matrix </a:t>
              </a:r>
              <a:r>
                <a:rPr lang="en-US" sz="1600" i="1" dirty="0">
                  <a:ea typeface="宋体" charset="-122"/>
                </a:rPr>
                <a:t> </a:t>
              </a:r>
            </a:p>
          </p:txBody>
        </p:sp>
        <p:pic>
          <p:nvPicPr>
            <p:cNvPr id="16" name="Picture 15" descr="\documentclass{article}&#10;\usepackage{amsmath,bm,amsfonts}&#10;\DeclareMathOperator{\prob}{Pr}&#10;\newcommand{\Expect}{{\rm I\kern-.3em E}}&#10;\pagestyle{empty}&#10;\begin{document}&#10;&#10;&#10;\begin{equation*}&#10;\mathbf{\Psi}_j&#10;\end{equation*}&#10;&#10;\end{document}" title="IguanaTex Bitmap Display">
              <a:extLst>
                <a:ext uri="{FF2B5EF4-FFF2-40B4-BE49-F238E27FC236}">
                  <a16:creationId xmlns:a16="http://schemas.microsoft.com/office/drawing/2014/main" id="{97E59CDD-F476-C6EE-CBE1-0972DFD56B8F}"/>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851269" y="1849982"/>
              <a:ext cx="249098" cy="214831"/>
            </a:xfrm>
            <a:prstGeom prst="rect">
              <a:avLst/>
            </a:prstGeom>
          </p:spPr>
        </p:pic>
        <p:pic>
          <p:nvPicPr>
            <p:cNvPr id="35" name="Picture 34" descr="\documentclass{article}&#10;\usepackage{amsmath,bm,amsfonts}&#10;\DeclareMathOperator{\prob}{Pr}&#10;\newcommand{\Expect}{{\rm I\kern-.3em E}}&#10;\pagestyle{empty}&#10;\begin{document}&#10;&#10;&#10;\begin{equation*}&#10;\mathbf{S}_j := [\mathbf{s}_{j,1},\ldots,\mathbf{s}_{j,K}]&#10;\end{equation*}&#10;&#10;\end{document}" title="IguanaTex Bitmap Display">
              <a:extLst>
                <a:ext uri="{FF2B5EF4-FFF2-40B4-BE49-F238E27FC236}">
                  <a16:creationId xmlns:a16="http://schemas.microsoft.com/office/drawing/2014/main" id="{410A809D-E227-4143-ACF9-4DD1260E6622}"/>
                </a:ext>
              </a:extLst>
            </p:cNvPr>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5655368" y="1848665"/>
              <a:ext cx="1866259" cy="229329"/>
            </a:xfrm>
            <a:prstGeom prst="rect">
              <a:avLst/>
            </a:prstGeom>
          </p:spPr>
        </p:pic>
      </p:grpSp>
      <p:grpSp>
        <p:nvGrpSpPr>
          <p:cNvPr id="32" name="Group 31">
            <a:extLst>
              <a:ext uri="{FF2B5EF4-FFF2-40B4-BE49-F238E27FC236}">
                <a16:creationId xmlns:a16="http://schemas.microsoft.com/office/drawing/2014/main" id="{2A6B3ED6-B2C9-3D19-2251-5F09C3495718}"/>
              </a:ext>
            </a:extLst>
          </p:cNvPr>
          <p:cNvGrpSpPr/>
          <p:nvPr/>
        </p:nvGrpSpPr>
        <p:grpSpPr>
          <a:xfrm>
            <a:off x="457200" y="2354390"/>
            <a:ext cx="8462015" cy="338554"/>
            <a:chOff x="457200" y="2354390"/>
            <a:chExt cx="8462015" cy="338554"/>
          </a:xfrm>
        </p:grpSpPr>
        <p:grpSp>
          <p:nvGrpSpPr>
            <p:cNvPr id="28" name="Group 27">
              <a:extLst>
                <a:ext uri="{FF2B5EF4-FFF2-40B4-BE49-F238E27FC236}">
                  <a16:creationId xmlns:a16="http://schemas.microsoft.com/office/drawing/2014/main" id="{4199870B-943B-6CF0-2008-8EAD7DC78287}"/>
                </a:ext>
              </a:extLst>
            </p:cNvPr>
            <p:cNvGrpSpPr/>
            <p:nvPr/>
          </p:nvGrpSpPr>
          <p:grpSpPr>
            <a:xfrm>
              <a:off x="457200" y="2354390"/>
              <a:ext cx="8105104" cy="338554"/>
              <a:chOff x="457200" y="2354390"/>
              <a:chExt cx="8105104" cy="338554"/>
            </a:xfrm>
          </p:grpSpPr>
          <p:pic>
            <p:nvPicPr>
              <p:cNvPr id="27" name="Picture 26" descr="\documentclass{article}&#10;\usepackage{amsmath,bm,amsfonts}&#10;\DeclareMathOperator{\prob}{Pr}&#10;\newcommand{\Expect}{{\rm I\kern-.3em E}}&#10;\pagestyle{empty}&#10;\begin{document}&#10;&#10;&#10;\begin{equation*}&#10;\mathbf{H}^{(m)}, m\in\mathcal{C}_{j}&#10;\end{equation*}&#10;&#10;\end{document}" title="IguanaTex Bitmap Display">
                <a:extLst>
                  <a:ext uri="{FF2B5EF4-FFF2-40B4-BE49-F238E27FC236}">
                    <a16:creationId xmlns:a16="http://schemas.microsoft.com/office/drawing/2014/main" id="{7E355B56-3795-6212-E197-539276DC4BDA}"/>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438539" y="2388574"/>
                <a:ext cx="1230991" cy="270186"/>
              </a:xfrm>
              <a:prstGeom prst="rect">
                <a:avLst/>
              </a:prstGeom>
            </p:spPr>
          </p:pic>
          <p:sp>
            <p:nvSpPr>
              <p:cNvPr id="22" name="TextBox 21">
                <a:extLst>
                  <a:ext uri="{FF2B5EF4-FFF2-40B4-BE49-F238E27FC236}">
                    <a16:creationId xmlns:a16="http://schemas.microsoft.com/office/drawing/2014/main" id="{364D19DF-4989-8A6A-01CA-C4ED83AF92EE}"/>
                  </a:ext>
                </a:extLst>
              </p:cNvPr>
              <p:cNvSpPr txBox="1"/>
              <p:nvPr/>
            </p:nvSpPr>
            <p:spPr>
              <a:xfrm>
                <a:off x="457200" y="2354390"/>
                <a:ext cx="8105104"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Annotator confusion matrix                           generated from annotator “score” matrix </a:t>
                </a:r>
              </a:p>
            </p:txBody>
          </p:sp>
        </p:grpSp>
        <p:pic>
          <p:nvPicPr>
            <p:cNvPr id="31" name="Picture 30" descr="\documentclass{article}&#10;\usepackage{amsmath,bm,amsfonts}&#10;\DeclareMathOperator{\prob}{Pr}&#10;\newcommand{\Expect}{{\rm I\kern-.3em E}}&#10;\pagestyle{empty}&#10;\begin{document}&#10;&#10;&#10;\begin{equation*}&#10;\mathbf{S}_j^{(m)}&#10;\end{equation*}&#10;&#10;\end{document}" title="IguanaTex Bitmap Display">
              <a:extLst>
                <a:ext uri="{FF2B5EF4-FFF2-40B4-BE49-F238E27FC236}">
                  <a16:creationId xmlns:a16="http://schemas.microsoft.com/office/drawing/2014/main" id="{F79D3510-C93E-CC67-C48A-FC6D236A07C6}"/>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517231" y="2366418"/>
              <a:ext cx="401984" cy="320269"/>
            </a:xfrm>
            <a:prstGeom prst="rect">
              <a:avLst/>
            </a:prstGeom>
          </p:spPr>
        </p:pic>
      </p:grpSp>
      <p:grpSp>
        <p:nvGrpSpPr>
          <p:cNvPr id="43" name="Group 42">
            <a:extLst>
              <a:ext uri="{FF2B5EF4-FFF2-40B4-BE49-F238E27FC236}">
                <a16:creationId xmlns:a16="http://schemas.microsoft.com/office/drawing/2014/main" id="{672C5798-17A4-2F4B-C1BC-B2B032B69981}"/>
              </a:ext>
            </a:extLst>
          </p:cNvPr>
          <p:cNvGrpSpPr/>
          <p:nvPr/>
        </p:nvGrpSpPr>
        <p:grpSpPr>
          <a:xfrm>
            <a:off x="3621024" y="2725718"/>
            <a:ext cx="2034343" cy="703953"/>
            <a:chOff x="3621025" y="2783163"/>
            <a:chExt cx="1901952" cy="546885"/>
          </a:xfrm>
        </p:grpSpPr>
        <p:sp>
          <p:nvSpPr>
            <p:cNvPr id="42" name="Rounded Rectangle 21 2 2">
              <a:extLst>
                <a:ext uri="{FF2B5EF4-FFF2-40B4-BE49-F238E27FC236}">
                  <a16:creationId xmlns:a16="http://schemas.microsoft.com/office/drawing/2014/main" id="{1DC0292E-4B6F-9FF7-D097-8B857D368770}"/>
                </a:ext>
              </a:extLst>
            </p:cNvPr>
            <p:cNvSpPr/>
            <p:nvPr/>
          </p:nvSpPr>
          <p:spPr bwMode="auto">
            <a:xfrm>
              <a:off x="3621025" y="2783163"/>
              <a:ext cx="1901952" cy="546885"/>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41" name="Picture 40" descr="\documentclass{article}&#10;\usepackage{amsmath,bm,amsfonts}&#10;\DeclareMathOperator{\prob}{Pr}&#10;\newcommand{\Expect}{{\rm I\kern-.3em E}}&#10;\pagestyle{empty}&#10;\begin{document}&#10;&#10;&#10;\begin{equation*}&#10;\mathbf{s}_{j,k}^{(m)}\sim \mathcal{N}(\mathbf{s}_{j,k},\frac{1}{\nu}\mathbf{I})&#10;\end{equation*}&#10;&#10;\end{document}" title="IguanaTex Bitmap Display">
              <a:extLst>
                <a:ext uri="{FF2B5EF4-FFF2-40B4-BE49-F238E27FC236}">
                  <a16:creationId xmlns:a16="http://schemas.microsoft.com/office/drawing/2014/main" id="{C9032CCA-490C-22EE-4F68-DBA22E628DDA}"/>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700155" y="2822626"/>
              <a:ext cx="1743688" cy="444160"/>
            </a:xfrm>
            <a:prstGeom prst="rect">
              <a:avLst/>
            </a:prstGeom>
          </p:spPr>
        </p:pic>
      </p:grpSp>
      <p:pic>
        <p:nvPicPr>
          <p:cNvPr id="48" name="Picture 47" descr="\documentclass{article}&#10;\usepackage{amsmath,bm,amsfonts}&#10;\DeclareMathOperator{\prob}{Pr}&#10;\newcommand{\Expect}{{\rm I\kern-.3em E}}&#10;\pagestyle{empty}&#10;\begin{document}&#10;&#10;&#10;\begin{equation*}&#10;\{\mathbf{\Psi}_j\}_{j=1}^{J},\{\mathbf{S}_j\}_{j=1}^{J},\{\mathbf{S}_j^{(m)} \}_{m=1}^{M},\{c_m\}_{m=1}^{M}, \{\mathbf{H}^{(m)}\}_{m=1}^{M},\bm{\pi},\mathbf{y}&#10;\end{equation*}&#10;&#10;\end{document}" title="IguanaTex Bitmap Display">
            <a:extLst>
              <a:ext uri="{FF2B5EF4-FFF2-40B4-BE49-F238E27FC236}">
                <a16:creationId xmlns:a16="http://schemas.microsoft.com/office/drawing/2014/main" id="{C8B748F2-ED70-3903-D59D-27C9068F09A6}"/>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759178" y="3980258"/>
            <a:ext cx="5461712" cy="320270"/>
          </a:xfrm>
          <a:prstGeom prst="rect">
            <a:avLst/>
          </a:prstGeom>
        </p:spPr>
      </p:pic>
      <p:sp>
        <p:nvSpPr>
          <p:cNvPr id="58" name="TextBox 57">
            <a:extLst>
              <a:ext uri="{FF2B5EF4-FFF2-40B4-BE49-F238E27FC236}">
                <a16:creationId xmlns:a16="http://schemas.microsoft.com/office/drawing/2014/main" id="{8E549297-8D26-CEDA-D412-A4A022B4E5FC}"/>
              </a:ext>
            </a:extLst>
          </p:cNvPr>
          <p:cNvSpPr txBox="1"/>
          <p:nvPr/>
        </p:nvSpPr>
        <p:spPr>
          <a:xfrm>
            <a:off x="457200" y="4567978"/>
            <a:ext cx="606929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Estimated via expectation propagation and message passing </a:t>
            </a:r>
          </a:p>
        </p:txBody>
      </p:sp>
      <p:sp>
        <p:nvSpPr>
          <p:cNvPr id="59" name="TextBox 58">
            <a:extLst>
              <a:ext uri="{FF2B5EF4-FFF2-40B4-BE49-F238E27FC236}">
                <a16:creationId xmlns:a16="http://schemas.microsoft.com/office/drawing/2014/main" id="{BFEE71EF-18FD-E488-5F4E-60DFD4269225}"/>
              </a:ext>
            </a:extLst>
          </p:cNvPr>
          <p:cNvSpPr txBox="1"/>
          <p:nvPr/>
        </p:nvSpPr>
        <p:spPr>
          <a:xfrm>
            <a:off x="457200" y="5095922"/>
            <a:ext cx="5538696"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Number of communities </a:t>
            </a:r>
            <a:r>
              <a:rPr lang="en-US" sz="1600" i="1" dirty="0">
                <a:ea typeface="宋体" charset="-122"/>
              </a:rPr>
              <a:t>J</a:t>
            </a:r>
            <a:r>
              <a:rPr lang="en-US" sz="1600" dirty="0">
                <a:ea typeface="宋体" charset="-122"/>
              </a:rPr>
              <a:t>  can be automatically inferred</a:t>
            </a:r>
          </a:p>
        </p:txBody>
      </p:sp>
      <p:sp>
        <p:nvSpPr>
          <p:cNvPr id="7" name="TextBox 6">
            <a:extLst>
              <a:ext uri="{FF2B5EF4-FFF2-40B4-BE49-F238E27FC236}">
                <a16:creationId xmlns:a16="http://schemas.microsoft.com/office/drawing/2014/main" id="{15A3DBC0-5B60-0189-55A7-14B3578564EB}"/>
              </a:ext>
            </a:extLst>
          </p:cNvPr>
          <p:cNvSpPr txBox="1"/>
          <p:nvPr/>
        </p:nvSpPr>
        <p:spPr>
          <a:xfrm>
            <a:off x="224784" y="5555068"/>
            <a:ext cx="8761822" cy="648896"/>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Alternatives. </a:t>
            </a:r>
            <a:r>
              <a:rPr lang="en-US" sz="1600" dirty="0">
                <a:latin typeface="Arial" panose="020B0604020202020204"/>
                <a:ea typeface="宋体" charset="-122"/>
              </a:rPr>
              <a:t>Worker cluster model:  </a:t>
            </a:r>
            <a:r>
              <a:rPr lang="en-US" sz="1600" i="1" dirty="0">
                <a:latin typeface="Arial" panose="020B0604020202020204"/>
                <a:ea typeface="宋体" charset="-122"/>
              </a:rPr>
              <a:t>J</a:t>
            </a:r>
            <a:r>
              <a:rPr lang="en-US" sz="1600" dirty="0">
                <a:latin typeface="Arial" panose="020B0604020202020204"/>
                <a:ea typeface="宋体" charset="-122"/>
              </a:rPr>
              <a:t> possible distinct confusion matrices [Imamura et al’18],</a:t>
            </a:r>
          </a:p>
          <a:p>
            <a:pPr>
              <a:spcBef>
                <a:spcPts val="450"/>
              </a:spcBef>
            </a:pPr>
            <a:r>
              <a:rPr lang="en-US" sz="1600" dirty="0">
                <a:latin typeface="Arial" panose="020B0604020202020204"/>
                <a:ea typeface="宋体" charset="-122"/>
              </a:rPr>
              <a:t>                       and Bayesian </a:t>
            </a:r>
            <a:r>
              <a:rPr lang="en-US" sz="1600" dirty="0" err="1">
                <a:latin typeface="Arial" panose="020B0604020202020204"/>
                <a:ea typeface="宋体" charset="-122"/>
              </a:rPr>
              <a:t>nonparametrics</a:t>
            </a:r>
            <a:r>
              <a:rPr lang="en-US" sz="1600" dirty="0">
                <a:latin typeface="Arial" panose="020B0604020202020204"/>
                <a:ea typeface="宋体" charset="-122"/>
              </a:rPr>
              <a:t> [Moreno et al’15]</a:t>
            </a:r>
          </a:p>
        </p:txBody>
      </p:sp>
    </p:spTree>
    <p:custDataLst>
      <p:tags r:id="rId1"/>
    </p:custDataLst>
    <p:extLst>
      <p:ext uri="{BB962C8B-B14F-4D97-AF65-F5344CB8AC3E}">
        <p14:creationId xmlns:p14="http://schemas.microsoft.com/office/powerpoint/2010/main" val="205396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8" grpId="0"/>
      <p:bldP spid="59"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 y="148480"/>
            <a:ext cx="8405870" cy="531892"/>
          </a:xfrm>
        </p:spPr>
        <p:txBody>
          <a:bodyPr/>
          <a:lstStyle/>
          <a:p>
            <a:r>
              <a:rPr lang="en-US" sz="3200" dirty="0"/>
              <a:t>Crowdsourcing in the learning context</a:t>
            </a:r>
          </a:p>
        </p:txBody>
      </p:sp>
      <p:sp>
        <p:nvSpPr>
          <p:cNvPr id="5" name="Slide Number Placeholder 4"/>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6</a:t>
            </a:fld>
            <a:endParaRPr lang="en-US">
              <a:solidFill>
                <a:srgbClr val="000000"/>
              </a:solidFill>
              <a:ea typeface="ＭＳ Ｐゴシック"/>
            </a:endParaRPr>
          </a:p>
        </p:txBody>
      </p:sp>
      <p:grpSp>
        <p:nvGrpSpPr>
          <p:cNvPr id="17" name="Group 16">
            <a:extLst>
              <a:ext uri="{FF2B5EF4-FFF2-40B4-BE49-F238E27FC236}">
                <a16:creationId xmlns:a16="http://schemas.microsoft.com/office/drawing/2014/main" id="{8CBDF944-6D23-4EF9-B8A1-AFAE4839A06F}"/>
              </a:ext>
            </a:extLst>
          </p:cNvPr>
          <p:cNvGrpSpPr/>
          <p:nvPr/>
        </p:nvGrpSpPr>
        <p:grpSpPr>
          <a:xfrm>
            <a:off x="969509" y="1519330"/>
            <a:ext cx="1496701" cy="1395886"/>
            <a:chOff x="1238451" y="2221534"/>
            <a:chExt cx="1496701" cy="1395886"/>
          </a:xfrm>
        </p:grpSpPr>
        <p:grpSp>
          <p:nvGrpSpPr>
            <p:cNvPr id="18" name="Group 17">
              <a:extLst>
                <a:ext uri="{FF2B5EF4-FFF2-40B4-BE49-F238E27FC236}">
                  <a16:creationId xmlns:a16="http://schemas.microsoft.com/office/drawing/2014/main" id="{5687FAC7-5F95-407E-AB64-93B996CE6E39}"/>
                </a:ext>
              </a:extLst>
            </p:cNvPr>
            <p:cNvGrpSpPr/>
            <p:nvPr/>
          </p:nvGrpSpPr>
          <p:grpSpPr>
            <a:xfrm>
              <a:off x="1238451" y="2221534"/>
              <a:ext cx="1496701" cy="1044818"/>
              <a:chOff x="1238451" y="2221534"/>
              <a:chExt cx="1496701" cy="1044818"/>
            </a:xfrm>
          </p:grpSpPr>
          <p:pic>
            <p:nvPicPr>
              <p:cNvPr id="23" name="Picture 22" descr="Graphical user interface, website&#10;&#10;Description automatically generated">
                <a:extLst>
                  <a:ext uri="{FF2B5EF4-FFF2-40B4-BE49-F238E27FC236}">
                    <a16:creationId xmlns:a16="http://schemas.microsoft.com/office/drawing/2014/main" id="{49EF2A36-2E75-404F-B74B-6080FE47000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704" t="13852" r="37868" b="69228"/>
              <a:stretch/>
            </p:blipFill>
            <p:spPr>
              <a:xfrm>
                <a:off x="1995804" y="2221534"/>
                <a:ext cx="739348" cy="557785"/>
              </a:xfrm>
              <a:prstGeom prst="rect">
                <a:avLst/>
              </a:prstGeom>
            </p:spPr>
          </p:pic>
          <p:pic>
            <p:nvPicPr>
              <p:cNvPr id="24" name="Picture 23" descr="A cat with green eyes&#10;&#10;Description automatically generated with medium confidence">
                <a:extLst>
                  <a:ext uri="{FF2B5EF4-FFF2-40B4-BE49-F238E27FC236}">
                    <a16:creationId xmlns:a16="http://schemas.microsoft.com/office/drawing/2014/main" id="{A5EE4F79-2875-41FE-935F-D60EB0137D5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976" t="16863" r="21111" b="24063"/>
              <a:stretch/>
            </p:blipFill>
            <p:spPr>
              <a:xfrm>
                <a:off x="1600639" y="2475898"/>
                <a:ext cx="696359" cy="590515"/>
              </a:xfrm>
              <a:prstGeom prst="rect">
                <a:avLst/>
              </a:prstGeom>
            </p:spPr>
          </p:pic>
          <p:pic>
            <p:nvPicPr>
              <p:cNvPr id="25" name="Picture 24" descr="Graphical user interface, website&#10;&#10;Description automatically generated">
                <a:extLst>
                  <a:ext uri="{FF2B5EF4-FFF2-40B4-BE49-F238E27FC236}">
                    <a16:creationId xmlns:a16="http://schemas.microsoft.com/office/drawing/2014/main" id="{7FFB65B9-4980-4932-A9F4-5959547439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16" t="13733" r="65555" b="69347"/>
              <a:stretch/>
            </p:blipFill>
            <p:spPr>
              <a:xfrm>
                <a:off x="1238451" y="2708567"/>
                <a:ext cx="739349" cy="557785"/>
              </a:xfrm>
              <a:prstGeom prst="rect">
                <a:avLst/>
              </a:prstGeom>
            </p:spPr>
          </p:pic>
        </p:grpSp>
        <p:grpSp>
          <p:nvGrpSpPr>
            <p:cNvPr id="19" name="Group 18">
              <a:extLst>
                <a:ext uri="{FF2B5EF4-FFF2-40B4-BE49-F238E27FC236}">
                  <a16:creationId xmlns:a16="http://schemas.microsoft.com/office/drawing/2014/main" id="{04F44E17-64AF-49E1-902E-4143EAF2CF55}"/>
                </a:ext>
              </a:extLst>
            </p:cNvPr>
            <p:cNvGrpSpPr/>
            <p:nvPr/>
          </p:nvGrpSpPr>
          <p:grpSpPr>
            <a:xfrm>
              <a:off x="1632798" y="3278866"/>
              <a:ext cx="1047754" cy="338554"/>
              <a:chOff x="1632798" y="3278866"/>
              <a:chExt cx="1047754" cy="338554"/>
            </a:xfrm>
          </p:grpSpPr>
          <p:sp>
            <p:nvSpPr>
              <p:cNvPr id="20" name="TextBox 19">
                <a:extLst>
                  <a:ext uri="{FF2B5EF4-FFF2-40B4-BE49-F238E27FC236}">
                    <a16:creationId xmlns:a16="http://schemas.microsoft.com/office/drawing/2014/main" id="{B8DF6E22-F611-406A-B582-2D9648186C27}"/>
                  </a:ext>
                </a:extLst>
              </p:cNvPr>
              <p:cNvSpPr txBox="1"/>
              <p:nvPr/>
            </p:nvSpPr>
            <p:spPr>
              <a:xfrm>
                <a:off x="1632798" y="3278866"/>
                <a:ext cx="1047754" cy="338554"/>
              </a:xfrm>
              <a:prstGeom prst="rect">
                <a:avLst/>
              </a:prstGeom>
              <a:noFill/>
            </p:spPr>
            <p:txBody>
              <a:bodyPr wrap="square" rtlCol="0">
                <a:spAutoFit/>
              </a:bodyPr>
              <a:lstStyle/>
              <a:p>
                <a:pPr>
                  <a:spcBef>
                    <a:spcPts val="450"/>
                  </a:spcBef>
                </a:pPr>
                <a:r>
                  <a:rPr lang="en-US" sz="1600" dirty="0">
                    <a:latin typeface="Arial" panose="020B0604020202020204"/>
                    <a:ea typeface="宋体" charset="-122"/>
                  </a:rPr>
                  <a:t>Data </a:t>
                </a:r>
              </a:p>
            </p:txBody>
          </p:sp>
          <p:pic>
            <p:nvPicPr>
              <p:cNvPr id="21" name="Picture 20">
                <a:extLst>
                  <a:ext uri="{FF2B5EF4-FFF2-40B4-BE49-F238E27FC236}">
                    <a16:creationId xmlns:a16="http://schemas.microsoft.com/office/drawing/2014/main" id="{26E000F4-3055-4476-92AF-21C54DED2630}"/>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267148" y="3411342"/>
                <a:ext cx="133789" cy="107031"/>
              </a:xfrm>
              <a:prstGeom prst="rect">
                <a:avLst/>
              </a:prstGeom>
            </p:spPr>
          </p:pic>
        </p:grpSp>
      </p:grpSp>
      <p:grpSp>
        <p:nvGrpSpPr>
          <p:cNvPr id="26" name="Group 25">
            <a:extLst>
              <a:ext uri="{FF2B5EF4-FFF2-40B4-BE49-F238E27FC236}">
                <a16:creationId xmlns:a16="http://schemas.microsoft.com/office/drawing/2014/main" id="{8F3EB3C3-6189-487D-8501-94FA6404BFA1}"/>
              </a:ext>
            </a:extLst>
          </p:cNvPr>
          <p:cNvGrpSpPr/>
          <p:nvPr/>
        </p:nvGrpSpPr>
        <p:grpSpPr>
          <a:xfrm>
            <a:off x="891580" y="3230569"/>
            <a:ext cx="2347040" cy="745585"/>
            <a:chOff x="1227416" y="4014408"/>
            <a:chExt cx="2347040" cy="745585"/>
          </a:xfrm>
        </p:grpSpPr>
        <p:sp>
          <p:nvSpPr>
            <p:cNvPr id="27" name="TextBox 26">
              <a:extLst>
                <a:ext uri="{FF2B5EF4-FFF2-40B4-BE49-F238E27FC236}">
                  <a16:creationId xmlns:a16="http://schemas.microsoft.com/office/drawing/2014/main" id="{8CF268BF-FDEF-46DA-B6FB-05321BFF23DF}"/>
                </a:ext>
              </a:extLst>
            </p:cNvPr>
            <p:cNvSpPr txBox="1"/>
            <p:nvPr/>
          </p:nvSpPr>
          <p:spPr>
            <a:xfrm>
              <a:off x="1713619" y="4421439"/>
              <a:ext cx="1047754" cy="338554"/>
            </a:xfrm>
            <a:prstGeom prst="rect">
              <a:avLst/>
            </a:prstGeom>
            <a:noFill/>
          </p:spPr>
          <p:txBody>
            <a:bodyPr wrap="square" rtlCol="0">
              <a:spAutoFit/>
            </a:bodyPr>
            <a:lstStyle/>
            <a:p>
              <a:pPr>
                <a:spcBef>
                  <a:spcPts val="450"/>
                </a:spcBef>
              </a:pPr>
              <a:r>
                <a:rPr lang="en-US" sz="1600" dirty="0">
                  <a:latin typeface="Arial" panose="020B0604020202020204"/>
                  <a:ea typeface="宋体" charset="-122"/>
                </a:rPr>
                <a:t>Labels</a:t>
              </a:r>
            </a:p>
          </p:txBody>
        </p:sp>
        <p:pic>
          <p:nvPicPr>
            <p:cNvPr id="28" name="Picture 27">
              <a:extLst>
                <a:ext uri="{FF2B5EF4-FFF2-40B4-BE49-F238E27FC236}">
                  <a16:creationId xmlns:a16="http://schemas.microsoft.com/office/drawing/2014/main" id="{D9AB8BF9-3874-4144-98A0-E6FF277BEE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67831" y="4547340"/>
              <a:ext cx="109848" cy="150688"/>
            </a:xfrm>
            <a:prstGeom prst="rect">
              <a:avLst/>
            </a:prstGeom>
          </p:spPr>
        </p:pic>
        <p:sp>
          <p:nvSpPr>
            <p:cNvPr id="29" name="TextBox 28">
              <a:extLst>
                <a:ext uri="{FF2B5EF4-FFF2-40B4-BE49-F238E27FC236}">
                  <a16:creationId xmlns:a16="http://schemas.microsoft.com/office/drawing/2014/main" id="{2BED2FC3-A0BC-47CA-B563-D14A94CB6BD6}"/>
                </a:ext>
              </a:extLst>
            </p:cNvPr>
            <p:cNvSpPr txBox="1"/>
            <p:nvPr/>
          </p:nvSpPr>
          <p:spPr>
            <a:xfrm>
              <a:off x="1227416" y="4014408"/>
              <a:ext cx="2347040" cy="338554"/>
            </a:xfrm>
            <a:prstGeom prst="rect">
              <a:avLst/>
            </a:prstGeom>
            <a:noFill/>
          </p:spPr>
          <p:txBody>
            <a:bodyPr wrap="square" rtlCol="0">
              <a:spAutoFit/>
            </a:bodyPr>
            <a:lstStyle/>
            <a:p>
              <a:pPr>
                <a:spcBef>
                  <a:spcPts val="450"/>
                </a:spcBef>
              </a:pPr>
              <a:r>
                <a:rPr lang="en-US" sz="1600" dirty="0">
                  <a:solidFill>
                    <a:srgbClr val="FF0000"/>
                  </a:solidFill>
                  <a:latin typeface="Arial" panose="020B0604020202020204"/>
                  <a:ea typeface="宋体" charset="-122"/>
                </a:rPr>
                <a:t>{dog, cat, gecko, … }</a:t>
              </a:r>
            </a:p>
          </p:txBody>
        </p:sp>
      </p:grpSp>
      <p:grpSp>
        <p:nvGrpSpPr>
          <p:cNvPr id="30" name="Group 29">
            <a:extLst>
              <a:ext uri="{FF2B5EF4-FFF2-40B4-BE49-F238E27FC236}">
                <a16:creationId xmlns:a16="http://schemas.microsoft.com/office/drawing/2014/main" id="{75043B42-569D-463D-A103-166C4B9146FC}"/>
              </a:ext>
            </a:extLst>
          </p:cNvPr>
          <p:cNvGrpSpPr/>
          <p:nvPr/>
        </p:nvGrpSpPr>
        <p:grpSpPr>
          <a:xfrm>
            <a:off x="4073457" y="2192742"/>
            <a:ext cx="1540760" cy="1639821"/>
            <a:chOff x="4342399" y="2894946"/>
            <a:chExt cx="1540760" cy="1639821"/>
          </a:xfrm>
        </p:grpSpPr>
        <p:pic>
          <p:nvPicPr>
            <p:cNvPr id="31" name="Picture 30" descr="Icon&#10;&#10;Description automatically generated">
              <a:extLst>
                <a:ext uri="{FF2B5EF4-FFF2-40B4-BE49-F238E27FC236}">
                  <a16:creationId xmlns:a16="http://schemas.microsoft.com/office/drawing/2014/main" id="{BB0CF9C9-A70B-4812-8B4C-15DCCF1C7B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08136" y="3559744"/>
              <a:ext cx="975023" cy="975023"/>
            </a:xfrm>
            <a:prstGeom prst="rect">
              <a:avLst/>
            </a:prstGeom>
          </p:spPr>
        </p:pic>
        <p:pic>
          <p:nvPicPr>
            <p:cNvPr id="32" name="Picture 31" descr="Icon&#10;&#10;Description automatically generated">
              <a:extLst>
                <a:ext uri="{FF2B5EF4-FFF2-40B4-BE49-F238E27FC236}">
                  <a16:creationId xmlns:a16="http://schemas.microsoft.com/office/drawing/2014/main" id="{A8DE36F4-05C1-4247-8AB8-BE6AAB7BDE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42399" y="2894946"/>
              <a:ext cx="1139825" cy="1139825"/>
            </a:xfrm>
            <a:prstGeom prst="rect">
              <a:avLst/>
            </a:prstGeom>
          </p:spPr>
        </p:pic>
      </p:grpSp>
      <p:cxnSp>
        <p:nvCxnSpPr>
          <p:cNvPr id="33" name="Straight Arrow Connector 32">
            <a:extLst>
              <a:ext uri="{FF2B5EF4-FFF2-40B4-BE49-F238E27FC236}">
                <a16:creationId xmlns:a16="http://schemas.microsoft.com/office/drawing/2014/main" id="{7A74DEB0-0573-412C-9608-25D2D1DD18F0}"/>
              </a:ext>
            </a:extLst>
          </p:cNvPr>
          <p:cNvCxnSpPr/>
          <p:nvPr/>
        </p:nvCxnSpPr>
        <p:spPr bwMode="auto">
          <a:xfrm>
            <a:off x="2976282" y="2309784"/>
            <a:ext cx="1097175" cy="59051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4" name="Straight Arrow Connector 33">
            <a:extLst>
              <a:ext uri="{FF2B5EF4-FFF2-40B4-BE49-F238E27FC236}">
                <a16:creationId xmlns:a16="http://schemas.microsoft.com/office/drawing/2014/main" id="{360AE84E-FA6A-488A-A508-C6C9FA1FC7DE}"/>
              </a:ext>
            </a:extLst>
          </p:cNvPr>
          <p:cNvCxnSpPr/>
          <p:nvPr/>
        </p:nvCxnSpPr>
        <p:spPr bwMode="auto">
          <a:xfrm flipV="1">
            <a:off x="2976282" y="3215372"/>
            <a:ext cx="1097175" cy="55254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35" name="Picture 34">
            <a:extLst>
              <a:ext uri="{FF2B5EF4-FFF2-40B4-BE49-F238E27FC236}">
                <a16:creationId xmlns:a16="http://schemas.microsoft.com/office/drawing/2014/main" id="{99F34F89-CD75-498A-A9C8-BC7FE85B854F}"/>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476944" y="1735380"/>
            <a:ext cx="881599" cy="235186"/>
          </a:xfrm>
          <a:prstGeom prst="rect">
            <a:avLst/>
          </a:prstGeom>
        </p:spPr>
      </p:pic>
      <p:sp>
        <p:nvSpPr>
          <p:cNvPr id="36" name="TextBox 35">
            <a:extLst>
              <a:ext uri="{FF2B5EF4-FFF2-40B4-BE49-F238E27FC236}">
                <a16:creationId xmlns:a16="http://schemas.microsoft.com/office/drawing/2014/main" id="{108FE1BA-5FC1-43AF-B6C8-793AA1BF459D}"/>
              </a:ext>
            </a:extLst>
          </p:cNvPr>
          <p:cNvSpPr txBox="1"/>
          <p:nvPr/>
        </p:nvSpPr>
        <p:spPr>
          <a:xfrm>
            <a:off x="3744224" y="3744912"/>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Model training</a:t>
            </a:r>
          </a:p>
        </p:txBody>
      </p:sp>
      <p:pic>
        <p:nvPicPr>
          <p:cNvPr id="37" name="Graphic 36" descr="Server outline">
            <a:extLst>
              <a:ext uri="{FF2B5EF4-FFF2-40B4-BE49-F238E27FC236}">
                <a16:creationId xmlns:a16="http://schemas.microsoft.com/office/drawing/2014/main" id="{24BFE229-56B4-4683-A830-582CE8CCC04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08193" y="2608172"/>
            <a:ext cx="914400" cy="914400"/>
          </a:xfrm>
          <a:prstGeom prst="rect">
            <a:avLst/>
          </a:prstGeom>
        </p:spPr>
      </p:pic>
      <p:pic>
        <p:nvPicPr>
          <p:cNvPr id="38" name="Graphic 37" descr="Database outline">
            <a:extLst>
              <a:ext uri="{FF2B5EF4-FFF2-40B4-BE49-F238E27FC236}">
                <a16:creationId xmlns:a16="http://schemas.microsoft.com/office/drawing/2014/main" id="{EEAA28B1-0C39-4A90-A9A0-AA9486C81FD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11205" y="2608172"/>
            <a:ext cx="914400" cy="914400"/>
          </a:xfrm>
          <a:prstGeom prst="rect">
            <a:avLst/>
          </a:prstGeom>
        </p:spPr>
      </p:pic>
      <p:cxnSp>
        <p:nvCxnSpPr>
          <p:cNvPr id="39" name="Straight Arrow Connector 38">
            <a:extLst>
              <a:ext uri="{FF2B5EF4-FFF2-40B4-BE49-F238E27FC236}">
                <a16:creationId xmlns:a16="http://schemas.microsoft.com/office/drawing/2014/main" id="{E9BF7852-5D06-49CE-9A90-54EDC020644C}"/>
              </a:ext>
            </a:extLst>
          </p:cNvPr>
          <p:cNvCxnSpPr>
            <a:endCxn id="38" idx="1"/>
          </p:cNvCxnSpPr>
          <p:nvPr/>
        </p:nvCxnSpPr>
        <p:spPr bwMode="auto">
          <a:xfrm>
            <a:off x="5465645" y="3065372"/>
            <a:ext cx="845560"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40" name="TextBox 39">
            <a:extLst>
              <a:ext uri="{FF2B5EF4-FFF2-40B4-BE49-F238E27FC236}">
                <a16:creationId xmlns:a16="http://schemas.microsoft.com/office/drawing/2014/main" id="{BA4ADDC1-E25A-45F4-BFD4-14B3C68EE245}"/>
              </a:ext>
            </a:extLst>
          </p:cNvPr>
          <p:cNvSpPr txBox="1"/>
          <p:nvPr/>
        </p:nvSpPr>
        <p:spPr>
          <a:xfrm>
            <a:off x="6007928" y="3744912"/>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Machine learning model</a:t>
            </a:r>
          </a:p>
        </p:txBody>
      </p:sp>
      <p:grpSp>
        <p:nvGrpSpPr>
          <p:cNvPr id="41" name="Group 40">
            <a:extLst>
              <a:ext uri="{FF2B5EF4-FFF2-40B4-BE49-F238E27FC236}">
                <a16:creationId xmlns:a16="http://schemas.microsoft.com/office/drawing/2014/main" id="{77E0693D-AF17-4357-9C5D-E6CF457E7472}"/>
              </a:ext>
            </a:extLst>
          </p:cNvPr>
          <p:cNvGrpSpPr/>
          <p:nvPr/>
        </p:nvGrpSpPr>
        <p:grpSpPr>
          <a:xfrm>
            <a:off x="1109471" y="2928507"/>
            <a:ext cx="1627132" cy="1114315"/>
            <a:chOff x="1378413" y="3630711"/>
            <a:chExt cx="1627132" cy="1114315"/>
          </a:xfrm>
        </p:grpSpPr>
        <p:cxnSp>
          <p:nvCxnSpPr>
            <p:cNvPr id="42" name="Straight Connector 41">
              <a:extLst>
                <a:ext uri="{FF2B5EF4-FFF2-40B4-BE49-F238E27FC236}">
                  <a16:creationId xmlns:a16="http://schemas.microsoft.com/office/drawing/2014/main" id="{D3FF7FC0-AB97-4E0F-A9F5-721C38E111E8}"/>
                </a:ext>
              </a:extLst>
            </p:cNvPr>
            <p:cNvCxnSpPr/>
            <p:nvPr/>
          </p:nvCxnSpPr>
          <p:spPr bwMode="auto">
            <a:xfrm>
              <a:off x="1378413" y="3630711"/>
              <a:ext cx="1627132" cy="1114315"/>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3" name="Straight Connector 42">
              <a:extLst>
                <a:ext uri="{FF2B5EF4-FFF2-40B4-BE49-F238E27FC236}">
                  <a16:creationId xmlns:a16="http://schemas.microsoft.com/office/drawing/2014/main" id="{60B65A27-F9AB-41E3-B0EF-4C3CE5FE200C}"/>
                </a:ext>
              </a:extLst>
            </p:cNvPr>
            <p:cNvCxnSpPr/>
            <p:nvPr/>
          </p:nvCxnSpPr>
          <p:spPr bwMode="auto">
            <a:xfrm flipV="1">
              <a:off x="1504812" y="3687636"/>
              <a:ext cx="1365050" cy="963922"/>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44" name="TextBox 43">
            <a:extLst>
              <a:ext uri="{FF2B5EF4-FFF2-40B4-BE49-F238E27FC236}">
                <a16:creationId xmlns:a16="http://schemas.microsoft.com/office/drawing/2014/main" id="{9672773F-8A46-4EAC-B736-022750F2B37B}"/>
              </a:ext>
            </a:extLst>
          </p:cNvPr>
          <p:cNvSpPr txBox="1"/>
          <p:nvPr/>
        </p:nvSpPr>
        <p:spPr>
          <a:xfrm>
            <a:off x="658931" y="4279624"/>
            <a:ext cx="2337499" cy="584775"/>
          </a:xfrm>
          <a:prstGeom prst="rect">
            <a:avLst/>
          </a:prstGeom>
          <a:noFill/>
        </p:spPr>
        <p:txBody>
          <a:bodyPr wrap="none" rtlCol="0">
            <a:spAutoFit/>
          </a:bodyPr>
          <a:lstStyle/>
          <a:p>
            <a:pPr algn="l">
              <a:spcBef>
                <a:spcPts val="600"/>
              </a:spcBef>
            </a:pPr>
            <a:r>
              <a:rPr lang="en-US" sz="1600" dirty="0">
                <a:ea typeface="宋体" charset="-122"/>
              </a:rPr>
              <a:t>No labels, noisy labels </a:t>
            </a:r>
            <a:br>
              <a:rPr lang="en-US" sz="1600" dirty="0">
                <a:ea typeface="宋体" charset="-122"/>
              </a:rPr>
            </a:br>
            <a:r>
              <a:rPr lang="en-US" sz="1600" dirty="0">
                <a:ea typeface="宋体" charset="-122"/>
              </a:rPr>
              <a:t>or very few labels</a:t>
            </a:r>
          </a:p>
        </p:txBody>
      </p:sp>
      <p:sp>
        <p:nvSpPr>
          <p:cNvPr id="45" name="TextBox 44">
            <a:extLst>
              <a:ext uri="{FF2B5EF4-FFF2-40B4-BE49-F238E27FC236}">
                <a16:creationId xmlns:a16="http://schemas.microsoft.com/office/drawing/2014/main" id="{45C02D6D-2DD6-4BBE-9D7C-015495507BB3}"/>
              </a:ext>
            </a:extLst>
          </p:cNvPr>
          <p:cNvSpPr txBox="1"/>
          <p:nvPr/>
        </p:nvSpPr>
        <p:spPr>
          <a:xfrm>
            <a:off x="277419" y="936226"/>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dirty="0">
                <a:solidFill>
                  <a:srgbClr val="0000FF"/>
                </a:solidFill>
                <a:latin typeface="Arial" panose="020B0604020202020204"/>
                <a:ea typeface="宋体" charset="-122"/>
              </a:rPr>
              <a:t>Machine learning pipeline</a:t>
            </a:r>
          </a:p>
        </p:txBody>
      </p:sp>
      <p:sp>
        <p:nvSpPr>
          <p:cNvPr id="46" name="TextBox 45">
            <a:extLst>
              <a:ext uri="{FF2B5EF4-FFF2-40B4-BE49-F238E27FC236}">
                <a16:creationId xmlns:a16="http://schemas.microsoft.com/office/drawing/2014/main" id="{BA27AA44-F2F5-4CCE-A063-C84F7DE4F7D2}"/>
              </a:ext>
            </a:extLst>
          </p:cNvPr>
          <p:cNvSpPr txBox="1"/>
          <p:nvPr/>
        </p:nvSpPr>
        <p:spPr>
          <a:xfrm>
            <a:off x="4083854" y="4329906"/>
            <a:ext cx="5098647" cy="959237"/>
          </a:xfrm>
          <a:prstGeom prst="rect">
            <a:avLst/>
          </a:prstGeom>
          <a:noFill/>
        </p:spPr>
        <p:txBody>
          <a:bodyPr wrap="square" rtlCol="0">
            <a:spAutoFit/>
          </a:bodyPr>
          <a:lstStyle/>
          <a:p>
            <a:pPr>
              <a:spcBef>
                <a:spcPts val="450"/>
              </a:spcBef>
            </a:pPr>
            <a:r>
              <a:rPr lang="en-US" sz="1600" b="1" dirty="0">
                <a:solidFill>
                  <a:srgbClr val="0000FF"/>
                </a:solidFill>
                <a:latin typeface="Arial" panose="020B0604020202020204"/>
                <a:ea typeface="宋体" charset="-122"/>
              </a:rPr>
              <a:t>Crowdsourcing</a:t>
            </a:r>
            <a:r>
              <a:rPr lang="en-US" sz="1600" dirty="0">
                <a:solidFill>
                  <a:srgbClr val="0000FF"/>
                </a:solidFill>
                <a:latin typeface="Arial" panose="020B0604020202020204"/>
                <a:ea typeface="宋体" charset="-122"/>
              </a:rPr>
              <a:t> encompasses weakly supervised, </a:t>
            </a:r>
          </a:p>
          <a:p>
            <a:pPr>
              <a:spcBef>
                <a:spcPts val="450"/>
              </a:spcBef>
            </a:pPr>
            <a:r>
              <a:rPr lang="en-US" sz="1600" dirty="0">
                <a:solidFill>
                  <a:srgbClr val="0000FF"/>
                </a:solidFill>
                <a:latin typeface="Arial" panose="020B0604020202020204"/>
                <a:ea typeface="宋体" charset="-122"/>
              </a:rPr>
              <a:t>semi-supervised, self-supervised, transfer learning … </a:t>
            </a:r>
          </a:p>
          <a:p>
            <a:pPr>
              <a:spcBef>
                <a:spcPts val="450"/>
              </a:spcBef>
            </a:pPr>
            <a:r>
              <a:rPr lang="en-US" sz="1600" dirty="0">
                <a:solidFill>
                  <a:srgbClr val="0000FF"/>
                </a:solidFill>
                <a:latin typeface="Arial" panose="020B0604020202020204"/>
                <a:ea typeface="宋体" charset="-122"/>
              </a:rPr>
              <a:t>and relies on ensembles of (un)reliable learners</a:t>
            </a:r>
          </a:p>
        </p:txBody>
      </p:sp>
      <p:cxnSp>
        <p:nvCxnSpPr>
          <p:cNvPr id="13" name="Straight Arrow Connector 12">
            <a:extLst>
              <a:ext uri="{FF2B5EF4-FFF2-40B4-BE49-F238E27FC236}">
                <a16:creationId xmlns:a16="http://schemas.microsoft.com/office/drawing/2014/main" id="{B712C6B5-7C66-41D7-8E65-3D1D6280A4F8}"/>
              </a:ext>
            </a:extLst>
          </p:cNvPr>
          <p:cNvCxnSpPr>
            <a:cxnSpLocks/>
            <a:stCxn id="46" idx="1"/>
            <a:endCxn id="44" idx="3"/>
          </p:cNvCxnSpPr>
          <p:nvPr/>
        </p:nvCxnSpPr>
        <p:spPr bwMode="auto">
          <a:xfrm flipH="1" flipV="1">
            <a:off x="2996430" y="4572012"/>
            <a:ext cx="1087424" cy="237513"/>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3" name="TextBox 2">
            <a:extLst>
              <a:ext uri="{FF2B5EF4-FFF2-40B4-BE49-F238E27FC236}">
                <a16:creationId xmlns:a16="http://schemas.microsoft.com/office/drawing/2014/main" id="{94B915D5-9F61-C264-7892-AFDF97111FE5}"/>
              </a:ext>
            </a:extLst>
          </p:cNvPr>
          <p:cNvSpPr txBox="1"/>
          <p:nvPr/>
        </p:nvSpPr>
        <p:spPr>
          <a:xfrm>
            <a:off x="277419" y="5587478"/>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dirty="0">
                <a:latin typeface="Arial" panose="020B0604020202020204"/>
                <a:ea typeface="宋体" charset="-122"/>
              </a:rPr>
              <a:t>Two major paradigms to </a:t>
            </a:r>
            <a:r>
              <a:rPr lang="en-US" b="1" dirty="0">
                <a:solidFill>
                  <a:srgbClr val="0000FF"/>
                </a:solidFill>
                <a:latin typeface="Arial" panose="020B0604020202020204"/>
                <a:ea typeface="宋体" charset="-122"/>
              </a:rPr>
              <a:t>learn from crowds</a:t>
            </a:r>
          </a:p>
        </p:txBody>
      </p:sp>
    </p:spTree>
    <p:custDataLst>
      <p:tags r:id="rId1"/>
    </p:custDataLst>
    <p:extLst>
      <p:ext uri="{BB962C8B-B14F-4D97-AF65-F5344CB8AC3E}">
        <p14:creationId xmlns:p14="http://schemas.microsoft.com/office/powerpoint/2010/main" val="192719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8"/>
            <a:ext cx="9029700" cy="530790"/>
          </a:xfrm>
        </p:spPr>
        <p:txBody>
          <a:bodyPr/>
          <a:lstStyle/>
          <a:p>
            <a:r>
              <a:rPr lang="en-US" sz="2800" dirty="0"/>
              <a:t>Moments of annotator responses</a:t>
            </a:r>
          </a:p>
        </p:txBody>
      </p:sp>
      <p:sp>
        <p:nvSpPr>
          <p:cNvPr id="4" name="Footer Placeholder 3"/>
          <p:cNvSpPr>
            <a:spLocks noGrp="1"/>
          </p:cNvSpPr>
          <p:nvPr>
            <p:ph type="ftr" sz="quarter" idx="11"/>
          </p:nvPr>
        </p:nvSpPr>
        <p:spPr>
          <a:xfrm>
            <a:off x="391885" y="6142844"/>
            <a:ext cx="9340598" cy="764408"/>
          </a:xfrm>
        </p:spPr>
        <p:txBody>
          <a:bodyPr/>
          <a:lstStyle/>
          <a:p>
            <a:r>
              <a:rPr lang="en-US" sz="1200" dirty="0">
                <a:solidFill>
                  <a:srgbClr val="000000"/>
                </a:solidFill>
                <a:latin typeface="Arial" panose="020B0604020202020204" pitchFamily="34" charset="0"/>
                <a:cs typeface="Arial" panose="020B0604020202020204" pitchFamily="34" charset="0"/>
              </a:rPr>
              <a:t>P. A. Traganitis and G. B. </a:t>
            </a:r>
            <a:r>
              <a:rPr lang="en-US" sz="1200" dirty="0" err="1">
                <a:solidFill>
                  <a:srgbClr val="000000"/>
                </a:solidFill>
                <a:latin typeface="Arial" panose="020B0604020202020204" pitchFamily="34" charset="0"/>
                <a:cs typeface="Arial" panose="020B0604020202020204" pitchFamily="34" charset="0"/>
              </a:rPr>
              <a:t>Giannakis</a:t>
            </a:r>
            <a:r>
              <a:rPr lang="en-US" sz="1200" dirty="0">
                <a:solidFill>
                  <a:srgbClr val="000000"/>
                </a:solidFill>
                <a:latin typeface="Arial" panose="020B0604020202020204" pitchFamily="34" charset="0"/>
                <a:cs typeface="Arial" panose="020B0604020202020204" pitchFamily="34" charset="0"/>
              </a:rPr>
              <a:t>, “Blind multi-class ensemble learning with dependent classifiers,” </a:t>
            </a:r>
            <a:r>
              <a:rPr lang="en-US" sz="1200" i="1" dirty="0">
                <a:solidFill>
                  <a:srgbClr val="000000"/>
                </a:solidFill>
                <a:latin typeface="Arial" panose="020B0604020202020204" pitchFamily="34" charset="0"/>
                <a:cs typeface="Arial" panose="020B0604020202020204" pitchFamily="34" charset="0"/>
              </a:rPr>
              <a:t>Proc. EUSIPCO, </a:t>
            </a:r>
            <a:r>
              <a:rPr lang="en-US" sz="1200" dirty="0">
                <a:solidFill>
                  <a:srgbClr val="000000"/>
                </a:solidFill>
                <a:latin typeface="Arial" panose="020B0604020202020204" pitchFamily="34" charset="0"/>
                <a:cs typeface="Arial" panose="020B0604020202020204" pitchFamily="34" charset="0"/>
              </a:rPr>
              <a:t>2018.</a:t>
            </a:r>
          </a:p>
          <a:p>
            <a:r>
              <a:rPr lang="en-US" sz="1200" dirty="0">
                <a:solidFill>
                  <a:srgbClr val="000000"/>
                </a:solidFill>
                <a:latin typeface="Arial" panose="020B0604020202020204" pitchFamily="34" charset="0"/>
                <a:cs typeface="Arial" panose="020B0604020202020204" pitchFamily="34" charset="0"/>
              </a:rPr>
              <a:t>S. Ibrahim, and X. Fu. "Crowdsourcing via Annotator Co-occurrence Imputation and Provable Symmetric </a:t>
            </a:r>
          </a:p>
          <a:p>
            <a:r>
              <a:rPr lang="en-US" sz="1200" dirty="0">
                <a:solidFill>
                  <a:srgbClr val="000000"/>
                </a:solidFill>
                <a:latin typeface="Arial" panose="020B0604020202020204" pitchFamily="34" charset="0"/>
                <a:cs typeface="Arial" panose="020B0604020202020204" pitchFamily="34" charset="0"/>
              </a:rPr>
              <a:t>Nonnegative Matrix Factorization,“ </a:t>
            </a:r>
            <a:r>
              <a:rPr lang="en-US" sz="1200" i="1" dirty="0">
                <a:solidFill>
                  <a:srgbClr val="000000"/>
                </a:solidFill>
                <a:latin typeface="Arial" panose="020B0604020202020204" pitchFamily="34" charset="0"/>
                <a:cs typeface="Arial" panose="020B0604020202020204" pitchFamily="34" charset="0"/>
              </a:rPr>
              <a:t>Proc. ICML</a:t>
            </a:r>
            <a:r>
              <a:rPr lang="en-US" sz="1200" dirty="0">
                <a:solidFill>
                  <a:srgbClr val="000000"/>
                </a:solidFill>
                <a:latin typeface="Arial" panose="020B0604020202020204" pitchFamily="34" charset="0"/>
                <a:cs typeface="Arial" panose="020B0604020202020204" pitchFamily="34" charset="0"/>
              </a:rPr>
              <a:t>, 2021.</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60</a:t>
            </a:fld>
            <a:endParaRPr lang="en-US" dirty="0">
              <a:solidFill>
                <a:srgbClr val="000000"/>
              </a:solidFill>
              <a:ea typeface="ＭＳ Ｐゴシック"/>
            </a:endParaRPr>
          </a:p>
        </p:txBody>
      </p:sp>
      <p:pic>
        <p:nvPicPr>
          <p:cNvPr id="17" name="Picture 16" descr="\documentclass{article}&#10;\usepackage{amsmath,bm,amsfonts}&#10;\DeclareMathOperator{\prob}{Pr}&#10;\newcommand{\Expect}{{\rm I\kern-.3em E}}&#10;\pagestyle{empty}&#10;\begin{document}&#10;&#10;&#10;\begin{equation*}&#10;\mathbf{U}_{j,m} := \mathbf{H}^{(m)}\text{diag}^{1/2}(\mathbf{\Psi}_{j}\bm{\pi})&#10;\end{equation*}&#10;&#10;\end{document}" title="IguanaTex Bitmap Display">
            <a:extLst>
              <a:ext uri="{FF2B5EF4-FFF2-40B4-BE49-F238E27FC236}">
                <a16:creationId xmlns:a16="http://schemas.microsoft.com/office/drawing/2014/main" id="{2C2DE844-7D78-11CD-E8C8-D35F17C3E045}"/>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5974237" y="2144987"/>
            <a:ext cx="2597736" cy="276776"/>
          </a:xfrm>
          <a:prstGeom prst="rect">
            <a:avLst/>
          </a:prstGeom>
        </p:spPr>
      </p:pic>
      <p:grpSp>
        <p:nvGrpSpPr>
          <p:cNvPr id="56" name="Group 55">
            <a:extLst>
              <a:ext uri="{FF2B5EF4-FFF2-40B4-BE49-F238E27FC236}">
                <a16:creationId xmlns:a16="http://schemas.microsoft.com/office/drawing/2014/main" id="{7063F445-8625-4AFE-9518-9BA0B21BAD69}"/>
              </a:ext>
            </a:extLst>
          </p:cNvPr>
          <p:cNvGrpSpPr/>
          <p:nvPr/>
        </p:nvGrpSpPr>
        <p:grpSpPr>
          <a:xfrm>
            <a:off x="266703" y="1341537"/>
            <a:ext cx="3803252" cy="338554"/>
            <a:chOff x="0" y="1390524"/>
            <a:chExt cx="3803252" cy="338554"/>
          </a:xfrm>
        </p:grpSpPr>
        <p:sp>
          <p:nvSpPr>
            <p:cNvPr id="96" name="TextBox 95">
              <a:extLst>
                <a:ext uri="{FF2B5EF4-FFF2-40B4-BE49-F238E27FC236}">
                  <a16:creationId xmlns:a16="http://schemas.microsoft.com/office/drawing/2014/main" id="{2954E580-EEDF-420F-BB5B-285C9478DAAE}"/>
                </a:ext>
              </a:extLst>
            </p:cNvPr>
            <p:cNvSpPr txBox="1"/>
            <p:nvPr/>
          </p:nvSpPr>
          <p:spPr>
            <a:xfrm>
              <a:off x="0" y="1390524"/>
              <a:ext cx="2921313"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Within-group co-occurrence</a:t>
              </a:r>
            </a:p>
          </p:txBody>
        </p:sp>
        <p:pic>
          <p:nvPicPr>
            <p:cNvPr id="55" name="Picture 54" descr="\documentclass{article}&#10;\usepackage{amsmath,bm,amsfonts}&#10;\DeclareMathOperator{\prob}{Pr}&#10;\newcommand{\Expect}{{\rm I\kern-.3em E}}&#10;\pagestyle{empty}&#10;\begin{document}&#10;&#10;&#10;\begin{equation*}&#10;m,m' \in \mathcal{C}_j\end{equation*}&#10;&#10;\end{document}" title="IguanaTex Bitmap Display">
              <a:extLst>
                <a:ext uri="{FF2B5EF4-FFF2-40B4-BE49-F238E27FC236}">
                  <a16:creationId xmlns:a16="http://schemas.microsoft.com/office/drawing/2014/main" id="{F42B2EFE-FD08-4D5D-A230-AE24CEB8BBAF}"/>
                </a:ext>
              </a:extLst>
            </p:cNvPr>
            <p:cNvPicPr>
              <a:picLocks noChangeAspect="1"/>
            </p:cNvPicPr>
            <p:nvPr>
              <p:custDataLst>
                <p:tags r:id="rId15"/>
              </p:custDataLst>
            </p:nvPr>
          </p:nvPicPr>
          <p:blipFill>
            <a:blip r:embed="rId19" cstate="print">
              <a:extLst>
                <a:ext uri="{28A0092B-C50C-407E-A947-70E740481C1C}">
                  <a14:useLocalDpi xmlns:a14="http://schemas.microsoft.com/office/drawing/2010/main" val="0"/>
                </a:ext>
              </a:extLst>
            </a:blip>
            <a:stretch>
              <a:fillRect/>
            </a:stretch>
          </p:blipFill>
          <p:spPr>
            <a:xfrm>
              <a:off x="2921313" y="1440312"/>
              <a:ext cx="881939" cy="238688"/>
            </a:xfrm>
            <a:prstGeom prst="rect">
              <a:avLst/>
            </a:prstGeom>
          </p:spPr>
        </p:pic>
      </p:grpSp>
      <p:pic>
        <p:nvPicPr>
          <p:cNvPr id="15" name="Picture 14" descr="\documentclass{article}&#10;\usepackage{amsmath,bm,amsfonts}&#10;\DeclareMathOperator{\prob}{Pr}&#10;\newcommand{\Expect}{{\rm I\kern-.3em E}}&#10;\pagestyle{empty}&#10;\begin{document}&#10;&#10;&#10;\begin{equation*}&#10;\mathbf{R}_{m,m'} = \mathbf{H}^{(m)}\text{diag}(\mathbf{\Psi}_{j}\bm{\pi}){\mathbf{H}^{(m')}}^{\top} = \mathbf{H}^{(m)}\text{diag}^{1/2}(\mathbf{\Psi}_{j}\bm{\pi})\text{diag}^{1/2}&#10;(\mathbf{\Psi}_{j}\bm{\pi}){\mathbf{H}^{(m')}}^{\top} = &#10;\mathbf{U}_{j,m}\mathbf{U}_{j,m'}^{\top}&#10;\end{equation*}&#10;&#10;\end{document}" title="IguanaTex Bitmap Display">
            <a:extLst>
              <a:ext uri="{FF2B5EF4-FFF2-40B4-BE49-F238E27FC236}">
                <a16:creationId xmlns:a16="http://schemas.microsoft.com/office/drawing/2014/main" id="{0947CBFD-9E55-DDF4-2C2F-37D33379BE71}"/>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290303" y="1706480"/>
            <a:ext cx="8498322" cy="355855"/>
          </a:xfrm>
          <a:prstGeom prst="rect">
            <a:avLst/>
          </a:prstGeom>
        </p:spPr>
      </p:pic>
      <p:grpSp>
        <p:nvGrpSpPr>
          <p:cNvPr id="60" name="Group 59">
            <a:extLst>
              <a:ext uri="{FF2B5EF4-FFF2-40B4-BE49-F238E27FC236}">
                <a16:creationId xmlns:a16="http://schemas.microsoft.com/office/drawing/2014/main" id="{E4F9BA3A-6427-4D8B-ABF9-6F234F207A6A}"/>
              </a:ext>
            </a:extLst>
          </p:cNvPr>
          <p:cNvGrpSpPr/>
          <p:nvPr/>
        </p:nvGrpSpPr>
        <p:grpSpPr>
          <a:xfrm>
            <a:off x="47999" y="2780758"/>
            <a:ext cx="2966604" cy="805500"/>
            <a:chOff x="151400" y="2797710"/>
            <a:chExt cx="2966604" cy="805500"/>
          </a:xfrm>
        </p:grpSpPr>
        <p:sp>
          <p:nvSpPr>
            <p:cNvPr id="33" name="TextBox 32">
              <a:extLst>
                <a:ext uri="{FF2B5EF4-FFF2-40B4-BE49-F238E27FC236}">
                  <a16:creationId xmlns:a16="http://schemas.microsoft.com/office/drawing/2014/main" id="{91E14638-00E7-4CA8-9097-1C0ACE7AB287}"/>
                </a:ext>
              </a:extLst>
            </p:cNvPr>
            <p:cNvSpPr txBox="1"/>
            <p:nvPr/>
          </p:nvSpPr>
          <p:spPr>
            <a:xfrm>
              <a:off x="353786" y="2797710"/>
              <a:ext cx="2764218"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Inter-group co-occurrence</a:t>
              </a:r>
            </a:p>
          </p:txBody>
        </p:sp>
        <p:pic>
          <p:nvPicPr>
            <p:cNvPr id="59" name="Picture 58" descr="\documentclass{article}&#10;\usepackage{amsmath,bm,amsfonts}&#10;\DeclareMathOperator{\prob}{Pr}&#10;\newcommand{\Expect}{{\rm I\kern-.3em E}}&#10;\pagestyle{empty}&#10;\begin{document}&#10;&#10;&#10;\begin{equation*}&#10;m \in \mathcal{C}_{j}, m' \in \mathcal{C}_{j'}, j\neq j'&#10;\end{equation*}&#10;&#10;\end{document}" title="IguanaTex Bitmap Display">
              <a:extLst>
                <a:ext uri="{FF2B5EF4-FFF2-40B4-BE49-F238E27FC236}">
                  <a16:creationId xmlns:a16="http://schemas.microsoft.com/office/drawing/2014/main" id="{15A1C940-4ECD-4CA0-BD5F-81B54464613D}"/>
                </a:ext>
              </a:extLst>
            </p:cNvPr>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151400" y="3383397"/>
              <a:ext cx="1801385" cy="219813"/>
            </a:xfrm>
            <a:prstGeom prst="rect">
              <a:avLst/>
            </a:prstGeom>
          </p:spPr>
        </p:pic>
      </p:grpSp>
      <p:pic>
        <p:nvPicPr>
          <p:cNvPr id="21" name="Picture 20" descr="\documentclass{article}&#10;\usepackage{amsmath,bm,amsfonts}&#10;\DeclareMathOperator{\prob}{Pr}&#10;\newcommand{\Expect}{{\rm I\kern-.3em E}}&#10;\pagestyle{empty}&#10;\begin{document}&#10;&#10;&#10;\begin{equation*}&#10;\mathbf{R}_{m,m'} = \mathbf{H}^{(m)}\mathbf{\Psi}_{j}\text{diag}(\bm{\pi})\mathbf{\Psi}_{j'}^{\top}{\mathbf{H}^{(m')}}^{\top} =  &#10;\mathbf{V}_{j,m}\mathbf{V}_{j',m'}^{\top}&#10;\end{equation*}&#10;&#10;\end{document}" title="IguanaTex Bitmap Display">
            <a:extLst>
              <a:ext uri="{FF2B5EF4-FFF2-40B4-BE49-F238E27FC236}">
                <a16:creationId xmlns:a16="http://schemas.microsoft.com/office/drawing/2014/main" id="{C7F5B582-BE68-B9D6-26B5-189978CFD93D}"/>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2989992" y="2748972"/>
            <a:ext cx="4825116" cy="355855"/>
          </a:xfrm>
          <a:prstGeom prst="rect">
            <a:avLst/>
          </a:prstGeom>
        </p:spPr>
      </p:pic>
      <p:pic>
        <p:nvPicPr>
          <p:cNvPr id="68" name="Picture 67" descr="\documentclass{article}&#10;\usepackage{amsmath,bm,amsfonts}&#10;\DeclareMathOperator{\prob}{Pr}&#10;\newcommand{\Expect}{{\rm I\kern-.3em E}}&#10;\pagestyle{empty}&#10;\begin{document}&#10;&#10;&#10;\begin{equation*}&#10;\mathbf{C}_{j} := \text{diag}^{-1/2}(\mathbf{\Psi}_{j}\bm{\pi})\mathbf{\Psi}_{j}\text{diag}^{1/2}(\bm{\pi})&#10;\end{equation*}&#10;&#10;\end{document}" title="IguanaTex Bitmap Display">
            <a:extLst>
              <a:ext uri="{FF2B5EF4-FFF2-40B4-BE49-F238E27FC236}">
                <a16:creationId xmlns:a16="http://schemas.microsoft.com/office/drawing/2014/main" id="{2417AE78-1682-4FA1-A04B-B287EAFE88F2}"/>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2797154" y="3746171"/>
            <a:ext cx="3312077" cy="276776"/>
          </a:xfrm>
          <a:prstGeom prst="rect">
            <a:avLst/>
          </a:prstGeom>
        </p:spPr>
      </p:pic>
      <p:grpSp>
        <p:nvGrpSpPr>
          <p:cNvPr id="27" name="Group 26">
            <a:extLst>
              <a:ext uri="{FF2B5EF4-FFF2-40B4-BE49-F238E27FC236}">
                <a16:creationId xmlns:a16="http://schemas.microsoft.com/office/drawing/2014/main" id="{39D69D77-85BA-8119-EBC8-A552B72764F0}"/>
              </a:ext>
            </a:extLst>
          </p:cNvPr>
          <p:cNvGrpSpPr/>
          <p:nvPr/>
        </p:nvGrpSpPr>
        <p:grpSpPr>
          <a:xfrm>
            <a:off x="1934655" y="3256197"/>
            <a:ext cx="7209345" cy="379501"/>
            <a:chOff x="1934655" y="3256197"/>
            <a:chExt cx="7209345" cy="379501"/>
          </a:xfrm>
        </p:grpSpPr>
        <p:pic>
          <p:nvPicPr>
            <p:cNvPr id="26" name="Picture 25" descr="\documentclass{article}&#10;\usepackage{amsmath,bm,amsfonts}&#10;\DeclareMathOperator{\prob}{Pr}&#10;\newcommand{\Expect}{{\rm I\kern-.3em E}}&#10;\pagestyle{empty}&#10;\begin{document}&#10;&#10;&#10;\begin{equation*}&#10;\mathbf{V}_{\j,m} := \mathbf{H}^{(m)}\mathbf{\Psi}_{j}\text{diag}^{1/2}(\bm{\pi}) = &#10;\mathbf{U}_{j,m}\text{diag}^{-1/2}(\mathbf{\Psi}_{j}\bm{\pi})\mathbf{\Psi}_{j}\text{diag}^{1/2}(\bm{\pi}) = \mathbf{U}_{j,m}\mathbf{C}_{j}&#10;\end{equation*}&#10;&#10;\end{document}" title="IguanaTex Bitmap Display">
              <a:extLst>
                <a:ext uri="{FF2B5EF4-FFF2-40B4-BE49-F238E27FC236}">
                  <a16:creationId xmlns:a16="http://schemas.microsoft.com/office/drawing/2014/main" id="{7AC6839C-9775-584C-50C6-DBEC6A52CDF3}"/>
                </a:ext>
              </a:extLst>
            </p:cNvPr>
            <p:cNvPicPr>
              <a:picLocks noChangeAspect="1"/>
            </p:cNvPicPr>
            <p:nvPr>
              <p:custDataLst>
                <p:tags r:id="rId13"/>
              </p:custDataLst>
            </p:nvPr>
          </p:nvPicPr>
          <p:blipFill>
            <a:blip r:embed="rId24" cstate="print">
              <a:extLst>
                <a:ext uri="{28A0092B-C50C-407E-A947-70E740481C1C}">
                  <a14:useLocalDpi xmlns:a14="http://schemas.microsoft.com/office/drawing/2010/main" val="0"/>
                </a:ext>
              </a:extLst>
            </a:blip>
            <a:stretch>
              <a:fillRect/>
            </a:stretch>
          </p:blipFill>
          <p:spPr>
            <a:xfrm>
              <a:off x="1934655" y="3310934"/>
              <a:ext cx="7121034" cy="276776"/>
            </a:xfrm>
            <a:prstGeom prst="rect">
              <a:avLst/>
            </a:prstGeom>
          </p:spPr>
        </p:pic>
        <p:sp>
          <p:nvSpPr>
            <p:cNvPr id="25" name="Rectangle: Rounded Corners 24">
              <a:extLst>
                <a:ext uri="{FF2B5EF4-FFF2-40B4-BE49-F238E27FC236}">
                  <a16:creationId xmlns:a16="http://schemas.microsoft.com/office/drawing/2014/main" id="{1F63EDBB-B115-42C0-96D2-012387A468C7}"/>
                </a:ext>
              </a:extLst>
            </p:cNvPr>
            <p:cNvSpPr/>
            <p:nvPr/>
          </p:nvSpPr>
          <p:spPr bwMode="auto">
            <a:xfrm>
              <a:off x="4863660" y="3256197"/>
              <a:ext cx="4280340" cy="379501"/>
            </a:xfrm>
            <a:prstGeom prst="round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sp>
        <p:nvSpPr>
          <p:cNvPr id="36" name="TextBox 35">
            <a:extLst>
              <a:ext uri="{FF2B5EF4-FFF2-40B4-BE49-F238E27FC236}">
                <a16:creationId xmlns:a16="http://schemas.microsoft.com/office/drawing/2014/main" id="{8185C4A3-000F-44CA-8EEE-532D5E6861B3}"/>
              </a:ext>
            </a:extLst>
          </p:cNvPr>
          <p:cNvSpPr txBox="1"/>
          <p:nvPr/>
        </p:nvSpPr>
        <p:spPr>
          <a:xfrm>
            <a:off x="266705" y="908693"/>
            <a:ext cx="3814186"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Annotator </a:t>
            </a:r>
            <a:r>
              <a:rPr lang="en-US" sz="1600" i="1" dirty="0">
                <a:solidFill>
                  <a:srgbClr val="000000"/>
                </a:solidFill>
                <a:latin typeface="Arial" panose="020B0604020202020204"/>
                <a:ea typeface="宋体" charset="-122"/>
              </a:rPr>
              <a:t>K x K</a:t>
            </a:r>
            <a:r>
              <a:rPr lang="en-US" sz="1600" dirty="0">
                <a:solidFill>
                  <a:srgbClr val="000000"/>
                </a:solidFill>
                <a:latin typeface="Arial" panose="020B0604020202020204"/>
                <a:ea typeface="宋体" charset="-122"/>
              </a:rPr>
              <a:t> co-occurrence matrix</a:t>
            </a:r>
          </a:p>
        </p:txBody>
      </p:sp>
      <p:pic>
        <p:nvPicPr>
          <p:cNvPr id="9" name="Picture 8" descr="\documentclass{article}&#10;\usepackage{amsmath,bm,amsfonts}&#10;\DeclareMathOperator{\prob}{Pr}&#10;\newcommand{\Expect}{{\rm I\kern-.3em E}}&#10;\pagestyle{empty}&#10;\begin{document}&#10;&#10;&#10;\begin{equation*}&#10;[\mathbf{R}_{m,m'}]_{k,k'} = \prob(\check{y}_n^{(m)} = k,\check{y}_n^{(m')} = k')&#10;\end{equation*}&#10;&#10;\end{document}" title="IguanaTex Bitmap Display">
            <a:extLst>
              <a:ext uri="{FF2B5EF4-FFF2-40B4-BE49-F238E27FC236}">
                <a16:creationId xmlns:a16="http://schemas.microsoft.com/office/drawing/2014/main" id="{11D3169D-FAF6-9823-B842-9D0DA93AC1D9}"/>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4200588" y="927190"/>
            <a:ext cx="3587536" cy="280731"/>
          </a:xfrm>
          <a:prstGeom prst="rect">
            <a:avLst/>
          </a:prstGeom>
        </p:spPr>
      </p:pic>
      <p:pic>
        <p:nvPicPr>
          <p:cNvPr id="72" name="Picture 71" descr="\documentclass{article}&#10;\usepackage{amsmath,bm,amsfonts}&#10;\DeclareMathOperator{\prob}{Pr}&#10;\newcommand{\Expect}{{\rm I\kern-.3em E}}&#10;\pagestyle{empty}&#10;\begin{document}&#10;&#10;&#10;\begin{equation*}&#10;\bar{\mathbf{U}}_{j} := [\mathbf{U}_{j,1}^{\top},\ldots,\mathbf{U}_{j,M_{j}}^{\top}]^{\top}&#10;\end{equation*}&#10;&#10;\end{document}" title="IguanaTex Bitmap Display">
            <a:extLst>
              <a:ext uri="{FF2B5EF4-FFF2-40B4-BE49-F238E27FC236}">
                <a16:creationId xmlns:a16="http://schemas.microsoft.com/office/drawing/2014/main" id="{1E989A44-614D-4382-B3A4-170BF83F9CCF}"/>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1841583" y="5853567"/>
            <a:ext cx="2356544" cy="296545"/>
          </a:xfrm>
          <a:prstGeom prst="rect">
            <a:avLst/>
          </a:prstGeom>
        </p:spPr>
      </p:pic>
      <p:pic>
        <p:nvPicPr>
          <p:cNvPr id="74" name="Picture 73" descr="\documentclass{article}&#10;\usepackage{amsmath,bm,amsfonts}&#10;\DeclareMathOperator{\prob}{Pr}&#10;\newcommand{\Expect}{{\rm I\kern-.3em E}}&#10;\pagestyle{empty}&#10;\begin{document}&#10;&#10;&#10;\begin{equation*}&#10;\bar{\mathbf{V}}_{j} := [\mathbf{V}_{j,1}^{\top},\ldots,\mathbf{V}_{j,M_{j}}^{\top}]^{\top}&#10;\end{equation*}&#10;&#10;\end{document}" title="IguanaTex Bitmap Display">
            <a:extLst>
              <a:ext uri="{FF2B5EF4-FFF2-40B4-BE49-F238E27FC236}">
                <a16:creationId xmlns:a16="http://schemas.microsoft.com/office/drawing/2014/main" id="{626EEC8A-0F10-4438-84DD-F9129DDB22CB}"/>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5341244" y="5861558"/>
            <a:ext cx="2348635" cy="296545"/>
          </a:xfrm>
          <a:prstGeom prst="rect">
            <a:avLst/>
          </a:prstGeom>
        </p:spPr>
      </p:pic>
      <p:pic>
        <p:nvPicPr>
          <p:cNvPr id="8" name="Picture 7" descr="\documentclass{article}&#10;\usepackage{amsmath,bm,amsfonts}&#10;\usepackage{xcolor}&#10;\DeclareMathOperator{\prob}{Pr}&#10;\newcommand{\Expect}{{\rm I\kern-.3em E}}&#10;\pagestyle{empty}&#10;\begin{document}&#10;&#10;&#10;\begin{align*}&#10;    \bar{\mathbf{R}}  = \underbrace{\begin{bmatrix} \bar{\mathbf{U}}_1 &amp; \mathbf{0} \\ \mathbf{0} &amp; \bar{\mathbf{U}}_2&#10;    \end{bmatrix} }_{MK\times JK}&#10;    \begin{bmatrix} \bar{\mathbf{U}}_1^{\top} &amp; \mathbf{C}_1\bar{\mathbf{V}}_2^{\top}  \\&#10;    \mathbf{C}_2\bar{\mathbf{V}}_1^{\top} &amp; \bar{\mathbf{U}}_2^{\top}&#10;    \end{bmatrix} + \bar{\mathbf{D}} = {\color{red}\mathbf{L}} + {\color{blue}\bar{\mathbf{D}}}&#10;\end{align*}&#10;&#10;\end{document}" title="IguanaTex Bitmap Display">
            <a:extLst>
              <a:ext uri="{FF2B5EF4-FFF2-40B4-BE49-F238E27FC236}">
                <a16:creationId xmlns:a16="http://schemas.microsoft.com/office/drawing/2014/main" id="{90526DA7-8EC8-40C8-994E-012BE4F0F3CB}"/>
              </a:ext>
            </a:extLst>
          </p:cNvPr>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1967954" y="4874916"/>
            <a:ext cx="4585246" cy="829008"/>
          </a:xfrm>
          <a:prstGeom prst="rect">
            <a:avLst/>
          </a:prstGeom>
        </p:spPr>
      </p:pic>
      <p:grpSp>
        <p:nvGrpSpPr>
          <p:cNvPr id="34" name="Group 33">
            <a:extLst>
              <a:ext uri="{FF2B5EF4-FFF2-40B4-BE49-F238E27FC236}">
                <a16:creationId xmlns:a16="http://schemas.microsoft.com/office/drawing/2014/main" id="{419D7997-0B39-4604-9949-6D032384B460}"/>
              </a:ext>
            </a:extLst>
          </p:cNvPr>
          <p:cNvGrpSpPr/>
          <p:nvPr/>
        </p:nvGrpSpPr>
        <p:grpSpPr>
          <a:xfrm>
            <a:off x="321130" y="4284470"/>
            <a:ext cx="6282203" cy="338554"/>
            <a:chOff x="0" y="4284470"/>
            <a:chExt cx="6282203" cy="338554"/>
          </a:xfrm>
        </p:grpSpPr>
        <p:sp>
          <p:nvSpPr>
            <p:cNvPr id="23" name="TextBox 22">
              <a:extLst>
                <a:ext uri="{FF2B5EF4-FFF2-40B4-BE49-F238E27FC236}">
                  <a16:creationId xmlns:a16="http://schemas.microsoft.com/office/drawing/2014/main" id="{9AA2BA69-DAEE-4858-99F0-4A06D84F8B0F}"/>
                </a:ext>
              </a:extLst>
            </p:cNvPr>
            <p:cNvSpPr txBox="1"/>
            <p:nvPr/>
          </p:nvSpPr>
          <p:spPr>
            <a:xfrm>
              <a:off x="0" y="4284470"/>
              <a:ext cx="476797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Block </a:t>
              </a:r>
              <a:r>
                <a:rPr lang="en-US" sz="1600" i="1" dirty="0">
                  <a:solidFill>
                    <a:srgbClr val="000000"/>
                  </a:solidFill>
                  <a:latin typeface="Arial" panose="020B0604020202020204"/>
                  <a:ea typeface="宋体" charset="-122"/>
                </a:rPr>
                <a:t>MK x MK</a:t>
              </a:r>
              <a:r>
                <a:rPr lang="en-US" sz="1600" dirty="0">
                  <a:solidFill>
                    <a:srgbClr val="000000"/>
                  </a:solidFill>
                  <a:latin typeface="Arial" panose="020B0604020202020204"/>
                  <a:ea typeface="宋体" charset="-122"/>
                </a:rPr>
                <a:t> matrix      , with </a:t>
              </a:r>
              <a:r>
                <a:rPr lang="en-US" sz="1600" i="1" dirty="0">
                  <a:solidFill>
                    <a:srgbClr val="000000"/>
                  </a:solidFill>
                  <a:latin typeface="Arial" panose="020B0604020202020204"/>
                  <a:ea typeface="宋体" charset="-122"/>
                </a:rPr>
                <a:t>(</a:t>
              </a:r>
              <a:r>
                <a:rPr lang="en-US" sz="1600" i="1" dirty="0" err="1">
                  <a:solidFill>
                    <a:srgbClr val="000000"/>
                  </a:solidFill>
                  <a:latin typeface="Arial" panose="020B0604020202020204"/>
                  <a:ea typeface="宋体" charset="-122"/>
                </a:rPr>
                <a:t>m,m</a:t>
              </a:r>
              <a:r>
                <a:rPr lang="en-US" sz="1600" i="1" dirty="0">
                  <a:solidFill>
                    <a:srgbClr val="000000"/>
                  </a:solidFill>
                  <a:latin typeface="Arial" panose="020B0604020202020204"/>
                  <a:ea typeface="宋体" charset="-122"/>
                </a:rPr>
                <a:t>’)</a:t>
              </a:r>
              <a:r>
                <a:rPr lang="en-US" sz="1600" dirty="0">
                  <a:solidFill>
                    <a:srgbClr val="000000"/>
                  </a:solidFill>
                  <a:latin typeface="Arial" panose="020B0604020202020204"/>
                  <a:ea typeface="宋体" charset="-122"/>
                </a:rPr>
                <a:t>-</a:t>
              </a:r>
              <a:r>
                <a:rPr lang="en-US" sz="1600" dirty="0" err="1">
                  <a:solidFill>
                    <a:srgbClr val="000000"/>
                  </a:solidFill>
                  <a:latin typeface="Arial" panose="020B0604020202020204"/>
                  <a:ea typeface="宋体" charset="-122"/>
                </a:rPr>
                <a:t>th</a:t>
              </a:r>
              <a:r>
                <a:rPr lang="en-US" sz="1600" dirty="0">
                  <a:solidFill>
                    <a:srgbClr val="000000"/>
                  </a:solidFill>
                  <a:latin typeface="Arial" panose="020B0604020202020204"/>
                  <a:ea typeface="宋体" charset="-122"/>
                </a:rPr>
                <a:t> block </a:t>
              </a:r>
            </a:p>
          </p:txBody>
        </p:sp>
        <p:pic>
          <p:nvPicPr>
            <p:cNvPr id="6" name="Picture 5" descr="\documentclass{article}&#10;\usepackage{amsmath,bm,amsfonts}&#10;\DeclareMathOperator{\prob}{Pr}&#10;\newcommand{\Expect}{{\rm I\kern-.3em E}}&#10;\pagestyle{empty}&#10;\begin{document}&#10;&#10;&#10;\begin{equation*}&#10;\bar{\mathbf{R}}&#10;\end{equation*}&#10;&#10;\end{document}" title="IguanaTex Bitmap Display">
              <a:extLst>
                <a:ext uri="{FF2B5EF4-FFF2-40B4-BE49-F238E27FC236}">
                  <a16:creationId xmlns:a16="http://schemas.microsoft.com/office/drawing/2014/main" id="{3A58C777-D0B8-46DE-B094-0EAECAA42449}"/>
                </a:ext>
              </a:extLst>
            </p:cNvPr>
            <p:cNvPicPr>
              <a:picLocks noChangeAspect="1"/>
            </p:cNvPicPr>
            <p:nvPr>
              <p:custDataLst>
                <p:tags r:id="rId11"/>
              </p:custDataLst>
            </p:nvPr>
          </p:nvPicPr>
          <p:blipFill>
            <a:blip r:embed="rId29" cstate="print">
              <a:extLst>
                <a:ext uri="{28A0092B-C50C-407E-A947-70E740481C1C}">
                  <a14:useLocalDpi xmlns:a14="http://schemas.microsoft.com/office/drawing/2010/main" val="0"/>
                </a:ext>
              </a:extLst>
            </a:blip>
            <a:stretch>
              <a:fillRect/>
            </a:stretch>
          </p:blipFill>
          <p:spPr>
            <a:xfrm>
              <a:off x="2352247" y="4360170"/>
              <a:ext cx="180563" cy="187153"/>
            </a:xfrm>
            <a:prstGeom prst="rect">
              <a:avLst/>
            </a:prstGeom>
          </p:spPr>
        </p:pic>
        <p:pic>
          <p:nvPicPr>
            <p:cNvPr id="12" name="Picture 11" descr="\documentclass{article}&#10;\usepackage{amsmath,bm,amsfonts}&#10;\DeclareMathOperator{\prob}{Pr}&#10;\newcommand{\Expect}{{\rm I\kern-.3em E}}&#10;\pagestyle{empty}&#10;\begin{document}&#10;&#10;&#10;\begin{equation*}&#10;[\bar{\mathbf{R}}]_{m,m'} = \mathbf{R}_{m,m'}&#10;\end{equation*}&#10;&#10;\end{document}" title="IguanaTex Bitmap Display">
              <a:extLst>
                <a:ext uri="{FF2B5EF4-FFF2-40B4-BE49-F238E27FC236}">
                  <a16:creationId xmlns:a16="http://schemas.microsoft.com/office/drawing/2014/main" id="{105C8A9B-4842-45C6-AA73-104C3E22A9A9}"/>
                </a:ext>
              </a:extLst>
            </p:cNvPr>
            <p:cNvPicPr>
              <a:picLocks noChangeAspect="1"/>
            </p:cNvPicPr>
            <p:nvPr>
              <p:custDataLst>
                <p:tags r:id="rId12"/>
              </p:custDataLst>
            </p:nvPr>
          </p:nvPicPr>
          <p:blipFill>
            <a:blip r:embed="rId30" cstate="print">
              <a:extLst>
                <a:ext uri="{28A0092B-C50C-407E-A947-70E740481C1C}">
                  <a14:useLocalDpi xmlns:a14="http://schemas.microsoft.com/office/drawing/2010/main" val="0"/>
                </a:ext>
              </a:extLst>
            </a:blip>
            <a:stretch>
              <a:fillRect/>
            </a:stretch>
          </p:blipFill>
          <p:spPr>
            <a:xfrm>
              <a:off x="4680860" y="4330208"/>
              <a:ext cx="1601343" cy="247780"/>
            </a:xfrm>
            <a:prstGeom prst="rect">
              <a:avLst/>
            </a:prstGeom>
          </p:spPr>
        </p:pic>
      </p:grpSp>
      <p:sp>
        <p:nvSpPr>
          <p:cNvPr id="37" name="TextBox 36">
            <a:extLst>
              <a:ext uri="{FF2B5EF4-FFF2-40B4-BE49-F238E27FC236}">
                <a16:creationId xmlns:a16="http://schemas.microsoft.com/office/drawing/2014/main" id="{B76A02C8-5E9C-4347-B8BC-2D00DB5EF504}"/>
              </a:ext>
            </a:extLst>
          </p:cNvPr>
          <p:cNvSpPr txBox="1"/>
          <p:nvPr/>
        </p:nvSpPr>
        <p:spPr>
          <a:xfrm>
            <a:off x="6629987" y="4810648"/>
            <a:ext cx="1678665" cy="584775"/>
          </a:xfrm>
          <a:prstGeom prst="rect">
            <a:avLst/>
          </a:prstGeom>
          <a:noFill/>
        </p:spPr>
        <p:txBody>
          <a:bodyPr wrap="none" rtlCol="0">
            <a:spAutoFit/>
          </a:bodyPr>
          <a:lstStyle/>
          <a:p>
            <a:pPr algn="ctr">
              <a:spcBef>
                <a:spcPts val="450"/>
              </a:spcBef>
            </a:pPr>
            <a:r>
              <a:rPr lang="en-US" sz="1600" b="1" dirty="0">
                <a:solidFill>
                  <a:srgbClr val="FF1B1B"/>
                </a:solidFill>
                <a:latin typeface="Arial" panose="020B0604020202020204"/>
                <a:ea typeface="宋体" charset="-122"/>
              </a:rPr>
              <a:t>Low rank</a:t>
            </a:r>
            <a:r>
              <a:rPr lang="en-US" sz="1600" b="1" dirty="0">
                <a:latin typeface="Arial" panose="020B0604020202020204"/>
                <a:ea typeface="宋体" charset="-122"/>
              </a:rPr>
              <a:t> +</a:t>
            </a:r>
            <a:br>
              <a:rPr lang="en-US" sz="1600" b="1" dirty="0">
                <a:solidFill>
                  <a:srgbClr val="0070C0"/>
                </a:solidFill>
                <a:latin typeface="Arial" panose="020B0604020202020204"/>
                <a:ea typeface="宋体" charset="-122"/>
              </a:rPr>
            </a:br>
            <a:r>
              <a:rPr lang="en-US" sz="1600" b="1" dirty="0">
                <a:solidFill>
                  <a:srgbClr val="0070C0"/>
                </a:solidFill>
                <a:latin typeface="Arial" panose="020B0604020202020204"/>
                <a:ea typeface="宋体" charset="-122"/>
              </a:rPr>
              <a:t> </a:t>
            </a:r>
            <a:r>
              <a:rPr lang="en-US" sz="1600" b="1" dirty="0">
                <a:solidFill>
                  <a:srgbClr val="0000FF"/>
                </a:solidFill>
                <a:latin typeface="Arial" panose="020B0604020202020204"/>
                <a:ea typeface="宋体" charset="-122"/>
              </a:rPr>
              <a:t>block diagonal</a:t>
            </a:r>
          </a:p>
        </p:txBody>
      </p:sp>
      <p:sp>
        <p:nvSpPr>
          <p:cNvPr id="81" name="TextBox 80">
            <a:extLst>
              <a:ext uri="{FF2B5EF4-FFF2-40B4-BE49-F238E27FC236}">
                <a16:creationId xmlns:a16="http://schemas.microsoft.com/office/drawing/2014/main" id="{23EE7669-EC1D-461C-A54E-E428582C03FE}"/>
              </a:ext>
            </a:extLst>
          </p:cNvPr>
          <p:cNvSpPr txBox="1"/>
          <p:nvPr/>
        </p:nvSpPr>
        <p:spPr>
          <a:xfrm>
            <a:off x="745396" y="4947265"/>
            <a:ext cx="636713" cy="338554"/>
          </a:xfrm>
          <a:prstGeom prst="rect">
            <a:avLst/>
          </a:prstGeom>
          <a:noFill/>
        </p:spPr>
        <p:txBody>
          <a:bodyPr wrap="none" rtlCol="0">
            <a:spAutoFit/>
          </a:bodyPr>
          <a:lstStyle/>
          <a:p>
            <a:pPr>
              <a:spcBef>
                <a:spcPts val="450"/>
              </a:spcBef>
            </a:pPr>
            <a:r>
              <a:rPr lang="en-US" sz="1600" i="1" dirty="0">
                <a:solidFill>
                  <a:srgbClr val="000000"/>
                </a:solidFill>
                <a:latin typeface="Arial" panose="020B0604020202020204"/>
                <a:ea typeface="宋体" charset="-122"/>
              </a:rPr>
              <a:t>J = 2</a:t>
            </a:r>
          </a:p>
        </p:txBody>
      </p:sp>
      <p:pic>
        <p:nvPicPr>
          <p:cNvPr id="19" name="Picture 18" descr="\documentclass{article}&#10;\usepackage{amsmath,bm,amsfonts}&#10;\DeclareMathOperator{\prob}{Pr}&#10;\newcommand{\Expect}{{\rm I\kern-.3em E}}&#10;\pagestyle{empty}&#10;\begin{document}&#10;&#10;&#10;\begin{equation*}&#10;\mathbf{R}_{m,m} = \text{diag}(\mathbf{H}^{(m)}\mathbf{\Psi}_{j}\bm{\pi})&#10;\end{equation*}&#10;&#10;\end{document}" title="IguanaTex Bitmap Display">
            <a:extLst>
              <a:ext uri="{FF2B5EF4-FFF2-40B4-BE49-F238E27FC236}">
                <a16:creationId xmlns:a16="http://schemas.microsoft.com/office/drawing/2014/main" id="{B667DEBD-4D27-299A-EB1F-137F5E02F6AC}"/>
              </a:ext>
            </a:extLst>
          </p:cNvPr>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3017201" y="2380369"/>
            <a:ext cx="2340728" cy="270186"/>
          </a:xfrm>
          <a:prstGeom prst="rect">
            <a:avLst/>
          </a:prstGeom>
        </p:spPr>
      </p:pic>
      <p:sp>
        <p:nvSpPr>
          <p:cNvPr id="38" name="TextBox 37">
            <a:extLst>
              <a:ext uri="{FF2B5EF4-FFF2-40B4-BE49-F238E27FC236}">
                <a16:creationId xmlns:a16="http://schemas.microsoft.com/office/drawing/2014/main" id="{4F302802-A60C-47A2-BA7F-005A390A9E23}"/>
              </a:ext>
            </a:extLst>
          </p:cNvPr>
          <p:cNvSpPr txBox="1"/>
          <p:nvPr/>
        </p:nvSpPr>
        <p:spPr>
          <a:xfrm>
            <a:off x="290303" y="2355199"/>
            <a:ext cx="218361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Self co-occurrence</a:t>
            </a:r>
          </a:p>
        </p:txBody>
      </p:sp>
    </p:spTree>
    <p:custDataLst>
      <p:tags r:id="rId1"/>
    </p:custDataLst>
    <p:extLst>
      <p:ext uri="{BB962C8B-B14F-4D97-AF65-F5344CB8AC3E}">
        <p14:creationId xmlns:p14="http://schemas.microsoft.com/office/powerpoint/2010/main" val="275723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2" y="313411"/>
            <a:ext cx="5657343" cy="581957"/>
          </a:xfrm>
        </p:spPr>
        <p:txBody>
          <a:bodyPr/>
          <a:lstStyle/>
          <a:p>
            <a:r>
              <a:rPr lang="en-US" sz="2800" dirty="0"/>
              <a:t>Identifying annotator groups </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61</a:t>
            </a:fld>
            <a:endParaRPr lang="en-US">
              <a:solidFill>
                <a:srgbClr val="000000"/>
              </a:solidFill>
              <a:ea typeface="ＭＳ Ｐゴシック"/>
            </a:endParaRPr>
          </a:p>
        </p:txBody>
      </p:sp>
      <p:pic>
        <p:nvPicPr>
          <p:cNvPr id="15" name="Picture 14">
            <a:extLst>
              <a:ext uri="{FF2B5EF4-FFF2-40B4-BE49-F238E27FC236}">
                <a16:creationId xmlns:a16="http://schemas.microsoft.com/office/drawing/2014/main" id="{4C6DED5E-8792-48C3-963E-54C5D014D94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6714752" y="1970945"/>
            <a:ext cx="1422789" cy="457525"/>
          </a:xfrm>
          <a:prstGeom prst="rect">
            <a:avLst/>
          </a:prstGeom>
        </p:spPr>
      </p:pic>
      <p:pic>
        <p:nvPicPr>
          <p:cNvPr id="3" name="Picture 2" descr="\documentclass{article}&#10;\usepackage{amsmath,bm,amsfonts}&#10;\DeclareMathOperator{\prob}{Pr}&#10;\newcommand{\Expect}{{\rm I\kern-.3em E}}&#10;\pagestyle{empty}&#10;\begin{document}&#10;&#10;&#10;\begin{align*}&#10;[\mathbf{\Omega}]_{m,m'} = \begin{cases}&#10;\mathbf{1} &amp; \text{if } [\hat{\bar{\mathbf{R}}}]_{m,m'} \text{ observed} \\&#10;0 &amp; \text{otherwise}&#10;\end{cases}&#10;\end{align*}&#10;\end{document}" title="IguanaTex Bitmap Display"/>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6186414" y="2602292"/>
            <a:ext cx="2847810" cy="555725"/>
          </a:xfrm>
          <a:prstGeom prst="rect">
            <a:avLst/>
          </a:prstGeom>
        </p:spPr>
      </p:pic>
      <p:grpSp>
        <p:nvGrpSpPr>
          <p:cNvPr id="13" name="Group 12">
            <a:extLst>
              <a:ext uri="{FF2B5EF4-FFF2-40B4-BE49-F238E27FC236}">
                <a16:creationId xmlns:a16="http://schemas.microsoft.com/office/drawing/2014/main" id="{8448A041-7170-4C94-BFE3-0213A64EF9E0}"/>
              </a:ext>
            </a:extLst>
          </p:cNvPr>
          <p:cNvGrpSpPr/>
          <p:nvPr/>
        </p:nvGrpSpPr>
        <p:grpSpPr>
          <a:xfrm>
            <a:off x="322385" y="1044814"/>
            <a:ext cx="7242229" cy="338554"/>
            <a:chOff x="134710" y="990183"/>
            <a:chExt cx="7242229" cy="338554"/>
          </a:xfrm>
        </p:grpSpPr>
        <p:sp>
          <p:nvSpPr>
            <p:cNvPr id="37" name="Rectangle 36">
              <a:extLst>
                <a:ext uri="{FF2B5EF4-FFF2-40B4-BE49-F238E27FC236}">
                  <a16:creationId xmlns:a16="http://schemas.microsoft.com/office/drawing/2014/main" id="{768425E0-CF25-4521-810E-293FD8274B9B}"/>
                </a:ext>
              </a:extLst>
            </p:cNvPr>
            <p:cNvSpPr/>
            <p:nvPr/>
          </p:nvSpPr>
          <p:spPr>
            <a:xfrm>
              <a:off x="134710" y="990183"/>
              <a:ext cx="7242229" cy="338554"/>
            </a:xfrm>
            <a:prstGeom prst="rect">
              <a:avLst/>
            </a:prstGeom>
          </p:spPr>
          <p:txBody>
            <a:bodyPr wrap="square">
              <a:spAutoFit/>
            </a:bodyPr>
            <a:lstStyle/>
            <a:p>
              <a:pPr>
                <a:spcBef>
                  <a:spcPts val="450"/>
                </a:spcBef>
              </a:pPr>
              <a:r>
                <a:rPr lang="en-US" sz="1600" b="1" dirty="0">
                  <a:solidFill>
                    <a:srgbClr val="0000FF"/>
                  </a:solidFill>
                  <a:ea typeface="宋体" charset="-122"/>
                </a:rPr>
                <a:t>Key idea</a:t>
              </a:r>
              <a:r>
                <a:rPr lang="en-US" sz="1600" dirty="0">
                  <a:solidFill>
                    <a:srgbClr val="0000FF"/>
                  </a:solidFill>
                  <a:ea typeface="宋体" charset="-122"/>
                </a:rPr>
                <a:t>. </a:t>
              </a:r>
              <a:r>
                <a:rPr lang="en-US" sz="1600" dirty="0">
                  <a:solidFill>
                    <a:srgbClr val="000000"/>
                  </a:solidFill>
                  <a:ea typeface="宋体" charset="-122"/>
                </a:rPr>
                <a:t>Use structure of       to cluster annotators</a:t>
              </a:r>
              <a:endParaRPr lang="en-US" sz="1600" dirty="0">
                <a:solidFill>
                  <a:srgbClr val="C00000"/>
                </a:solidFill>
                <a:ea typeface="宋体" charset="-122"/>
              </a:endParaRPr>
            </a:p>
          </p:txBody>
        </p:sp>
        <p:pic>
          <p:nvPicPr>
            <p:cNvPr id="7" name="Picture 6" descr="\documentclass{article}&#10;\usepackage{amsmath,bm,amsfonts}&#10;\DeclareMathOperator{\prob}{Pr}&#10;\newcommand{\Expect}{{\rm I\kern-.3em E}}&#10;\pagestyle{empty}&#10;\begin{document}&#10;&#10;&#10;\begin{align*}&#10;\bar{\mathbf{R}}&#10;\end{align*}&#10;\end{document}" title="IguanaTex Bitmap Display">
              <a:extLst>
                <a:ext uri="{FF2B5EF4-FFF2-40B4-BE49-F238E27FC236}">
                  <a16:creationId xmlns:a16="http://schemas.microsoft.com/office/drawing/2014/main" id="{BD0C82C0-92F3-4C89-880B-B1B97D93C85C}"/>
                </a:ext>
              </a:extLst>
            </p:cNvPr>
            <p:cNvPicPr>
              <a:picLocks noChangeAspect="1"/>
            </p:cNvPicPr>
            <p:nvPr>
              <p:custDataLst>
                <p:tags r:id="rId12"/>
              </p:custDataLst>
            </p:nvPr>
          </p:nvPicPr>
          <p:blipFill>
            <a:blip r:embed="rId17" cstate="print">
              <a:extLst>
                <a:ext uri="{28A0092B-C50C-407E-A947-70E740481C1C}">
                  <a14:useLocalDpi xmlns:a14="http://schemas.microsoft.com/office/drawing/2010/main" val="0"/>
                </a:ext>
              </a:extLst>
            </a:blip>
            <a:stretch>
              <a:fillRect/>
            </a:stretch>
          </p:blipFill>
          <p:spPr>
            <a:xfrm>
              <a:off x="2697657" y="999792"/>
              <a:ext cx="214804" cy="222644"/>
            </a:xfrm>
            <a:prstGeom prst="rect">
              <a:avLst/>
            </a:prstGeom>
          </p:spPr>
        </p:pic>
      </p:grpSp>
      <p:grpSp>
        <p:nvGrpSpPr>
          <p:cNvPr id="11" name="Group 10">
            <a:extLst>
              <a:ext uri="{FF2B5EF4-FFF2-40B4-BE49-F238E27FC236}">
                <a16:creationId xmlns:a16="http://schemas.microsoft.com/office/drawing/2014/main" id="{580CA60E-401E-4B36-AD13-7D6D81EA34ED}"/>
              </a:ext>
            </a:extLst>
          </p:cNvPr>
          <p:cNvGrpSpPr/>
          <p:nvPr/>
        </p:nvGrpSpPr>
        <p:grpSpPr>
          <a:xfrm>
            <a:off x="333274" y="1538123"/>
            <a:ext cx="2212504" cy="338554"/>
            <a:chOff x="126441" y="1652426"/>
            <a:chExt cx="2212504" cy="338554"/>
          </a:xfrm>
        </p:grpSpPr>
        <p:sp>
          <p:nvSpPr>
            <p:cNvPr id="39" name="TextBox 38"/>
            <p:cNvSpPr txBox="1"/>
            <p:nvPr/>
          </p:nvSpPr>
          <p:spPr>
            <a:xfrm>
              <a:off x="126441" y="1652426"/>
              <a:ext cx="2173993"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S1.  </a:t>
              </a:r>
              <a:r>
                <a:rPr lang="en-US" sz="1600" dirty="0">
                  <a:solidFill>
                    <a:srgbClr val="000000"/>
                  </a:solidFill>
                  <a:latin typeface="Arial" panose="020B0604020202020204"/>
                  <a:ea typeface="宋体" charset="-122"/>
                </a:rPr>
                <a:t>Estimate </a:t>
              </a:r>
              <a:r>
                <a:rPr lang="en-US" sz="1600" b="1" i="1" dirty="0">
                  <a:solidFill>
                    <a:srgbClr val="000000"/>
                  </a:solidFill>
                  <a:latin typeface="Arial" panose="020B0604020202020204"/>
                  <a:ea typeface="宋体" charset="-122"/>
                </a:rPr>
                <a:t>L</a:t>
              </a:r>
              <a:r>
                <a:rPr lang="en-US" sz="1600" dirty="0">
                  <a:solidFill>
                    <a:srgbClr val="000000"/>
                  </a:solidFill>
                  <a:latin typeface="Arial" panose="020B0604020202020204"/>
                  <a:ea typeface="宋体" charset="-122"/>
                </a:rPr>
                <a:t> from </a:t>
              </a:r>
              <a:r>
                <a:rPr lang="el-GR" sz="1600" b="1" dirty="0">
                  <a:solidFill>
                    <a:srgbClr val="000000"/>
                  </a:solidFill>
                  <a:latin typeface="Arial" panose="020B0604020202020204"/>
                  <a:ea typeface="宋体" charset="-122"/>
                </a:rPr>
                <a:t> </a:t>
              </a:r>
              <a:endParaRPr lang="en-US" sz="1600" dirty="0">
                <a:solidFill>
                  <a:srgbClr val="000000"/>
                </a:solidFill>
                <a:latin typeface="Arial" panose="020B0604020202020204"/>
                <a:ea typeface="宋体" charset="-122"/>
              </a:endParaRPr>
            </a:p>
          </p:txBody>
        </p:sp>
        <p:pic>
          <p:nvPicPr>
            <p:cNvPr id="10" name="Picture 9" descr="\documentclass{article}&#10;\usepackage{amsmath,bm,amsfonts}&#10;\DeclareMathOperator{\prob}{Pr}&#10;\newcommand{\Expect}{{\rm I\kern-.3em E}}&#10;\pagestyle{empty}&#10;\begin{document}&#10;&#10;&#10;\begin{align*}&#10;\hat{\bar{\mathbf{R}}}&#10;\end{align*}&#10;\end{document}" title="IguanaTex Bitmap Display">
              <a:extLst>
                <a:ext uri="{FF2B5EF4-FFF2-40B4-BE49-F238E27FC236}">
                  <a16:creationId xmlns:a16="http://schemas.microsoft.com/office/drawing/2014/main" id="{97B43CDE-B0B0-453A-92F2-A63C7BE19745}"/>
                </a:ext>
              </a:extLst>
            </p:cNvPr>
            <p:cNvPicPr>
              <a:picLocks noChangeAspect="1"/>
            </p:cNvPicPr>
            <p:nvPr>
              <p:custDataLst>
                <p:tags r:id="rId11"/>
              </p:custDataLst>
            </p:nvPr>
          </p:nvPicPr>
          <p:blipFill>
            <a:blip r:embed="rId18" cstate="print">
              <a:extLst>
                <a:ext uri="{28A0092B-C50C-407E-A947-70E740481C1C}">
                  <a14:useLocalDpi xmlns:a14="http://schemas.microsoft.com/office/drawing/2010/main" val="0"/>
                </a:ext>
              </a:extLst>
            </a:blip>
            <a:stretch>
              <a:fillRect/>
            </a:stretch>
          </p:blipFill>
          <p:spPr>
            <a:xfrm>
              <a:off x="2172940" y="1674754"/>
              <a:ext cx="166005" cy="220533"/>
            </a:xfrm>
            <a:prstGeom prst="rect">
              <a:avLst/>
            </a:prstGeom>
          </p:spPr>
        </p:pic>
      </p:grpSp>
      <p:grpSp>
        <p:nvGrpSpPr>
          <p:cNvPr id="23" name="Group 22">
            <a:extLst>
              <a:ext uri="{FF2B5EF4-FFF2-40B4-BE49-F238E27FC236}">
                <a16:creationId xmlns:a16="http://schemas.microsoft.com/office/drawing/2014/main" id="{4BECB3B1-D6B3-45C8-91C9-83F511229682}"/>
              </a:ext>
            </a:extLst>
          </p:cNvPr>
          <p:cNvGrpSpPr/>
          <p:nvPr/>
        </p:nvGrpSpPr>
        <p:grpSpPr>
          <a:xfrm>
            <a:off x="1180629" y="1532814"/>
            <a:ext cx="4979714" cy="1580591"/>
            <a:chOff x="1180629" y="1532814"/>
            <a:chExt cx="4979714" cy="1580591"/>
          </a:xfrm>
        </p:grpSpPr>
        <p:sp>
          <p:nvSpPr>
            <p:cNvPr id="31" name="TextBox 30">
              <a:extLst>
                <a:ext uri="{FF2B5EF4-FFF2-40B4-BE49-F238E27FC236}">
                  <a16:creationId xmlns:a16="http://schemas.microsoft.com/office/drawing/2014/main" id="{DA7444E2-DBD3-49DF-9C94-A96BD514DF34}"/>
                </a:ext>
              </a:extLst>
            </p:cNvPr>
            <p:cNvSpPr txBox="1"/>
            <p:nvPr/>
          </p:nvSpPr>
          <p:spPr>
            <a:xfrm>
              <a:off x="2990886" y="1532814"/>
              <a:ext cx="3169457" cy="338554"/>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RPCA/Robust Matrix Completion</a:t>
              </a:r>
            </a:p>
          </p:txBody>
        </p:sp>
        <p:grpSp>
          <p:nvGrpSpPr>
            <p:cNvPr id="47" name="Group 46">
              <a:extLst>
                <a:ext uri="{FF2B5EF4-FFF2-40B4-BE49-F238E27FC236}">
                  <a16:creationId xmlns:a16="http://schemas.microsoft.com/office/drawing/2014/main" id="{CC46A29A-89C1-4E98-A136-1BFAD9EABE1E}"/>
                </a:ext>
              </a:extLst>
            </p:cNvPr>
            <p:cNvGrpSpPr/>
            <p:nvPr>
              <p:custDataLst>
                <p:tags r:id="rId9"/>
              </p:custDataLst>
            </p:nvPr>
          </p:nvGrpSpPr>
          <p:grpSpPr>
            <a:xfrm>
              <a:off x="1180629" y="2014977"/>
              <a:ext cx="4563855" cy="1098428"/>
              <a:chOff x="1180629" y="2014977"/>
              <a:chExt cx="4563855" cy="1098428"/>
            </a:xfrm>
          </p:grpSpPr>
          <p:sp>
            <p:nvSpPr>
              <p:cNvPr id="36" name="Rounded Rectangle 22 1">
                <a:extLst>
                  <a:ext uri="{FF2B5EF4-FFF2-40B4-BE49-F238E27FC236}">
                    <a16:creationId xmlns:a16="http://schemas.microsoft.com/office/drawing/2014/main" id="{15D17B45-BBF8-4B41-BB52-30B4E37100F2}"/>
                  </a:ext>
                </a:extLst>
              </p:cNvPr>
              <p:cNvSpPr/>
              <p:nvPr/>
            </p:nvSpPr>
            <p:spPr bwMode="auto">
              <a:xfrm>
                <a:off x="1180629" y="2014977"/>
                <a:ext cx="4563855" cy="109842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46" name="Picture 45">
                <a:extLst>
                  <a:ext uri="{FF2B5EF4-FFF2-40B4-BE49-F238E27FC236}">
                    <a16:creationId xmlns:a16="http://schemas.microsoft.com/office/drawing/2014/main" id="{7C91F2A5-857A-41B8-86CB-1D3B9962E164}"/>
                  </a:ext>
                </a:extLst>
              </p:cNvPr>
              <p:cNvPicPr>
                <a:picLocks noChangeAspect="1"/>
              </p:cNvPicPr>
              <p:nvPr>
                <p:custDataLst>
                  <p:tags r:id="rId10"/>
                </p:custDataLst>
              </p:nvPr>
            </p:nvPicPr>
            <p:blipFill>
              <a:blip r:embed="rId19" cstate="print">
                <a:extLst>
                  <a:ext uri="{28A0092B-C50C-407E-A947-70E740481C1C}">
                    <a14:useLocalDpi xmlns:a14="http://schemas.microsoft.com/office/drawing/2010/main" val="0"/>
                  </a:ext>
                </a:extLst>
              </a:blip>
              <a:stretch>
                <a:fillRect/>
              </a:stretch>
            </p:blipFill>
            <p:spPr>
              <a:xfrm>
                <a:off x="1252403" y="2143745"/>
                <a:ext cx="4388857" cy="873348"/>
              </a:xfrm>
              <a:prstGeom prst="rect">
                <a:avLst/>
              </a:prstGeom>
            </p:spPr>
          </p:pic>
        </p:grpSp>
      </p:grpSp>
      <p:sp>
        <p:nvSpPr>
          <p:cNvPr id="45" name="Rectangle 44">
            <a:extLst>
              <a:ext uri="{FF2B5EF4-FFF2-40B4-BE49-F238E27FC236}">
                <a16:creationId xmlns:a16="http://schemas.microsoft.com/office/drawing/2014/main" id="{E1B0CB81-ABE3-4C3B-9B4F-67EED090E06D}"/>
              </a:ext>
            </a:extLst>
          </p:cNvPr>
          <p:cNvSpPr/>
          <p:nvPr/>
        </p:nvSpPr>
        <p:spPr>
          <a:xfrm>
            <a:off x="56501" y="4041243"/>
            <a:ext cx="5499070" cy="338554"/>
          </a:xfrm>
          <a:prstGeom prst="rect">
            <a:avLst/>
          </a:prstGeom>
        </p:spPr>
        <p:txBody>
          <a:bodyPr wrap="square">
            <a:spAutoFit/>
          </a:bodyPr>
          <a:lstStyle/>
          <a:p>
            <a:pPr>
              <a:spcBef>
                <a:spcPts val="450"/>
              </a:spcBef>
            </a:pPr>
            <a:r>
              <a:rPr lang="en-US" sz="1600" b="1" dirty="0">
                <a:solidFill>
                  <a:srgbClr val="0000FF"/>
                </a:solidFill>
                <a:ea typeface="宋体" charset="-122"/>
              </a:rPr>
              <a:t>     S2. </a:t>
            </a:r>
            <a:r>
              <a:rPr lang="en-US" sz="1600" dirty="0">
                <a:solidFill>
                  <a:srgbClr val="000000"/>
                </a:solidFill>
                <a:ea typeface="宋体" charset="-122"/>
              </a:rPr>
              <a:t>Cluster columns of </a:t>
            </a:r>
            <a:endParaRPr lang="en-US" sz="1600" dirty="0">
              <a:solidFill>
                <a:srgbClr val="C00000"/>
              </a:solidFill>
              <a:ea typeface="宋体" charset="-122"/>
            </a:endParaRPr>
          </a:p>
        </p:txBody>
      </p:sp>
      <p:sp>
        <p:nvSpPr>
          <p:cNvPr id="4" name="TextBox 3">
            <a:extLst>
              <a:ext uri="{FF2B5EF4-FFF2-40B4-BE49-F238E27FC236}">
                <a16:creationId xmlns:a16="http://schemas.microsoft.com/office/drawing/2014/main" id="{65452FA3-AD3B-4E18-86EC-30CC87F4FA8D}"/>
              </a:ext>
            </a:extLst>
          </p:cNvPr>
          <p:cNvSpPr txBox="1"/>
          <p:nvPr/>
        </p:nvSpPr>
        <p:spPr>
          <a:xfrm>
            <a:off x="935154" y="4491498"/>
            <a:ext cx="7299889" cy="338554"/>
          </a:xfrm>
          <a:prstGeom prst="rect">
            <a:avLst/>
          </a:prstGeom>
          <a:noFill/>
        </p:spPr>
        <p:txBody>
          <a:bodyPr wrap="square" rtlCol="0">
            <a:spAutoFit/>
          </a:bodyPr>
          <a:lstStyle/>
          <a:p>
            <a:pPr marL="285750" indent="-285750" algn="l">
              <a:spcBef>
                <a:spcPts val="600"/>
              </a:spcBef>
              <a:buFont typeface="Wingdings" panose="05000000000000000000" pitchFamily="2" charset="2"/>
              <a:buChar char="Ø"/>
            </a:pPr>
            <a:r>
              <a:rPr lang="en-US" sz="1600" dirty="0">
                <a:ea typeface="宋体" charset="-122"/>
              </a:rPr>
              <a:t>Subspace clustering with each cluster corresponding to an annotator group </a:t>
            </a:r>
          </a:p>
        </p:txBody>
      </p:sp>
      <p:grpSp>
        <p:nvGrpSpPr>
          <p:cNvPr id="34" name="Group 33">
            <a:extLst>
              <a:ext uri="{FF2B5EF4-FFF2-40B4-BE49-F238E27FC236}">
                <a16:creationId xmlns:a16="http://schemas.microsoft.com/office/drawing/2014/main" id="{248492EB-737C-45AA-A27B-088BCB3FBC7C}"/>
              </a:ext>
            </a:extLst>
          </p:cNvPr>
          <p:cNvGrpSpPr/>
          <p:nvPr/>
        </p:nvGrpSpPr>
        <p:grpSpPr>
          <a:xfrm>
            <a:off x="935155" y="3389140"/>
            <a:ext cx="5775940" cy="338554"/>
            <a:chOff x="935155" y="3375067"/>
            <a:chExt cx="5775940" cy="338554"/>
          </a:xfrm>
        </p:grpSpPr>
        <p:sp>
          <p:nvSpPr>
            <p:cNvPr id="26" name="TextBox 25">
              <a:extLst>
                <a:ext uri="{FF2B5EF4-FFF2-40B4-BE49-F238E27FC236}">
                  <a16:creationId xmlns:a16="http://schemas.microsoft.com/office/drawing/2014/main" id="{1A49CCA8-3B0E-44F3-8136-1C77A7C94B74}"/>
                </a:ext>
              </a:extLst>
            </p:cNvPr>
            <p:cNvSpPr txBox="1"/>
            <p:nvPr/>
          </p:nvSpPr>
          <p:spPr>
            <a:xfrm>
              <a:off x="935155" y="3375067"/>
              <a:ext cx="577594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   captures block-diagonal matrix and spurious correlations</a:t>
              </a:r>
            </a:p>
          </p:txBody>
        </p:sp>
        <p:pic>
          <p:nvPicPr>
            <p:cNvPr id="33" name="Picture 32">
              <a:extLst>
                <a:ext uri="{FF2B5EF4-FFF2-40B4-BE49-F238E27FC236}">
                  <a16:creationId xmlns:a16="http://schemas.microsoft.com/office/drawing/2014/main" id="{643D1F5F-08E3-4F7D-80FD-1AF4B60E9709}"/>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264588" y="3450824"/>
              <a:ext cx="145069" cy="175198"/>
            </a:xfrm>
            <a:prstGeom prst="rect">
              <a:avLst/>
            </a:prstGeom>
          </p:spPr>
        </p:pic>
      </p:grpSp>
      <p:pic>
        <p:nvPicPr>
          <p:cNvPr id="6" name="Picture 5" descr="\documentclass{article}&#10;\usepackage{amsmath,bm,amsfonts}&#10;\DeclareMathOperator{\prob}{Pr}&#10;\newcommand{\Expect}{{\rm I\kern-.3em E}}&#10;\pagestyle{empty}&#10;\begin{document}&#10;&#10;&#10;\begin{align*}&#10;\hat{\mathbf{L}}&#10;\end{align*}&#10;\end{document}" title="IguanaTex Bitmap Display">
            <a:extLst>
              <a:ext uri="{FF2B5EF4-FFF2-40B4-BE49-F238E27FC236}">
                <a16:creationId xmlns:a16="http://schemas.microsoft.com/office/drawing/2014/main" id="{B98AB947-B8FF-4915-B632-1790BFE04858}"/>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2629515" y="4103809"/>
            <a:ext cx="112707" cy="175198"/>
          </a:xfrm>
          <a:prstGeom prst="rect">
            <a:avLst/>
          </a:prstGeom>
        </p:spPr>
      </p:pic>
      <p:grpSp>
        <p:nvGrpSpPr>
          <p:cNvPr id="16" name="Group 15">
            <a:extLst>
              <a:ext uri="{FF2B5EF4-FFF2-40B4-BE49-F238E27FC236}">
                <a16:creationId xmlns:a16="http://schemas.microsoft.com/office/drawing/2014/main" id="{8EC6C0BE-AA6E-73AD-44EF-21244627B932}"/>
              </a:ext>
            </a:extLst>
          </p:cNvPr>
          <p:cNvGrpSpPr/>
          <p:nvPr/>
        </p:nvGrpSpPr>
        <p:grpSpPr>
          <a:xfrm>
            <a:off x="126441" y="5311197"/>
            <a:ext cx="6990792" cy="648896"/>
            <a:chOff x="126441" y="5311197"/>
            <a:chExt cx="6990792" cy="648896"/>
          </a:xfrm>
        </p:grpSpPr>
        <p:grpSp>
          <p:nvGrpSpPr>
            <p:cNvPr id="12" name="Group 11">
              <a:extLst>
                <a:ext uri="{FF2B5EF4-FFF2-40B4-BE49-F238E27FC236}">
                  <a16:creationId xmlns:a16="http://schemas.microsoft.com/office/drawing/2014/main" id="{B7B26905-CA25-1E76-A4D6-C3FF03119956}"/>
                </a:ext>
              </a:extLst>
            </p:cNvPr>
            <p:cNvGrpSpPr/>
            <p:nvPr>
              <p:custDataLst>
                <p:tags r:id="rId5"/>
              </p:custDataLst>
            </p:nvPr>
          </p:nvGrpSpPr>
          <p:grpSpPr>
            <a:xfrm>
              <a:off x="126441" y="5311197"/>
              <a:ext cx="6990792" cy="648896"/>
              <a:chOff x="126441" y="5311197"/>
              <a:chExt cx="6990792" cy="648896"/>
            </a:xfrm>
          </p:grpSpPr>
          <p:sp>
            <p:nvSpPr>
              <p:cNvPr id="32" name="TextBox 31">
                <a:extLst>
                  <a:ext uri="{FF2B5EF4-FFF2-40B4-BE49-F238E27FC236}">
                    <a16:creationId xmlns:a16="http://schemas.microsoft.com/office/drawing/2014/main" id="{D6E13775-ED12-44CC-B311-0853784E3913}"/>
                  </a:ext>
                </a:extLst>
              </p:cNvPr>
              <p:cNvSpPr txBox="1"/>
              <p:nvPr/>
            </p:nvSpPr>
            <p:spPr>
              <a:xfrm>
                <a:off x="126441" y="5311197"/>
                <a:ext cx="6300123" cy="648896"/>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    S3.1</a:t>
                </a:r>
                <a:r>
                  <a:rPr lang="en-US" sz="1600" b="1" dirty="0">
                    <a:solidFill>
                      <a:srgbClr val="0070C0"/>
                    </a:solidFill>
                    <a:latin typeface="Arial" panose="020B0604020202020204"/>
                    <a:ea typeface="宋体" charset="-122"/>
                  </a:rPr>
                  <a:t>  </a:t>
                </a:r>
                <a:r>
                  <a:rPr lang="en-US" sz="1600" dirty="0">
                    <a:latin typeface="Arial" panose="020B0604020202020204"/>
                    <a:ea typeface="宋体" charset="-122"/>
                  </a:rPr>
                  <a:t>Fuse annotator labels per group, estimate hidden variables</a:t>
                </a:r>
              </a:p>
              <a:p>
                <a:pPr>
                  <a:spcBef>
                    <a:spcPts val="450"/>
                  </a:spcBef>
                </a:pPr>
                <a:r>
                  <a:rPr lang="en-US" sz="1600" b="1" dirty="0">
                    <a:solidFill>
                      <a:srgbClr val="0000FF"/>
                    </a:solidFill>
                    <a:latin typeface="Arial" panose="020B0604020202020204"/>
                    <a:ea typeface="宋体" charset="-122"/>
                  </a:rPr>
                  <a:t>    S3.2  </a:t>
                </a:r>
                <a:r>
                  <a:rPr lang="en-US" sz="1600" dirty="0">
                    <a:solidFill>
                      <a:srgbClr val="000000"/>
                    </a:solidFill>
                    <a:latin typeface="Arial" panose="020B0604020202020204"/>
                    <a:ea typeface="宋体" charset="-122"/>
                  </a:rPr>
                  <a:t>Fuse hidden variables to estimate ground-truth labels</a:t>
                </a:r>
                <a:endParaRPr lang="en-US" sz="1600" b="1" dirty="0">
                  <a:solidFill>
                    <a:srgbClr val="000000"/>
                  </a:solidFill>
                  <a:latin typeface="Arial" panose="020B0604020202020204"/>
                  <a:ea typeface="宋体" charset="-122"/>
                </a:endParaRPr>
              </a:p>
            </p:txBody>
          </p:sp>
          <p:pic>
            <p:nvPicPr>
              <p:cNvPr id="9" name="Picture 8" descr="\documentclass{article}&#10;\usepackage{amsmath,bm,amsfonts}&#10;\DeclareMathOperator{\prob}{Pr}&#10;\newcommand{\Expect}{{\rm I\kern-.3em E}}&#10;\pagestyle{empty}&#10;\begin{document}&#10;&#10;&#10;\begin{align*}&#10;\{\hat{z}_n^{(j)}\}_{j,n=1}^{J,N}&#10;\end{align*}&#10;\end{document}" title="IguanaTex Bitmap Display">
                <a:extLst>
                  <a:ext uri="{FF2B5EF4-FFF2-40B4-BE49-F238E27FC236}">
                    <a16:creationId xmlns:a16="http://schemas.microsoft.com/office/drawing/2014/main" id="{56F0657D-4D0C-1F70-2F95-7F45972330A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6284764" y="5356246"/>
                <a:ext cx="832469" cy="255544"/>
              </a:xfrm>
              <a:prstGeom prst="rect">
                <a:avLst/>
              </a:prstGeom>
            </p:spPr>
          </p:pic>
        </p:grpSp>
        <p:pic>
          <p:nvPicPr>
            <p:cNvPr id="20" name="Picture 19" descr="\documentclass{article}&#10;\usepackage{amsmath,bm,amsfonts}&#10;\DeclareMathOperator{\prob}{Pr}&#10;\newcommand{\Expect}{{\rm I\kern-.3em E}}&#10;\pagestyle{empty}&#10;\begin{document}&#10;&#10;&#10;\begin{align*}&#10;\{\hat{y}_n\}_{n=1}^{N}&#10;\end{align*}&#10;\end{document}" title="IguanaTex Bitmap Display">
              <a:extLst>
                <a:ext uri="{FF2B5EF4-FFF2-40B4-BE49-F238E27FC236}">
                  <a16:creationId xmlns:a16="http://schemas.microsoft.com/office/drawing/2014/main" id="{534EADE4-8062-4A56-AE55-E5B0800B8FAE}"/>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5891537" y="5679930"/>
              <a:ext cx="630489" cy="212023"/>
            </a:xfrm>
            <a:prstGeom prst="rect">
              <a:avLst/>
            </a:prstGeom>
          </p:spPr>
        </p:pic>
      </p:grpSp>
    </p:spTree>
    <p:custDataLst>
      <p:tags r:id="rId1"/>
    </p:custDataLst>
    <p:extLst>
      <p:ext uri="{BB962C8B-B14F-4D97-AF65-F5344CB8AC3E}">
        <p14:creationId xmlns:p14="http://schemas.microsoft.com/office/powerpoint/2010/main" val="10982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dirty="0"/>
              <a:t>Online EM </a:t>
            </a:r>
          </a:p>
        </p:txBody>
      </p:sp>
      <p:sp>
        <p:nvSpPr>
          <p:cNvPr id="4" name="Footer Placeholder 3">
            <a:extLst>
              <a:ext uri="{FF2B5EF4-FFF2-40B4-BE49-F238E27FC236}">
                <a16:creationId xmlns:a16="http://schemas.microsoft.com/office/drawing/2014/main" id="{4F2ACFBF-C302-4EB6-8C79-053DDE0286E8}"/>
              </a:ext>
            </a:extLst>
          </p:cNvPr>
          <p:cNvSpPr>
            <a:spLocks noGrp="1"/>
          </p:cNvSpPr>
          <p:nvPr>
            <p:ph type="ftr" sz="quarter" idx="11"/>
          </p:nvPr>
        </p:nvSpPr>
        <p:spPr>
          <a:xfrm>
            <a:off x="219456" y="6260176"/>
            <a:ext cx="8924544" cy="457200"/>
          </a:xfrm>
        </p:spPr>
        <p:txBody>
          <a:bodyPr/>
          <a:lstStyle/>
          <a:p>
            <a:r>
              <a:rPr lang="en-US" sz="1200" dirty="0"/>
              <a:t>O. </a:t>
            </a:r>
            <a:r>
              <a:rPr lang="en-US" sz="1200" dirty="0" err="1"/>
              <a:t>Cappé</a:t>
            </a:r>
            <a:r>
              <a:rPr lang="en-US" sz="1200" dirty="0"/>
              <a:t> and E. </a:t>
            </a:r>
            <a:r>
              <a:rPr lang="en-US" sz="1200" dirty="0" err="1"/>
              <a:t>Moulines</a:t>
            </a:r>
            <a:r>
              <a:rPr lang="en-US" sz="1200" dirty="0"/>
              <a:t>, “On-line expectation–maximization algorithm for latent data models,” </a:t>
            </a:r>
            <a:br>
              <a:rPr lang="en-US" sz="1200" dirty="0"/>
            </a:br>
            <a:r>
              <a:rPr lang="en-US" sz="1200" dirty="0"/>
              <a:t>Journal of the Royal Statistical Society: Series B (Statistical Methodology),  vol. 71, no. 3, pp. 593–613, 2009.</a:t>
            </a:r>
            <a:endParaRPr lang="en-US" sz="1200" dirty="0">
              <a:solidFill>
                <a:srgbClr val="000000"/>
              </a:solidFill>
            </a:endParaRP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62</a:t>
            </a:fld>
            <a:endParaRPr lang="en-US" dirty="0">
              <a:solidFill>
                <a:srgbClr val="000000"/>
              </a:solidFill>
              <a:ea typeface="ＭＳ Ｐゴシック"/>
            </a:endParaRPr>
          </a:p>
        </p:txBody>
      </p:sp>
      <p:grpSp>
        <p:nvGrpSpPr>
          <p:cNvPr id="15" name="Group 14">
            <a:extLst>
              <a:ext uri="{FF2B5EF4-FFF2-40B4-BE49-F238E27FC236}">
                <a16:creationId xmlns:a16="http://schemas.microsoft.com/office/drawing/2014/main" id="{DBC91A15-54F6-DCB9-C5CF-6A9FB265C102}"/>
              </a:ext>
            </a:extLst>
          </p:cNvPr>
          <p:cNvGrpSpPr/>
          <p:nvPr/>
        </p:nvGrpSpPr>
        <p:grpSpPr>
          <a:xfrm>
            <a:off x="292608" y="876767"/>
            <a:ext cx="5638419" cy="353402"/>
            <a:chOff x="292608" y="876767"/>
            <a:chExt cx="5638419" cy="353402"/>
          </a:xfrm>
        </p:grpSpPr>
        <p:pic>
          <p:nvPicPr>
            <p:cNvPr id="14" name="Picture 13" descr="\documentclass{article}&#10;\usepackage{amsmath,bm,amsfonts}&#10;\DeclareMathOperator{\prob}{Pr}&#10;\newcommand{\Expect}{{\rm I\kern-.3em E}}&#10;\pagestyle{empty}&#10;\begin{document}&#10;&#10;&#10;\begin{equation*}&#10;r_t := \left(n,m,\check{y}_n^{(m)}\right)&#10;\end{equation*}&#10;\end{document}" title="IguanaTex Bitmap Display">
              <a:extLst>
                <a:ext uri="{FF2B5EF4-FFF2-40B4-BE49-F238E27FC236}">
                  <a16:creationId xmlns:a16="http://schemas.microsoft.com/office/drawing/2014/main" id="{E4C8A6EA-FC8E-BA48-57A3-58BBFBC31F68}"/>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4473881" y="876767"/>
              <a:ext cx="1457146" cy="341714"/>
            </a:xfrm>
            <a:prstGeom prst="rect">
              <a:avLst/>
            </a:prstGeom>
          </p:spPr>
        </p:pic>
        <p:sp>
          <p:nvSpPr>
            <p:cNvPr id="6" name="TextBox 5">
              <a:extLst>
                <a:ext uri="{FF2B5EF4-FFF2-40B4-BE49-F238E27FC236}">
                  <a16:creationId xmlns:a16="http://schemas.microsoft.com/office/drawing/2014/main" id="{06EBE2EB-944B-4B5B-98C0-41DEBA07B30D}"/>
                </a:ext>
              </a:extLst>
            </p:cNvPr>
            <p:cNvSpPr txBox="1"/>
            <p:nvPr/>
          </p:nvSpPr>
          <p:spPr>
            <a:xfrm>
              <a:off x="292608" y="891615"/>
              <a:ext cx="4110741"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Annotator responses arrive one at a time</a:t>
              </a:r>
            </a:p>
          </p:txBody>
        </p:sp>
      </p:grpSp>
      <p:grpSp>
        <p:nvGrpSpPr>
          <p:cNvPr id="19" name="Group 18">
            <a:extLst>
              <a:ext uri="{FF2B5EF4-FFF2-40B4-BE49-F238E27FC236}">
                <a16:creationId xmlns:a16="http://schemas.microsoft.com/office/drawing/2014/main" id="{61DDBEAD-F6BF-4CDE-82AC-347ECF05F778}"/>
              </a:ext>
            </a:extLst>
          </p:cNvPr>
          <p:cNvGrpSpPr/>
          <p:nvPr/>
        </p:nvGrpSpPr>
        <p:grpSpPr>
          <a:xfrm>
            <a:off x="292608" y="1242359"/>
            <a:ext cx="4234269" cy="338554"/>
            <a:chOff x="292608" y="1242359"/>
            <a:chExt cx="4234269" cy="338554"/>
          </a:xfrm>
        </p:grpSpPr>
        <p:sp>
          <p:nvSpPr>
            <p:cNvPr id="24" name="TextBox 23">
              <a:extLst>
                <a:ext uri="{FF2B5EF4-FFF2-40B4-BE49-F238E27FC236}">
                  <a16:creationId xmlns:a16="http://schemas.microsoft.com/office/drawing/2014/main" id="{1290722F-EEF8-4632-A2AD-99EEC06AB1AC}"/>
                </a:ext>
              </a:extLst>
            </p:cNvPr>
            <p:cNvSpPr txBox="1"/>
            <p:nvPr/>
          </p:nvSpPr>
          <p:spPr>
            <a:xfrm>
              <a:off x="292608" y="1242359"/>
              <a:ext cx="1358064" cy="338554"/>
            </a:xfrm>
            <a:prstGeom prst="rect">
              <a:avLst/>
            </a:prstGeom>
            <a:noFill/>
          </p:spPr>
          <p:txBody>
            <a:bodyPr wrap="none" rtlCol="0">
              <a:spAutoFit/>
            </a:bodyPr>
            <a:lstStyle/>
            <a:p>
              <a:pPr>
                <a:spcBef>
                  <a:spcPts val="450"/>
                </a:spcBef>
              </a:pPr>
              <a:r>
                <a:rPr lang="en-US" sz="1600" b="1" dirty="0">
                  <a:solidFill>
                    <a:srgbClr val="0000FF"/>
                  </a:solidFill>
                  <a:ea typeface="宋体" charset="-122"/>
                </a:rPr>
                <a:t>S0</a:t>
              </a:r>
              <a:r>
                <a:rPr lang="en-US" sz="1600" b="1" dirty="0">
                  <a:solidFill>
                    <a:srgbClr val="000000"/>
                  </a:solidFill>
                  <a:ea typeface="宋体" charset="-122"/>
                </a:rPr>
                <a:t>: </a:t>
              </a:r>
              <a:r>
                <a:rPr lang="en-US" sz="1600" dirty="0">
                  <a:solidFill>
                    <a:srgbClr val="000000"/>
                  </a:solidFill>
                  <a:latin typeface="Arial" panose="020B0604020202020204"/>
                  <a:ea typeface="宋体" charset="-122"/>
                </a:rPr>
                <a:t>Initialize </a:t>
              </a:r>
            </a:p>
          </p:txBody>
        </p:sp>
        <p:pic>
          <p:nvPicPr>
            <p:cNvPr id="18" name="Picture 17" descr="\documentclass{article}&#10;\usepackage{amsmath,bm,amsfonts}&#10;\DeclareMathOperator{\prob}{Pr}&#10;\newcommand{\Expect}{{\rm I\kern-.3em E}}&#10;\pagestyle{empty}&#10;\begin{document}&#10;&#10;&#10;\begin{equation*}&#10;\bm{\theta}[0]:= [\mathbf{H}^{(1)}[0],\ldots,\mathbf{H}^{(M)}[0],\bm{\pi}[0]]&#10;\end{equation*}&#10;\end{document}" title="IguanaTex Bitmap Display">
              <a:extLst>
                <a:ext uri="{FF2B5EF4-FFF2-40B4-BE49-F238E27FC236}">
                  <a16:creationId xmlns:a16="http://schemas.microsoft.com/office/drawing/2014/main" id="{CB078EB7-3DE6-6C16-FEE2-1F82D51B699D}"/>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1757730" y="1283475"/>
              <a:ext cx="2769147" cy="226285"/>
            </a:xfrm>
            <a:prstGeom prst="rect">
              <a:avLst/>
            </a:prstGeom>
          </p:spPr>
        </p:pic>
      </p:grpSp>
      <p:grpSp>
        <p:nvGrpSpPr>
          <p:cNvPr id="60" name="Group 59">
            <a:extLst>
              <a:ext uri="{FF2B5EF4-FFF2-40B4-BE49-F238E27FC236}">
                <a16:creationId xmlns:a16="http://schemas.microsoft.com/office/drawing/2014/main" id="{BD560103-4FF7-0406-488C-2352365713A0}"/>
              </a:ext>
            </a:extLst>
          </p:cNvPr>
          <p:cNvGrpSpPr/>
          <p:nvPr/>
        </p:nvGrpSpPr>
        <p:grpSpPr>
          <a:xfrm>
            <a:off x="287189" y="3695202"/>
            <a:ext cx="7366339" cy="2442349"/>
            <a:chOff x="287189" y="3695202"/>
            <a:chExt cx="7366339" cy="2442349"/>
          </a:xfrm>
        </p:grpSpPr>
        <p:sp>
          <p:nvSpPr>
            <p:cNvPr id="41" name="TextBox 40">
              <a:extLst>
                <a:ext uri="{FF2B5EF4-FFF2-40B4-BE49-F238E27FC236}">
                  <a16:creationId xmlns:a16="http://schemas.microsoft.com/office/drawing/2014/main" id="{4B7CF7A2-A262-4CE7-A760-21D328828851}"/>
                </a:ext>
              </a:extLst>
            </p:cNvPr>
            <p:cNvSpPr txBox="1"/>
            <p:nvPr/>
          </p:nvSpPr>
          <p:spPr>
            <a:xfrm>
              <a:off x="287189" y="5798997"/>
              <a:ext cx="4739118"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Extends to mini-batches of responses per time </a:t>
              </a:r>
              <a:r>
                <a:rPr lang="en-US" sz="1600" i="1" dirty="0">
                  <a:solidFill>
                    <a:srgbClr val="000000"/>
                  </a:solidFill>
                  <a:latin typeface="Arial" panose="020B0604020202020204"/>
                  <a:ea typeface="宋体" charset="-122"/>
                </a:rPr>
                <a:t>t</a:t>
              </a:r>
              <a:endParaRPr lang="en-US" sz="1600" dirty="0">
                <a:solidFill>
                  <a:srgbClr val="000000"/>
                </a:solidFill>
                <a:latin typeface="Arial" panose="020B0604020202020204"/>
                <a:ea typeface="宋体" charset="-122"/>
              </a:endParaRPr>
            </a:p>
          </p:txBody>
        </p:sp>
        <p:sp>
          <p:nvSpPr>
            <p:cNvPr id="32" name="TextBox 31">
              <a:extLst>
                <a:ext uri="{FF2B5EF4-FFF2-40B4-BE49-F238E27FC236}">
                  <a16:creationId xmlns:a16="http://schemas.microsoft.com/office/drawing/2014/main" id="{133077D4-B09A-4E18-8F24-63C31C9639E5}"/>
                </a:ext>
              </a:extLst>
            </p:cNvPr>
            <p:cNvSpPr txBox="1"/>
            <p:nvPr/>
          </p:nvSpPr>
          <p:spPr>
            <a:xfrm>
              <a:off x="1001203" y="3695202"/>
              <a:ext cx="4357283" cy="618118"/>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b="1" dirty="0">
                  <a:solidFill>
                    <a:srgbClr val="0070C0"/>
                  </a:solidFill>
                  <a:latin typeface="Arial" panose="020B0604020202020204"/>
                  <a:ea typeface="宋体" charset="-122"/>
                </a:rPr>
                <a:t>M – </a:t>
              </a:r>
              <a:r>
                <a:rPr lang="en-US" sz="1600" b="1" dirty="0">
                  <a:solidFill>
                    <a:srgbClr val="0070C0"/>
                  </a:solidFill>
                  <a:ea typeface="宋体" charset="-122"/>
                </a:rPr>
                <a:t>step </a:t>
              </a:r>
              <a:r>
                <a:rPr lang="en-US" sz="1600" dirty="0">
                  <a:solidFill>
                    <a:srgbClr val="000000"/>
                  </a:solidFill>
                  <a:ea typeface="宋体" charset="-122"/>
                </a:rPr>
                <a:t>– </a:t>
              </a:r>
              <a:r>
                <a:rPr lang="en-US" sz="1600" dirty="0">
                  <a:solidFill>
                    <a:srgbClr val="C00000"/>
                  </a:solidFill>
                  <a:ea typeface="宋体" charset="-122"/>
                </a:rPr>
                <a:t>Identical to M-step of batch EM</a:t>
              </a:r>
            </a:p>
            <a:p>
              <a:pPr>
                <a:spcBef>
                  <a:spcPts val="450"/>
                </a:spcBef>
              </a:pPr>
              <a:endParaRPr lang="en-US" sz="1400" dirty="0">
                <a:solidFill>
                  <a:srgbClr val="000000"/>
                </a:solidFill>
                <a:latin typeface="Arial" panose="020B0604020202020204"/>
                <a:ea typeface="宋体" charset="-122"/>
              </a:endParaRPr>
            </a:p>
          </p:txBody>
        </p:sp>
        <p:sp>
          <p:nvSpPr>
            <p:cNvPr id="54" name="TextBox 53">
              <a:extLst>
                <a:ext uri="{FF2B5EF4-FFF2-40B4-BE49-F238E27FC236}">
                  <a16:creationId xmlns:a16="http://schemas.microsoft.com/office/drawing/2014/main" id="{42F919C8-FA4A-4E1E-8A80-4A626511D72B}"/>
                </a:ext>
              </a:extLst>
            </p:cNvPr>
            <p:cNvSpPr txBox="1"/>
            <p:nvPr/>
          </p:nvSpPr>
          <p:spPr>
            <a:xfrm>
              <a:off x="1501304" y="4163612"/>
              <a:ext cx="439973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ea typeface="宋体" charset="-122"/>
                </a:rPr>
                <a:t>Variance reduction using </a:t>
              </a:r>
              <a:r>
                <a:rPr lang="en-US" sz="1600" dirty="0" err="1">
                  <a:ea typeface="宋体" charset="-122"/>
                </a:rPr>
                <a:t>Polyak</a:t>
              </a:r>
              <a:r>
                <a:rPr lang="en-US" sz="1600" dirty="0">
                  <a:ea typeface="宋体" charset="-122"/>
                </a:rPr>
                <a:t> averaging </a:t>
              </a:r>
            </a:p>
          </p:txBody>
        </p:sp>
        <p:grpSp>
          <p:nvGrpSpPr>
            <p:cNvPr id="59" name="Group 58">
              <a:extLst>
                <a:ext uri="{FF2B5EF4-FFF2-40B4-BE49-F238E27FC236}">
                  <a16:creationId xmlns:a16="http://schemas.microsoft.com/office/drawing/2014/main" id="{FCC1BE18-4FDC-E90B-1237-0AAEB4838241}"/>
                </a:ext>
              </a:extLst>
            </p:cNvPr>
            <p:cNvGrpSpPr/>
            <p:nvPr>
              <p:custDataLst>
                <p:tags r:id="rId7"/>
              </p:custDataLst>
            </p:nvPr>
          </p:nvGrpSpPr>
          <p:grpSpPr>
            <a:xfrm>
              <a:off x="2616307" y="4755416"/>
              <a:ext cx="5037221" cy="741915"/>
              <a:chOff x="2616307" y="4755416"/>
              <a:chExt cx="5037221" cy="741915"/>
            </a:xfrm>
          </p:grpSpPr>
          <p:sp>
            <p:nvSpPr>
              <p:cNvPr id="58" name="Rounded Rectangle 25 1">
                <a:extLst>
                  <a:ext uri="{FF2B5EF4-FFF2-40B4-BE49-F238E27FC236}">
                    <a16:creationId xmlns:a16="http://schemas.microsoft.com/office/drawing/2014/main" id="{8FFC81CC-A4B1-444D-853D-713B8FFE08B2}"/>
                  </a:ext>
                </a:extLst>
              </p:cNvPr>
              <p:cNvSpPr/>
              <p:nvPr/>
            </p:nvSpPr>
            <p:spPr bwMode="auto">
              <a:xfrm>
                <a:off x="2616307" y="4755416"/>
                <a:ext cx="5037221" cy="741915"/>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56" name="Picture 55" descr="\documentclass{article}&#10;\usepackage{amsmath,bm,amsfonts}&#10;\DeclareMathOperator{\prob}{Pr}&#10;\newcommand{\Expect}{{\mathbb{E}}}&#10;\pagestyle{empty}&#10;\begin{document}&#10;&#10;&#10;\begin{align*}&#10;  \mathbf{H}^{(m)}[t+1] = \frac{1}{t+1}\sum_{i=1}^{t+1}\bar{\mathbf{H}}^{(m)}[i],\quad \bm{\pi}[t+1] = \frac{1}{t+1}\sum_{i=1}^{t+1}\bar{\bm{\pi}}[i]&#10;\end{align*}&#10;\end{document}" title="IguanaTex Bitmap Display">
                <a:extLst>
                  <a:ext uri="{FF2B5EF4-FFF2-40B4-BE49-F238E27FC236}">
                    <a16:creationId xmlns:a16="http://schemas.microsoft.com/office/drawing/2014/main" id="{A5490DB3-F21A-688B-EBA7-A5D4C76416DA}"/>
                  </a:ext>
                </a:extLst>
              </p:cNvPr>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2743581" y="4873921"/>
                <a:ext cx="4788577" cy="549714"/>
              </a:xfrm>
              <a:prstGeom prst="rect">
                <a:avLst/>
              </a:prstGeom>
            </p:spPr>
          </p:pic>
        </p:grpSp>
      </p:grpSp>
      <p:grpSp>
        <p:nvGrpSpPr>
          <p:cNvPr id="17" name="Group 16">
            <a:extLst>
              <a:ext uri="{FF2B5EF4-FFF2-40B4-BE49-F238E27FC236}">
                <a16:creationId xmlns:a16="http://schemas.microsoft.com/office/drawing/2014/main" id="{28C36FA3-F8E9-194E-18B2-E92E932425C8}"/>
              </a:ext>
            </a:extLst>
          </p:cNvPr>
          <p:cNvGrpSpPr/>
          <p:nvPr/>
        </p:nvGrpSpPr>
        <p:grpSpPr>
          <a:xfrm>
            <a:off x="1001203" y="1945731"/>
            <a:ext cx="7261544" cy="1470899"/>
            <a:chOff x="1001203" y="1945731"/>
            <a:chExt cx="7261544" cy="1470899"/>
          </a:xfrm>
        </p:grpSpPr>
        <p:grpSp>
          <p:nvGrpSpPr>
            <p:cNvPr id="16" name="Group 15">
              <a:extLst>
                <a:ext uri="{FF2B5EF4-FFF2-40B4-BE49-F238E27FC236}">
                  <a16:creationId xmlns:a16="http://schemas.microsoft.com/office/drawing/2014/main" id="{7E5A50C8-D703-2277-89B1-B9F3FF081322}"/>
                </a:ext>
              </a:extLst>
            </p:cNvPr>
            <p:cNvGrpSpPr/>
            <p:nvPr>
              <p:custDataLst>
                <p:tags r:id="rId1"/>
              </p:custDataLst>
            </p:nvPr>
          </p:nvGrpSpPr>
          <p:grpSpPr>
            <a:xfrm>
              <a:off x="2444537" y="2423269"/>
              <a:ext cx="5818210" cy="476761"/>
              <a:chOff x="2444537" y="2423269"/>
              <a:chExt cx="5818210" cy="476761"/>
            </a:xfrm>
          </p:grpSpPr>
          <p:sp>
            <p:nvSpPr>
              <p:cNvPr id="47" name="Rounded Rectangle 2">
                <a:extLst>
                  <a:ext uri="{FF2B5EF4-FFF2-40B4-BE49-F238E27FC236}">
                    <a16:creationId xmlns:a16="http://schemas.microsoft.com/office/drawing/2014/main" id="{3A77C993-00BC-4122-9259-B59F15752B6A}"/>
                  </a:ext>
                </a:extLst>
              </p:cNvPr>
              <p:cNvSpPr/>
              <p:nvPr/>
            </p:nvSpPr>
            <p:spPr bwMode="auto">
              <a:xfrm>
                <a:off x="2444537" y="2423269"/>
                <a:ext cx="5818210" cy="476761"/>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3" name="Picture 12" descr="\documentclass{article}&#10;\usepackage{amsmath,bm,amsfonts}&#10;\DeclareMathOperator{\prob}{Pr}&#10;\newcommand{\Expect}{{\mathbb{E}}}&#10;\pagestyle{empty}&#10;\begin{document}&#10;&#10;&#10;\begin{align*}&#10;     \hat{Q}(\bm{\theta})[t+1] = \hat{Q}(\bm{\theta})[t] + \lambda_{t+1}\left(\Expect_{\bm{y}|\mathbf{F};\bm{\theta}[t]}[\log\prob(y_n,\check{\bm{y}}_n;\bm{\theta})] - \hat{Q}(\bm{\theta})[t]\right) \notag&#10;\end{align*}&#10;\end{document}" title="IguanaTex Bitmap Display">
                <a:extLst>
                  <a:ext uri="{FF2B5EF4-FFF2-40B4-BE49-F238E27FC236}">
                    <a16:creationId xmlns:a16="http://schemas.microsoft.com/office/drawing/2014/main" id="{264E0011-6B3D-20C2-F6D5-E9C97ECED99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620496" y="2479952"/>
                <a:ext cx="5464006" cy="341714"/>
              </a:xfrm>
              <a:prstGeom prst="rect">
                <a:avLst/>
              </a:prstGeom>
            </p:spPr>
          </p:pic>
        </p:grpSp>
        <p:grpSp>
          <p:nvGrpSpPr>
            <p:cNvPr id="9" name="Group 8">
              <a:extLst>
                <a:ext uri="{FF2B5EF4-FFF2-40B4-BE49-F238E27FC236}">
                  <a16:creationId xmlns:a16="http://schemas.microsoft.com/office/drawing/2014/main" id="{83180BCC-F730-4DD9-8284-17C05C81F40A}"/>
                </a:ext>
              </a:extLst>
            </p:cNvPr>
            <p:cNvGrpSpPr/>
            <p:nvPr>
              <p:custDataLst>
                <p:tags r:id="rId2"/>
              </p:custDataLst>
            </p:nvPr>
          </p:nvGrpSpPr>
          <p:grpSpPr>
            <a:xfrm>
              <a:off x="1001203" y="1945731"/>
              <a:ext cx="6897640" cy="338554"/>
              <a:chOff x="1001203" y="1945731"/>
              <a:chExt cx="6897640" cy="338554"/>
            </a:xfrm>
          </p:grpSpPr>
          <p:sp>
            <p:nvSpPr>
              <p:cNvPr id="31" name="TextBox 30">
                <a:extLst>
                  <a:ext uri="{FF2B5EF4-FFF2-40B4-BE49-F238E27FC236}">
                    <a16:creationId xmlns:a16="http://schemas.microsoft.com/office/drawing/2014/main" id="{6147A376-EEB7-46D8-A9B1-AC59AFE462FB}"/>
                  </a:ext>
                </a:extLst>
              </p:cNvPr>
              <p:cNvSpPr txBox="1"/>
              <p:nvPr/>
            </p:nvSpPr>
            <p:spPr>
              <a:xfrm>
                <a:off x="1001203" y="1945731"/>
                <a:ext cx="6530955"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b="1" dirty="0">
                    <a:solidFill>
                      <a:srgbClr val="0070C0"/>
                    </a:solidFill>
                    <a:latin typeface="Arial" panose="020B0604020202020204"/>
                    <a:ea typeface="宋体" charset="-122"/>
                  </a:rPr>
                  <a:t>E – step </a:t>
                </a:r>
                <a:r>
                  <a:rPr lang="en-US" sz="1600" dirty="0">
                    <a:solidFill>
                      <a:srgbClr val="000000"/>
                    </a:solidFill>
                    <a:latin typeface="Arial" panose="020B0604020202020204"/>
                    <a:ea typeface="宋体" charset="-122"/>
                  </a:rPr>
                  <a:t>–</a:t>
                </a:r>
                <a:r>
                  <a:rPr lang="el-GR" sz="1600" dirty="0">
                    <a:solidFill>
                      <a:srgbClr val="000000"/>
                    </a:solidFill>
                    <a:latin typeface="Arial" panose="020B0604020202020204"/>
                    <a:ea typeface="宋体" charset="-122"/>
                  </a:rPr>
                  <a:t> </a:t>
                </a:r>
                <a:r>
                  <a:rPr lang="en-US" sz="1600" dirty="0">
                    <a:solidFill>
                      <a:srgbClr val="C00000"/>
                    </a:solidFill>
                    <a:latin typeface="Arial" panose="020B0604020202020204"/>
                    <a:ea typeface="宋体" charset="-122"/>
                  </a:rPr>
                  <a:t>Stochastic approximation step, </a:t>
                </a:r>
                <a:r>
                  <a:rPr lang="en-US" sz="1600" dirty="0">
                    <a:latin typeface="Arial" panose="020B0604020202020204"/>
                    <a:ea typeface="宋体" charset="-122"/>
                  </a:rPr>
                  <a:t>w/ decreasing </a:t>
                </a:r>
                <a:r>
                  <a:rPr lang="en-US" sz="1600" dirty="0" err="1">
                    <a:latin typeface="Arial" panose="020B0604020202020204"/>
                    <a:ea typeface="宋体" charset="-122"/>
                  </a:rPr>
                  <a:t>stepsize</a:t>
                </a:r>
                <a:r>
                  <a:rPr lang="en-US" sz="1600" dirty="0">
                    <a:latin typeface="Arial" panose="020B0604020202020204"/>
                    <a:ea typeface="宋体" charset="-122"/>
                  </a:rPr>
                  <a:t> </a:t>
                </a:r>
                <a:r>
                  <a:rPr lang="en-US" sz="1600" dirty="0">
                    <a:solidFill>
                      <a:srgbClr val="C00000"/>
                    </a:solidFill>
                    <a:latin typeface="Arial" panose="020B0604020202020204"/>
                    <a:ea typeface="宋体" charset="-122"/>
                  </a:rPr>
                  <a:t> </a:t>
                </a:r>
              </a:p>
            </p:txBody>
          </p:sp>
          <p:pic>
            <p:nvPicPr>
              <p:cNvPr id="8" name="Picture 7">
                <a:extLst>
                  <a:ext uri="{FF2B5EF4-FFF2-40B4-BE49-F238E27FC236}">
                    <a16:creationId xmlns:a16="http://schemas.microsoft.com/office/drawing/2014/main" id="{61BF4514-0E3D-4706-9482-32F9A1C4E540}"/>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390271" y="2042644"/>
                <a:ext cx="508572" cy="161143"/>
              </a:xfrm>
              <a:prstGeom prst="rect">
                <a:avLst/>
              </a:prstGeom>
            </p:spPr>
          </p:pic>
        </p:grpSp>
        <p:grpSp>
          <p:nvGrpSpPr>
            <p:cNvPr id="33" name="Group 32">
              <a:extLst>
                <a:ext uri="{FF2B5EF4-FFF2-40B4-BE49-F238E27FC236}">
                  <a16:creationId xmlns:a16="http://schemas.microsoft.com/office/drawing/2014/main" id="{471D4D47-ECCF-7E5F-166A-1AD47D563B16}"/>
                </a:ext>
              </a:extLst>
            </p:cNvPr>
            <p:cNvGrpSpPr/>
            <p:nvPr>
              <p:custDataLst>
                <p:tags r:id="rId3"/>
              </p:custDataLst>
            </p:nvPr>
          </p:nvGrpSpPr>
          <p:grpSpPr>
            <a:xfrm>
              <a:off x="3291841" y="3020929"/>
              <a:ext cx="3456432" cy="395701"/>
              <a:chOff x="3291841" y="3020929"/>
              <a:chExt cx="3456432" cy="395701"/>
            </a:xfrm>
          </p:grpSpPr>
          <p:sp>
            <p:nvSpPr>
              <p:cNvPr id="63" name="Rounded Rectangle 25 2">
                <a:extLst>
                  <a:ext uri="{FF2B5EF4-FFF2-40B4-BE49-F238E27FC236}">
                    <a16:creationId xmlns:a16="http://schemas.microsoft.com/office/drawing/2014/main" id="{B83A1F5B-9B95-49E8-B5E1-E3669922FD26}"/>
                  </a:ext>
                </a:extLst>
              </p:cNvPr>
              <p:cNvSpPr/>
              <p:nvPr/>
            </p:nvSpPr>
            <p:spPr bwMode="auto">
              <a:xfrm>
                <a:off x="3291841" y="3020929"/>
                <a:ext cx="3456432" cy="395701"/>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30" name="Picture 29" descr="\documentclass{article}&#10;\usepackage{amsmath,bm,amsfonts}&#10;\DeclareMathOperator{\prob}{Pr}&#10;\newcommand{\Expect}{{\mathbb{E}}}&#10;\pagestyle{empty}&#10;\begin{document}&#10;&#10;&#10;\begin{align*}&#10;        \hat{q}_{nk}[t+1] = \hat{q}_{nk}[t] + \lambda_{t+1}\left(\bar{q}_{nk} - \hat{q}_{nk}[t]\right)&#10;\end{align*}&#10;\end{document}" title="IguanaTex Bitmap Display">
                <a:extLst>
                  <a:ext uri="{FF2B5EF4-FFF2-40B4-BE49-F238E27FC236}">
                    <a16:creationId xmlns:a16="http://schemas.microsoft.com/office/drawing/2014/main" id="{9B1573B5-52AA-0D46-CD89-A1A79857F24D}"/>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392511" y="3130854"/>
                <a:ext cx="3174860" cy="190857"/>
              </a:xfrm>
              <a:prstGeom prst="rect">
                <a:avLst/>
              </a:prstGeom>
            </p:spPr>
          </p:pic>
        </p:grpSp>
      </p:grpSp>
      <p:sp>
        <p:nvSpPr>
          <p:cNvPr id="65" name="TextBox 64">
            <a:extLst>
              <a:ext uri="{FF2B5EF4-FFF2-40B4-BE49-F238E27FC236}">
                <a16:creationId xmlns:a16="http://schemas.microsoft.com/office/drawing/2014/main" id="{46D11DD8-CAE1-4660-BB78-419548A908A0}"/>
              </a:ext>
            </a:extLst>
          </p:cNvPr>
          <p:cNvSpPr txBox="1"/>
          <p:nvPr/>
        </p:nvSpPr>
        <p:spPr>
          <a:xfrm>
            <a:off x="287189" y="1671035"/>
            <a:ext cx="121411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At time </a:t>
            </a:r>
            <a:r>
              <a:rPr lang="en-US" sz="1600" i="1" dirty="0">
                <a:solidFill>
                  <a:srgbClr val="000000"/>
                </a:solidFill>
                <a:latin typeface="Arial" panose="020B0604020202020204"/>
                <a:ea typeface="宋体" charset="-122"/>
              </a:rPr>
              <a:t>t:</a:t>
            </a:r>
            <a:endParaRPr lang="en-US" sz="1600" dirty="0">
              <a:solidFill>
                <a:srgbClr val="000000"/>
              </a:solidFill>
              <a:latin typeface="Arial" panose="020B0604020202020204"/>
              <a:ea typeface="宋体" charset="-122"/>
            </a:endParaRPr>
          </a:p>
        </p:txBody>
      </p:sp>
      <p:sp>
        <p:nvSpPr>
          <p:cNvPr id="34" name="TextBox 33">
            <a:extLst>
              <a:ext uri="{FF2B5EF4-FFF2-40B4-BE49-F238E27FC236}">
                <a16:creationId xmlns:a16="http://schemas.microsoft.com/office/drawing/2014/main" id="{835395C9-616D-46DA-90D8-84F85A60FB36}"/>
              </a:ext>
            </a:extLst>
          </p:cNvPr>
          <p:cNvSpPr txBox="1"/>
          <p:nvPr/>
        </p:nvSpPr>
        <p:spPr>
          <a:xfrm>
            <a:off x="4815737" y="1263753"/>
            <a:ext cx="4479619" cy="307777"/>
          </a:xfrm>
          <a:prstGeom prst="rect">
            <a:avLst/>
          </a:prstGeom>
          <a:noFill/>
        </p:spPr>
        <p:txBody>
          <a:bodyPr wrap="square" rtlCol="0">
            <a:spAutoFit/>
          </a:bodyPr>
          <a:lstStyle/>
          <a:p>
            <a:pPr>
              <a:spcBef>
                <a:spcPts val="450"/>
              </a:spcBef>
            </a:pPr>
            <a:r>
              <a:rPr lang="en-US" sz="1400" dirty="0">
                <a:solidFill>
                  <a:srgbClr val="0070C0"/>
                </a:solidFill>
                <a:latin typeface="Arial" panose="020B0604020202020204"/>
                <a:ea typeface="宋体" charset="-122"/>
              </a:rPr>
              <a:t>Randomly or using any other batch method</a:t>
            </a:r>
          </a:p>
        </p:txBody>
      </p:sp>
      <p:grpSp>
        <p:nvGrpSpPr>
          <p:cNvPr id="12" name="Group 11">
            <a:extLst>
              <a:ext uri="{FF2B5EF4-FFF2-40B4-BE49-F238E27FC236}">
                <a16:creationId xmlns:a16="http://schemas.microsoft.com/office/drawing/2014/main" id="{D4B931CF-A71C-4E93-AEB0-2346F1897A17}"/>
              </a:ext>
            </a:extLst>
          </p:cNvPr>
          <p:cNvGrpSpPr/>
          <p:nvPr/>
        </p:nvGrpSpPr>
        <p:grpSpPr>
          <a:xfrm>
            <a:off x="6332996" y="2791203"/>
            <a:ext cx="2314575" cy="495962"/>
            <a:chOff x="6332996" y="2791203"/>
            <a:chExt cx="2314575" cy="495962"/>
          </a:xfrm>
        </p:grpSpPr>
        <p:sp>
          <p:nvSpPr>
            <p:cNvPr id="3" name="TextBox 2">
              <a:extLst>
                <a:ext uri="{FF2B5EF4-FFF2-40B4-BE49-F238E27FC236}">
                  <a16:creationId xmlns:a16="http://schemas.microsoft.com/office/drawing/2014/main" id="{0E74842B-175A-4857-AED5-B0FAA5397BC6}"/>
                </a:ext>
              </a:extLst>
            </p:cNvPr>
            <p:cNvSpPr txBox="1"/>
            <p:nvPr/>
          </p:nvSpPr>
          <p:spPr>
            <a:xfrm>
              <a:off x="7138825" y="2948611"/>
              <a:ext cx="1508746" cy="338554"/>
            </a:xfrm>
            <a:prstGeom prst="rect">
              <a:avLst/>
            </a:prstGeom>
            <a:noFill/>
          </p:spPr>
          <p:txBody>
            <a:bodyPr wrap="none" rtlCol="0">
              <a:spAutoFit/>
            </a:bodyPr>
            <a:lstStyle/>
            <a:p>
              <a:pPr algn="l">
                <a:spcBef>
                  <a:spcPts val="600"/>
                </a:spcBef>
              </a:pPr>
              <a:r>
                <a:rPr lang="en-US" sz="1600" dirty="0">
                  <a:ea typeface="宋体" charset="-122"/>
                </a:rPr>
                <a:t>E-step using </a:t>
              </a:r>
              <a:r>
                <a:rPr lang="en-US" sz="1600" i="1" dirty="0">
                  <a:ea typeface="宋体" charset="-122"/>
                </a:rPr>
                <a:t>r</a:t>
              </a:r>
              <a:r>
                <a:rPr lang="en-US" sz="1600" i="1" baseline="-25000" dirty="0">
                  <a:ea typeface="宋体" charset="-122"/>
                </a:rPr>
                <a:t>t</a:t>
              </a:r>
            </a:p>
          </p:txBody>
        </p:sp>
        <p:cxnSp>
          <p:nvCxnSpPr>
            <p:cNvPr id="11" name="Straight Arrow Connector 10">
              <a:extLst>
                <a:ext uri="{FF2B5EF4-FFF2-40B4-BE49-F238E27FC236}">
                  <a16:creationId xmlns:a16="http://schemas.microsoft.com/office/drawing/2014/main" id="{6B6BA409-70F2-4246-9AA1-EA21D1ED3F30}"/>
                </a:ext>
              </a:extLst>
            </p:cNvPr>
            <p:cNvCxnSpPr/>
            <p:nvPr/>
          </p:nvCxnSpPr>
          <p:spPr bwMode="auto">
            <a:xfrm flipH="1" flipV="1">
              <a:off x="6332996" y="2791203"/>
              <a:ext cx="683042" cy="32668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Tree>
    <p:extLst>
      <p:ext uri="{BB962C8B-B14F-4D97-AF65-F5344CB8AC3E}">
        <p14:creationId xmlns:p14="http://schemas.microsoft.com/office/powerpoint/2010/main" val="250145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dirty="0"/>
              <a:t>Active Learning for c</a:t>
            </a:r>
            <a:r>
              <a:rPr lang="en-US" kern="0" dirty="0"/>
              <a:t>rowdsourcing</a:t>
            </a:r>
            <a:endParaRPr lang="en-US" dirty="0"/>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63</a:t>
            </a:fld>
            <a:endParaRPr lang="en-US" dirty="0">
              <a:solidFill>
                <a:srgbClr val="000000"/>
              </a:solidFill>
              <a:ea typeface="ＭＳ Ｐゴシック"/>
            </a:endParaRPr>
          </a:p>
        </p:txBody>
      </p:sp>
      <p:sp>
        <p:nvSpPr>
          <p:cNvPr id="6" name="TextBox 5">
            <a:extLst>
              <a:ext uri="{FF2B5EF4-FFF2-40B4-BE49-F238E27FC236}">
                <a16:creationId xmlns:a16="http://schemas.microsoft.com/office/drawing/2014/main" id="{06EBE2EB-944B-4B5B-98C0-41DEBA07B30D}"/>
              </a:ext>
            </a:extLst>
          </p:cNvPr>
          <p:cNvSpPr txBox="1"/>
          <p:nvPr/>
        </p:nvSpPr>
        <p:spPr>
          <a:xfrm>
            <a:off x="3910" y="852620"/>
            <a:ext cx="4941096"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b="1" dirty="0">
                <a:solidFill>
                  <a:srgbClr val="C00000"/>
                </a:solidFill>
                <a:latin typeface="Arial" panose="020B0604020202020204"/>
                <a:ea typeface="宋体" charset="-122"/>
              </a:rPr>
              <a:t>Q: How to select response                                </a:t>
            </a:r>
            <a:r>
              <a:rPr lang="en-US" sz="1600" dirty="0">
                <a:solidFill>
                  <a:srgbClr val="000000"/>
                </a:solidFill>
                <a:latin typeface="Arial" panose="020B0604020202020204"/>
                <a:ea typeface="宋体" charset="-122"/>
              </a:rPr>
              <a:t>?</a:t>
            </a:r>
          </a:p>
        </p:txBody>
      </p:sp>
      <p:sp>
        <p:nvSpPr>
          <p:cNvPr id="24" name="TextBox 23">
            <a:extLst>
              <a:ext uri="{FF2B5EF4-FFF2-40B4-BE49-F238E27FC236}">
                <a16:creationId xmlns:a16="http://schemas.microsoft.com/office/drawing/2014/main" id="{1290722F-EEF8-4632-A2AD-99EEC06AB1AC}"/>
              </a:ext>
            </a:extLst>
          </p:cNvPr>
          <p:cNvSpPr txBox="1"/>
          <p:nvPr/>
        </p:nvSpPr>
        <p:spPr>
          <a:xfrm>
            <a:off x="292608" y="1242359"/>
            <a:ext cx="1335622"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b="1" dirty="0">
                <a:latin typeface="Arial" panose="020B0604020202020204"/>
                <a:ea typeface="宋体" charset="-122"/>
              </a:rPr>
              <a:t>Initialize</a:t>
            </a:r>
            <a:r>
              <a:rPr lang="en-US" sz="1400" dirty="0">
                <a:latin typeface="Arial" panose="020B0604020202020204"/>
                <a:ea typeface="宋体" charset="-122"/>
              </a:rPr>
              <a:t> </a:t>
            </a:r>
          </a:p>
        </p:txBody>
      </p:sp>
      <p:sp>
        <p:nvSpPr>
          <p:cNvPr id="65" name="TextBox 64">
            <a:extLst>
              <a:ext uri="{FF2B5EF4-FFF2-40B4-BE49-F238E27FC236}">
                <a16:creationId xmlns:a16="http://schemas.microsoft.com/office/drawing/2014/main" id="{46D11DD8-CAE1-4660-BB78-419548A908A0}"/>
              </a:ext>
            </a:extLst>
          </p:cNvPr>
          <p:cNvSpPr txBox="1"/>
          <p:nvPr/>
        </p:nvSpPr>
        <p:spPr>
          <a:xfrm>
            <a:off x="-13926" y="1855582"/>
            <a:ext cx="121411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At time </a:t>
            </a:r>
            <a:r>
              <a:rPr lang="en-US" sz="1600" i="1" dirty="0">
                <a:solidFill>
                  <a:srgbClr val="000000"/>
                </a:solidFill>
                <a:latin typeface="Arial" panose="020B0604020202020204"/>
                <a:ea typeface="宋体" charset="-122"/>
              </a:rPr>
              <a:t>t:</a:t>
            </a:r>
            <a:endParaRPr lang="en-US" sz="1600" dirty="0">
              <a:solidFill>
                <a:srgbClr val="000000"/>
              </a:solidFill>
              <a:latin typeface="Arial" panose="020B0604020202020204"/>
              <a:ea typeface="宋体" charset="-122"/>
            </a:endParaRPr>
          </a:p>
        </p:txBody>
      </p:sp>
      <p:sp>
        <p:nvSpPr>
          <p:cNvPr id="40" name="TextBox 39">
            <a:extLst>
              <a:ext uri="{FF2B5EF4-FFF2-40B4-BE49-F238E27FC236}">
                <a16:creationId xmlns:a16="http://schemas.microsoft.com/office/drawing/2014/main" id="{87FFDDE2-7C40-46D5-BEAD-5EB99AA89278}"/>
              </a:ext>
            </a:extLst>
          </p:cNvPr>
          <p:cNvSpPr txBox="1"/>
          <p:nvPr/>
        </p:nvSpPr>
        <p:spPr>
          <a:xfrm>
            <a:off x="292264" y="4463933"/>
            <a:ext cx="3839513"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Annotator selection -  greater “ability”</a:t>
            </a:r>
            <a:endParaRPr lang="en-US" sz="1600" dirty="0">
              <a:solidFill>
                <a:srgbClr val="C00000"/>
              </a:solidFill>
              <a:latin typeface="Arial" panose="020B0604020202020204"/>
              <a:ea typeface="宋体" charset="-122"/>
            </a:endParaRPr>
          </a:p>
        </p:txBody>
      </p:sp>
      <p:pic>
        <p:nvPicPr>
          <p:cNvPr id="36" name="Picture 35" descr="\documentclass{article}&#10;\usepackage{amsmath,bm,amsfonts}&#10;\DeclareMathOperator{\prob}{Pr}&#10;\newcommand{\Expect}{{\mathbb{E}}}&#10;\pagestyle{empty}&#10;\begin{document}&#10;&#10;&#10;\begin{align*}&#10;a_m[t] = \frac{\sum_{k=1}^{K}H^{(m)}(k,k)}{K}&#10;\end{align*}&#10;\end{document}" title="IguanaTex Bitmap Display">
            <a:extLst>
              <a:ext uri="{FF2B5EF4-FFF2-40B4-BE49-F238E27FC236}">
                <a16:creationId xmlns:a16="http://schemas.microsoft.com/office/drawing/2014/main" id="{939B5C19-4676-47EB-B823-4319A4B1112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6553200" y="4463933"/>
            <a:ext cx="2082289" cy="446857"/>
          </a:xfrm>
          <a:prstGeom prst="rect">
            <a:avLst/>
          </a:prstGeom>
        </p:spPr>
      </p:pic>
      <p:grpSp>
        <p:nvGrpSpPr>
          <p:cNvPr id="18" name="Group 17">
            <a:extLst>
              <a:ext uri="{FF2B5EF4-FFF2-40B4-BE49-F238E27FC236}">
                <a16:creationId xmlns:a16="http://schemas.microsoft.com/office/drawing/2014/main" id="{ED9ECBC1-7ED9-462F-A9DA-C576032CC595}"/>
              </a:ext>
            </a:extLst>
          </p:cNvPr>
          <p:cNvGrpSpPr/>
          <p:nvPr/>
        </p:nvGrpSpPr>
        <p:grpSpPr>
          <a:xfrm>
            <a:off x="292264" y="3150443"/>
            <a:ext cx="8305031" cy="1090514"/>
            <a:chOff x="470035" y="2298875"/>
            <a:chExt cx="8305031" cy="1090514"/>
          </a:xfrm>
        </p:grpSpPr>
        <p:sp>
          <p:nvSpPr>
            <p:cNvPr id="45" name="Rounded Rectangle 2 2">
              <a:extLst>
                <a:ext uri="{FF2B5EF4-FFF2-40B4-BE49-F238E27FC236}">
                  <a16:creationId xmlns:a16="http://schemas.microsoft.com/office/drawing/2014/main" id="{9C7AFDC6-F105-401D-B90C-641019218367}"/>
                </a:ext>
              </a:extLst>
            </p:cNvPr>
            <p:cNvSpPr/>
            <p:nvPr/>
          </p:nvSpPr>
          <p:spPr bwMode="auto">
            <a:xfrm>
              <a:off x="470035" y="2298875"/>
              <a:ext cx="8305031" cy="1090514"/>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8" name="Picture 7">
              <a:extLst>
                <a:ext uri="{FF2B5EF4-FFF2-40B4-BE49-F238E27FC236}">
                  <a16:creationId xmlns:a16="http://schemas.microsoft.com/office/drawing/2014/main" id="{66C94B20-14DF-43FD-8F4A-D995504BEC44}"/>
                </a:ext>
              </a:extLst>
            </p:cNvPr>
            <p:cNvPicPr>
              <a:picLocks noChangeAspect="1"/>
            </p:cNvPicPr>
            <p:nvPr>
              <p:custDataLst>
                <p:tags r:id="rId18"/>
              </p:custDataLst>
            </p:nvPr>
          </p:nvPicPr>
          <p:blipFill>
            <a:blip r:embed="rId24" cstate="print">
              <a:extLst>
                <a:ext uri="{28A0092B-C50C-407E-A947-70E740481C1C}">
                  <a14:useLocalDpi xmlns:a14="http://schemas.microsoft.com/office/drawing/2010/main" val="0"/>
                </a:ext>
              </a:extLst>
            </a:blip>
            <a:stretch>
              <a:fillRect/>
            </a:stretch>
          </p:blipFill>
          <p:spPr>
            <a:xfrm>
              <a:off x="577522" y="2696412"/>
              <a:ext cx="2158860" cy="557714"/>
            </a:xfrm>
            <a:prstGeom prst="rect">
              <a:avLst/>
            </a:prstGeom>
          </p:spPr>
        </p:pic>
        <p:pic>
          <p:nvPicPr>
            <p:cNvPr id="12" name="Picture 11">
              <a:extLst>
                <a:ext uri="{FF2B5EF4-FFF2-40B4-BE49-F238E27FC236}">
                  <a16:creationId xmlns:a16="http://schemas.microsoft.com/office/drawing/2014/main" id="{A3D66FE9-E2A6-4E71-AB43-6A0E5723D049}"/>
                </a:ext>
              </a:extLst>
            </p:cNvPr>
            <p:cNvPicPr>
              <a:picLocks noChangeAspect="1"/>
            </p:cNvPicPr>
            <p:nvPr>
              <p:custDataLst>
                <p:tags r:id="rId19"/>
              </p:custDataLst>
            </p:nvPr>
          </p:nvPicPr>
          <p:blipFill>
            <a:blip r:embed="rId25" cstate="print">
              <a:extLst>
                <a:ext uri="{28A0092B-C50C-407E-A947-70E740481C1C}">
                  <a14:useLocalDpi xmlns:a14="http://schemas.microsoft.com/office/drawing/2010/main" val="0"/>
                </a:ext>
              </a:extLst>
            </a:blip>
            <a:stretch>
              <a:fillRect/>
            </a:stretch>
          </p:blipFill>
          <p:spPr>
            <a:xfrm>
              <a:off x="3445499" y="2868968"/>
              <a:ext cx="1806860" cy="267428"/>
            </a:xfrm>
            <a:prstGeom prst="rect">
              <a:avLst/>
            </a:prstGeom>
          </p:spPr>
        </p:pic>
        <p:pic>
          <p:nvPicPr>
            <p:cNvPr id="14" name="Picture 13">
              <a:extLst>
                <a:ext uri="{FF2B5EF4-FFF2-40B4-BE49-F238E27FC236}">
                  <a16:creationId xmlns:a16="http://schemas.microsoft.com/office/drawing/2014/main" id="{639A202E-59F0-4E2E-AA18-58B91D6670CD}"/>
                </a:ext>
              </a:extLst>
            </p:cNvPr>
            <p:cNvPicPr>
              <a:picLocks noChangeAspect="1"/>
            </p:cNvPicPr>
            <p:nvPr>
              <p:custDataLst>
                <p:tags r:id="rId20"/>
              </p:custDataLst>
            </p:nvPr>
          </p:nvPicPr>
          <p:blipFill>
            <a:blip r:embed="rId26" cstate="print">
              <a:extLst>
                <a:ext uri="{28A0092B-C50C-407E-A947-70E740481C1C}">
                  <a14:useLocalDpi xmlns:a14="http://schemas.microsoft.com/office/drawing/2010/main" val="0"/>
                </a:ext>
              </a:extLst>
            </a:blip>
            <a:stretch>
              <a:fillRect/>
            </a:stretch>
          </p:blipFill>
          <p:spPr>
            <a:xfrm>
              <a:off x="5865961" y="2760114"/>
              <a:ext cx="2808004" cy="455999"/>
            </a:xfrm>
            <a:prstGeom prst="rect">
              <a:avLst/>
            </a:prstGeom>
          </p:spPr>
        </p:pic>
        <p:sp>
          <p:nvSpPr>
            <p:cNvPr id="42" name="TextBox 41">
              <a:extLst>
                <a:ext uri="{FF2B5EF4-FFF2-40B4-BE49-F238E27FC236}">
                  <a16:creationId xmlns:a16="http://schemas.microsoft.com/office/drawing/2014/main" id="{9F04EC96-544B-4089-950F-4062CB2131AE}"/>
                </a:ext>
              </a:extLst>
            </p:cNvPr>
            <p:cNvSpPr txBox="1"/>
            <p:nvPr/>
          </p:nvSpPr>
          <p:spPr>
            <a:xfrm>
              <a:off x="1265648" y="2401261"/>
              <a:ext cx="801823" cy="307777"/>
            </a:xfrm>
            <a:prstGeom prst="rect">
              <a:avLst/>
            </a:prstGeom>
            <a:noFill/>
          </p:spPr>
          <p:txBody>
            <a:bodyPr wrap="none" rtlCol="0">
              <a:spAutoFit/>
            </a:bodyPr>
            <a:lstStyle/>
            <a:p>
              <a:pPr>
                <a:spcBef>
                  <a:spcPts val="450"/>
                </a:spcBef>
              </a:pPr>
              <a:r>
                <a:rPr lang="en-US" sz="1400" dirty="0">
                  <a:solidFill>
                    <a:srgbClr val="C00000"/>
                  </a:solidFill>
                  <a:latin typeface="Arial" panose="020B0604020202020204"/>
                  <a:ea typeface="宋体" charset="-122"/>
                </a:rPr>
                <a:t>Entropy</a:t>
              </a:r>
            </a:p>
          </p:txBody>
        </p:sp>
        <p:sp>
          <p:nvSpPr>
            <p:cNvPr id="43" name="TextBox 42">
              <a:extLst>
                <a:ext uri="{FF2B5EF4-FFF2-40B4-BE49-F238E27FC236}">
                  <a16:creationId xmlns:a16="http://schemas.microsoft.com/office/drawing/2014/main" id="{705A07C9-6F82-4990-9BF9-AD3139985F24}"/>
                </a:ext>
              </a:extLst>
            </p:cNvPr>
            <p:cNvSpPr txBox="1"/>
            <p:nvPr/>
          </p:nvSpPr>
          <p:spPr>
            <a:xfrm>
              <a:off x="3311106" y="2401460"/>
              <a:ext cx="2055371" cy="307777"/>
            </a:xfrm>
            <a:prstGeom prst="rect">
              <a:avLst/>
            </a:prstGeom>
            <a:noFill/>
          </p:spPr>
          <p:txBody>
            <a:bodyPr wrap="none" rtlCol="0">
              <a:spAutoFit/>
            </a:bodyPr>
            <a:lstStyle/>
            <a:p>
              <a:pPr>
                <a:spcBef>
                  <a:spcPts val="450"/>
                </a:spcBef>
              </a:pPr>
              <a:r>
                <a:rPr lang="en-US" sz="1400" dirty="0">
                  <a:solidFill>
                    <a:srgbClr val="C00000"/>
                  </a:solidFill>
                  <a:latin typeface="Arial" panose="020B0604020202020204"/>
                  <a:ea typeface="宋体" charset="-122"/>
                </a:rPr>
                <a:t>One-versus-best (OVB)</a:t>
              </a:r>
            </a:p>
          </p:txBody>
        </p:sp>
        <p:sp>
          <p:nvSpPr>
            <p:cNvPr id="44" name="TextBox 43">
              <a:extLst>
                <a:ext uri="{FF2B5EF4-FFF2-40B4-BE49-F238E27FC236}">
                  <a16:creationId xmlns:a16="http://schemas.microsoft.com/office/drawing/2014/main" id="{9CED1024-CAE2-48E3-A9F3-1A2167136D5C}"/>
                </a:ext>
              </a:extLst>
            </p:cNvPr>
            <p:cNvSpPr txBox="1"/>
            <p:nvPr/>
          </p:nvSpPr>
          <p:spPr>
            <a:xfrm>
              <a:off x="5907999" y="2403342"/>
              <a:ext cx="2813591" cy="307777"/>
            </a:xfrm>
            <a:prstGeom prst="rect">
              <a:avLst/>
            </a:prstGeom>
            <a:noFill/>
          </p:spPr>
          <p:txBody>
            <a:bodyPr wrap="none" rtlCol="0">
              <a:spAutoFit/>
            </a:bodyPr>
            <a:lstStyle/>
            <a:p>
              <a:pPr>
                <a:spcBef>
                  <a:spcPts val="450"/>
                </a:spcBef>
              </a:pPr>
              <a:r>
                <a:rPr lang="en-US" sz="1400" dirty="0">
                  <a:solidFill>
                    <a:srgbClr val="C00000"/>
                  </a:solidFill>
                  <a:latin typeface="Arial" panose="020B0604020202020204"/>
                  <a:ea typeface="宋体" charset="-122"/>
                </a:rPr>
                <a:t>Best-versus-second-best (BVSB)</a:t>
              </a:r>
            </a:p>
          </p:txBody>
        </p:sp>
      </p:grpSp>
      <p:grpSp>
        <p:nvGrpSpPr>
          <p:cNvPr id="33" name="Group 32">
            <a:extLst>
              <a:ext uri="{FF2B5EF4-FFF2-40B4-BE49-F238E27FC236}">
                <a16:creationId xmlns:a16="http://schemas.microsoft.com/office/drawing/2014/main" id="{03563D30-9C78-510F-A03B-28E5A74A1EEB}"/>
              </a:ext>
            </a:extLst>
          </p:cNvPr>
          <p:cNvGrpSpPr/>
          <p:nvPr/>
        </p:nvGrpSpPr>
        <p:grpSpPr>
          <a:xfrm>
            <a:off x="4485119" y="4405473"/>
            <a:ext cx="1611557" cy="440068"/>
            <a:chOff x="4485119" y="4405473"/>
            <a:chExt cx="1611557" cy="440068"/>
          </a:xfrm>
        </p:grpSpPr>
        <p:sp>
          <p:nvSpPr>
            <p:cNvPr id="60" name="Rounded Rectangle 25 2 2">
              <a:extLst>
                <a:ext uri="{FF2B5EF4-FFF2-40B4-BE49-F238E27FC236}">
                  <a16:creationId xmlns:a16="http://schemas.microsoft.com/office/drawing/2014/main" id="{020FD58F-6249-4DD0-B4E0-0D83BA8CB417}"/>
                </a:ext>
              </a:extLst>
            </p:cNvPr>
            <p:cNvSpPr/>
            <p:nvPr/>
          </p:nvSpPr>
          <p:spPr bwMode="auto">
            <a:xfrm>
              <a:off x="4485119" y="4405473"/>
              <a:ext cx="1611557" cy="44006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32" name="Picture 31" descr="\documentclass{article}&#10;\usepackage{amsmath,bm,amsfonts}&#10;\DeclareMathOperator{\prob}{Pr}&#10;\newcommand{\Expect}{{\mathbb{E}}}&#10;\pagestyle{empty}&#10;\begin{document}&#10;&#10;&#10;\begin{align*}&#10;m_* = \arg\max_{m} a_m[t]&#10;\end{align*}&#10;\end{document}" title="IguanaTex Bitmap Display">
              <a:extLst>
                <a:ext uri="{FF2B5EF4-FFF2-40B4-BE49-F238E27FC236}">
                  <a16:creationId xmlns:a16="http://schemas.microsoft.com/office/drawing/2014/main" id="{468F26FE-731A-4CF4-51E4-D16CE5117FE9}"/>
                </a:ext>
              </a:extLst>
            </p:cNvPr>
            <p:cNvPicPr>
              <a:picLocks noChangeAspect="1"/>
            </p:cNvPicPr>
            <p:nvPr>
              <p:custDataLst>
                <p:tags r:id="rId17"/>
              </p:custDataLst>
            </p:nvPr>
          </p:nvPicPr>
          <p:blipFill>
            <a:blip r:embed="rId27" cstate="print">
              <a:extLst>
                <a:ext uri="{28A0092B-C50C-407E-A947-70E740481C1C}">
                  <a14:useLocalDpi xmlns:a14="http://schemas.microsoft.com/office/drawing/2010/main" val="0"/>
                </a:ext>
              </a:extLst>
            </a:blip>
            <a:stretch>
              <a:fillRect/>
            </a:stretch>
          </p:blipFill>
          <p:spPr>
            <a:xfrm>
              <a:off x="4485120" y="4500552"/>
              <a:ext cx="1581716" cy="294722"/>
            </a:xfrm>
            <a:prstGeom prst="rect">
              <a:avLst/>
            </a:prstGeom>
          </p:spPr>
        </p:pic>
      </p:grpSp>
      <p:pic>
        <p:nvPicPr>
          <p:cNvPr id="85" name="Picture 84" descr="\documentclass{article}&#10;\usepackage{amsmath,bm,amsfonts}&#10;\DeclareMathOperator{\prob}{Pr}&#10;\newcommand{\Expect}{{\rm I\kern-.3em E}}&#10;\pagestyle{empty}&#10;\begin{document}&#10;&#10;&#10;\begin{equation*}&#10;\{\hat{q}_{nk}[0] \}_{n=1,k=1}^{N,K}&#10;\end{equation*}&#10;\end{document}" title="IguanaTex Bitmap Display">
            <a:extLst>
              <a:ext uri="{FF2B5EF4-FFF2-40B4-BE49-F238E27FC236}">
                <a16:creationId xmlns:a16="http://schemas.microsoft.com/office/drawing/2014/main" id="{D6FD6E1E-746F-FA54-4608-664443061103}"/>
              </a:ext>
            </a:extLst>
          </p:cNvPr>
          <p:cNvPicPr>
            <a:picLocks noChangeAspect="1"/>
          </p:cNvPicPr>
          <p:nvPr>
            <p:custDataLst>
              <p:tags r:id="rId2"/>
            </p:custDataLst>
          </p:nvPr>
        </p:nvPicPr>
        <p:blipFill>
          <a:blip r:embed="rId28" cstate="print">
            <a:extLst>
              <a:ext uri="{28A0092B-C50C-407E-A947-70E740481C1C}">
                <a14:useLocalDpi xmlns:a14="http://schemas.microsoft.com/office/drawing/2010/main" val="0"/>
              </a:ext>
            </a:extLst>
          </a:blip>
          <a:stretch>
            <a:fillRect/>
          </a:stretch>
        </p:blipFill>
        <p:spPr>
          <a:xfrm>
            <a:off x="2384338" y="1618052"/>
            <a:ext cx="1243430" cy="265141"/>
          </a:xfrm>
          <a:prstGeom prst="rect">
            <a:avLst/>
          </a:prstGeom>
        </p:spPr>
      </p:pic>
      <p:grpSp>
        <p:nvGrpSpPr>
          <p:cNvPr id="21" name="Group 20">
            <a:extLst>
              <a:ext uri="{FF2B5EF4-FFF2-40B4-BE49-F238E27FC236}">
                <a16:creationId xmlns:a16="http://schemas.microsoft.com/office/drawing/2014/main" id="{E1E4CADE-47D0-546A-97CE-9286CDCBD9D1}"/>
              </a:ext>
            </a:extLst>
          </p:cNvPr>
          <p:cNvGrpSpPr/>
          <p:nvPr/>
        </p:nvGrpSpPr>
        <p:grpSpPr>
          <a:xfrm>
            <a:off x="399751" y="2249908"/>
            <a:ext cx="6712299" cy="685523"/>
            <a:chOff x="399751" y="2249908"/>
            <a:chExt cx="6712299" cy="685523"/>
          </a:xfrm>
        </p:grpSpPr>
        <p:sp>
          <p:nvSpPr>
            <p:cNvPr id="31" name="TextBox 30">
              <a:extLst>
                <a:ext uri="{FF2B5EF4-FFF2-40B4-BE49-F238E27FC236}">
                  <a16:creationId xmlns:a16="http://schemas.microsoft.com/office/drawing/2014/main" id="{6147A376-EEB7-46D8-A9B1-AC59AFE462FB}"/>
                </a:ext>
              </a:extLst>
            </p:cNvPr>
            <p:cNvSpPr txBox="1"/>
            <p:nvPr/>
          </p:nvSpPr>
          <p:spPr>
            <a:xfrm>
              <a:off x="399751" y="2249908"/>
              <a:ext cx="4485523"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Data selection - minimize overall </a:t>
              </a:r>
              <a:r>
                <a:rPr lang="en-US" sz="1600" dirty="0">
                  <a:solidFill>
                    <a:srgbClr val="C00000"/>
                  </a:solidFill>
                  <a:latin typeface="Arial" panose="020B0604020202020204"/>
                  <a:ea typeface="宋体" charset="-122"/>
                </a:rPr>
                <a:t>uncertainty</a:t>
              </a:r>
            </a:p>
          </p:txBody>
        </p:sp>
        <p:grpSp>
          <p:nvGrpSpPr>
            <p:cNvPr id="20" name="Group 19">
              <a:extLst>
                <a:ext uri="{FF2B5EF4-FFF2-40B4-BE49-F238E27FC236}">
                  <a16:creationId xmlns:a16="http://schemas.microsoft.com/office/drawing/2014/main" id="{F6042A57-9ADE-07D4-899B-FCE0D0929CA5}"/>
                </a:ext>
              </a:extLst>
            </p:cNvPr>
            <p:cNvGrpSpPr/>
            <p:nvPr>
              <p:custDataLst>
                <p:tags r:id="rId15"/>
              </p:custDataLst>
            </p:nvPr>
          </p:nvGrpSpPr>
          <p:grpSpPr>
            <a:xfrm>
              <a:off x="5153773" y="2506749"/>
              <a:ext cx="1958277" cy="345889"/>
              <a:chOff x="5153773" y="2506749"/>
              <a:chExt cx="1958277" cy="345889"/>
            </a:xfrm>
          </p:grpSpPr>
          <p:sp>
            <p:nvSpPr>
              <p:cNvPr id="63" name="Rounded Rectangle 25 2 1 1">
                <a:extLst>
                  <a:ext uri="{FF2B5EF4-FFF2-40B4-BE49-F238E27FC236}">
                    <a16:creationId xmlns:a16="http://schemas.microsoft.com/office/drawing/2014/main" id="{B83A1F5B-9B95-49E8-B5E1-E3669922FD26}"/>
                  </a:ext>
                </a:extLst>
              </p:cNvPr>
              <p:cNvSpPr/>
              <p:nvPr/>
            </p:nvSpPr>
            <p:spPr bwMode="auto">
              <a:xfrm>
                <a:off x="5153773" y="2506749"/>
                <a:ext cx="1958277" cy="34588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3" name="Picture 12" descr="\documentclass{article}&#10;\usepackage{amsmath,bm,amsfonts}&#10;\DeclareMathOperator{\prob}{Pr}&#10;\newcommand{\Expect}{{\mathbb{E}}}&#10;\pagestyle{empty}&#10;\begin{document}&#10;&#10;&#10;\begin{align*}&#10;n_* = \arg\max_{n} H_\dagger(\bm{q}_n[t])&#10;\end{align*}&#10;\end{document}" title="IguanaTex Bitmap Display">
                <a:extLst>
                  <a:ext uri="{FF2B5EF4-FFF2-40B4-BE49-F238E27FC236}">
                    <a16:creationId xmlns:a16="http://schemas.microsoft.com/office/drawing/2014/main" id="{033D8C18-EE71-FD98-4BED-9B65644EBF10}"/>
                  </a:ext>
                </a:extLst>
              </p:cNvPr>
              <p:cNvPicPr>
                <a:picLocks noChangeAspect="1"/>
              </p:cNvPicPr>
              <p:nvPr>
                <p:custDataLst>
                  <p:tags r:id="rId16"/>
                </p:custDataLst>
              </p:nvPr>
            </p:nvPicPr>
            <p:blipFill>
              <a:blip r:embed="rId29" cstate="print">
                <a:extLst>
                  <a:ext uri="{28A0092B-C50C-407E-A947-70E740481C1C}">
                    <a14:useLocalDpi xmlns:a14="http://schemas.microsoft.com/office/drawing/2010/main" val="0"/>
                  </a:ext>
                </a:extLst>
              </a:blip>
              <a:stretch>
                <a:fillRect/>
              </a:stretch>
            </p:blipFill>
            <p:spPr>
              <a:xfrm>
                <a:off x="5234334" y="2543284"/>
                <a:ext cx="1877716" cy="294722"/>
              </a:xfrm>
              <a:prstGeom prst="rect">
                <a:avLst/>
              </a:prstGeom>
            </p:spPr>
          </p:pic>
        </p:grpSp>
        <p:sp>
          <p:nvSpPr>
            <p:cNvPr id="3" name="Rectangle 2">
              <a:extLst>
                <a:ext uri="{FF2B5EF4-FFF2-40B4-BE49-F238E27FC236}">
                  <a16:creationId xmlns:a16="http://schemas.microsoft.com/office/drawing/2014/main" id="{57F09362-C345-4C09-AF55-F3AA47ADD5D4}"/>
                </a:ext>
              </a:extLst>
            </p:cNvPr>
            <p:cNvSpPr/>
            <p:nvPr/>
          </p:nvSpPr>
          <p:spPr>
            <a:xfrm>
              <a:off x="1371446" y="2627654"/>
              <a:ext cx="2930610" cy="307777"/>
            </a:xfrm>
            <a:prstGeom prst="rect">
              <a:avLst/>
            </a:prstGeom>
          </p:spPr>
          <p:txBody>
            <a:bodyPr wrap="none">
              <a:spAutoFit/>
            </a:bodyPr>
            <a:lstStyle/>
            <a:p>
              <a:pPr marL="285750" indent="-285750">
                <a:buFont typeface="Wingdings" panose="05000000000000000000" pitchFamily="2" charset="2"/>
                <a:buChar char="Ø"/>
              </a:pPr>
              <a:r>
                <a:rPr lang="en-US" sz="1400" dirty="0">
                  <a:ea typeface="宋体" charset="-122"/>
                </a:rPr>
                <a:t>select data w/ high uncertainty</a:t>
              </a:r>
              <a:endParaRPr lang="en-US" sz="1400" dirty="0"/>
            </a:p>
          </p:txBody>
        </p:sp>
      </p:grpSp>
      <p:grpSp>
        <p:nvGrpSpPr>
          <p:cNvPr id="64" name="Group 63">
            <a:extLst>
              <a:ext uri="{FF2B5EF4-FFF2-40B4-BE49-F238E27FC236}">
                <a16:creationId xmlns:a16="http://schemas.microsoft.com/office/drawing/2014/main" id="{EE9A70E6-A9F5-7CC7-A115-24C2EBCBBED2}"/>
              </a:ext>
            </a:extLst>
          </p:cNvPr>
          <p:cNvGrpSpPr/>
          <p:nvPr>
            <p:custDataLst>
              <p:tags r:id="rId3"/>
            </p:custDataLst>
          </p:nvPr>
        </p:nvGrpSpPr>
        <p:grpSpPr>
          <a:xfrm>
            <a:off x="292264" y="5115546"/>
            <a:ext cx="7687380" cy="933879"/>
            <a:chOff x="292264" y="5115546"/>
            <a:chExt cx="7687380" cy="933879"/>
          </a:xfrm>
        </p:grpSpPr>
        <p:sp>
          <p:nvSpPr>
            <p:cNvPr id="35" name="TextBox 34">
              <a:extLst>
                <a:ext uri="{FF2B5EF4-FFF2-40B4-BE49-F238E27FC236}">
                  <a16:creationId xmlns:a16="http://schemas.microsoft.com/office/drawing/2014/main" id="{B0B5B8A7-D566-4D5A-B193-41490EC1FEFE}"/>
                </a:ext>
              </a:extLst>
            </p:cNvPr>
            <p:cNvSpPr txBox="1"/>
            <p:nvPr/>
          </p:nvSpPr>
          <p:spPr>
            <a:xfrm>
              <a:off x="624468" y="5400529"/>
              <a:ext cx="7355176" cy="648896"/>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Update annotator parameters                      , priors             , and posteriors</a:t>
              </a:r>
            </a:p>
            <a:p>
              <a:pPr marL="285750" indent="-285750">
                <a:spcBef>
                  <a:spcPts val="450"/>
                </a:spcBef>
                <a:buFont typeface="Wingdings" panose="05000000000000000000" pitchFamily="2" charset="2"/>
                <a:buChar char="Ø"/>
              </a:pPr>
              <a:r>
                <a:rPr lang="en-US" sz="1600" dirty="0">
                  <a:latin typeface="Arial" panose="020B0604020202020204"/>
                  <a:ea typeface="宋体" charset="-122"/>
                </a:rPr>
                <a:t>Update uncertainties </a:t>
              </a:r>
              <a:endParaRPr lang="en-US" sz="1600" dirty="0">
                <a:ea typeface="宋体" charset="-122"/>
              </a:endParaRPr>
            </a:p>
          </p:txBody>
        </p:sp>
        <p:grpSp>
          <p:nvGrpSpPr>
            <p:cNvPr id="62" name="Group 61">
              <a:extLst>
                <a:ext uri="{FF2B5EF4-FFF2-40B4-BE49-F238E27FC236}">
                  <a16:creationId xmlns:a16="http://schemas.microsoft.com/office/drawing/2014/main" id="{2547350D-C680-34C1-F95E-4E986FE40ACC}"/>
                </a:ext>
              </a:extLst>
            </p:cNvPr>
            <p:cNvGrpSpPr/>
            <p:nvPr>
              <p:custDataLst>
                <p:tags r:id="rId13"/>
              </p:custDataLst>
            </p:nvPr>
          </p:nvGrpSpPr>
          <p:grpSpPr>
            <a:xfrm>
              <a:off x="292264" y="5115546"/>
              <a:ext cx="5639715" cy="338554"/>
              <a:chOff x="292264" y="5115546"/>
              <a:chExt cx="5639715" cy="338554"/>
            </a:xfrm>
          </p:grpSpPr>
          <p:sp>
            <p:nvSpPr>
              <p:cNvPr id="68" name="TextBox 67">
                <a:extLst>
                  <a:ext uri="{FF2B5EF4-FFF2-40B4-BE49-F238E27FC236}">
                    <a16:creationId xmlns:a16="http://schemas.microsoft.com/office/drawing/2014/main" id="{FD5C7E81-66A0-465A-856F-34D37A34AE4A}"/>
                  </a:ext>
                </a:extLst>
              </p:cNvPr>
              <p:cNvSpPr txBox="1"/>
              <p:nvPr/>
            </p:nvSpPr>
            <p:spPr>
              <a:xfrm>
                <a:off x="292264" y="5115546"/>
                <a:ext cx="5639715"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Provide                                          to Online EM:  </a:t>
                </a:r>
                <a:endParaRPr lang="en-US" sz="1600" dirty="0">
                  <a:ea typeface="宋体" charset="-122"/>
                </a:endParaRPr>
              </a:p>
            </p:txBody>
          </p:sp>
          <p:pic>
            <p:nvPicPr>
              <p:cNvPr id="46" name="Picture 45" descr="\documentclass{article}&#10;\usepackage{amsmath,bm,amsfonts}&#10;\DeclareMathOperator{\prob}{Pr}&#10;\newcommand{\Expect}{{\rm I\kern-.3em E}}&#10;\pagestyle{empty}&#10;\begin{document}&#10;&#10;&#10;\begin{equation*}&#10;r_t = (n_*,m_*,\check{y}_{n_*}^{(m_*)})&#10;\end{equation*}&#10;\end{document}" title="IguanaTex Bitmap Display">
                <a:extLst>
                  <a:ext uri="{FF2B5EF4-FFF2-40B4-BE49-F238E27FC236}">
                    <a16:creationId xmlns:a16="http://schemas.microsoft.com/office/drawing/2014/main" id="{DA97C51B-92AF-13D8-0B6C-DD134ED2759E}"/>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1658740" y="5153455"/>
                <a:ext cx="1594290" cy="241142"/>
              </a:xfrm>
              <a:prstGeom prst="rect">
                <a:avLst/>
              </a:prstGeom>
            </p:spPr>
          </p:pic>
        </p:grpSp>
      </p:grpSp>
      <p:pic>
        <p:nvPicPr>
          <p:cNvPr id="77" name="Picture 76" descr="\documentclass{article}&#10;\usepackage{amsmath,bm,amsfonts}&#10;\DeclareMathOperator{\prob}{Pr}&#10;\newcommand{\Expect}{{\rm I\kern-.3em E}}&#10;\pagestyle{empty}&#10;\begin{document}&#10;&#10;&#10;\begin{equation*}&#10;\{\hat{q}_{nk}[t+1]\}&#10;\end{equation*}&#10;\end{document}" title="IguanaTex Bitmap Display">
            <a:extLst>
              <a:ext uri="{FF2B5EF4-FFF2-40B4-BE49-F238E27FC236}">
                <a16:creationId xmlns:a16="http://schemas.microsoft.com/office/drawing/2014/main" id="{2BD283B8-8613-8E25-AF13-FC37FEA5454C}"/>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7805898" y="5445709"/>
            <a:ext cx="934860" cy="190856"/>
          </a:xfrm>
          <a:prstGeom prst="rect">
            <a:avLst/>
          </a:prstGeom>
        </p:spPr>
      </p:pic>
      <p:pic>
        <p:nvPicPr>
          <p:cNvPr id="81" name="Picture 80" descr="\documentclass{article}&#10;\usepackage{amsmath,bm,amsfonts}&#10;\DeclareMathOperator{\prob}{Pr}&#10;\newcommand{\Expect}{{\rm I\kern-.3em E}}&#10;\pagestyle{empty}&#10;\begin{document}&#10;&#10;&#10;\begin{equation*}&#10;\{\mathbf{H}^{(m)}[t+1]\}&#10;\end{equation*}&#10;\end{document}" title="IguanaTex Bitmap Display">
            <a:extLst>
              <a:ext uri="{FF2B5EF4-FFF2-40B4-BE49-F238E27FC236}">
                <a16:creationId xmlns:a16="http://schemas.microsoft.com/office/drawing/2014/main" id="{2D5AFF9E-0D16-4DE1-243B-76CB61E74FE1}"/>
              </a:ext>
            </a:extLst>
          </p:cNvPr>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3727768" y="5462803"/>
            <a:ext cx="1097146" cy="226286"/>
          </a:xfrm>
          <a:prstGeom prst="rect">
            <a:avLst/>
          </a:prstGeom>
        </p:spPr>
      </p:pic>
      <p:pic>
        <p:nvPicPr>
          <p:cNvPr id="75" name="Picture 74" descr="\documentclass{article}&#10;\usepackage{amsmath,bm,amsfonts}&#10;\DeclareMathOperator{\prob}{Pr}&#10;\newcommand{\Expect}{{\rm I\kern-.3em E}}&#10;\pagestyle{empty}&#10;\begin{document}&#10;&#10;&#10;\begin{equation*}&#10;\bm{\pi}[t+1]&#10;\end{equation*}&#10;\end{document}" title="IguanaTex Bitmap Display">
            <a:extLst>
              <a:ext uri="{FF2B5EF4-FFF2-40B4-BE49-F238E27FC236}">
                <a16:creationId xmlns:a16="http://schemas.microsoft.com/office/drawing/2014/main" id="{C1B3690B-41C1-3609-6FDD-5A173DFD89B9}"/>
              </a:ext>
            </a:extLst>
          </p:cNvPr>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5606897" y="5480723"/>
            <a:ext cx="609145" cy="190856"/>
          </a:xfrm>
          <a:prstGeom prst="rect">
            <a:avLst/>
          </a:prstGeom>
        </p:spPr>
      </p:pic>
      <p:pic>
        <p:nvPicPr>
          <p:cNvPr id="79" name="Picture 78" descr="\documentclass{article}&#10;\usepackage{amsmath,bm,amsfonts}&#10;\DeclareMathOperator{\prob}{Pr}&#10;\newcommand{\Expect}{{\rm I\kern-.3em E}}&#10;\pagestyle{empty}&#10;\begin{document}&#10;&#10;&#10;\begin{equation*}&#10;\{H_\dagger(\bm{q}_n[t+1]\}_{n=1}^{N}&#10;\end{equation*}&#10;\end{document}" title="IguanaTex Bitmap Display">
            <a:extLst>
              <a:ext uri="{FF2B5EF4-FFF2-40B4-BE49-F238E27FC236}">
                <a16:creationId xmlns:a16="http://schemas.microsoft.com/office/drawing/2014/main" id="{3988D426-C7A4-AF8D-B116-709EB46CB06E}"/>
              </a:ext>
            </a:extLst>
          </p:cNvPr>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3253030" y="5756462"/>
            <a:ext cx="1467433" cy="226285"/>
          </a:xfrm>
          <a:prstGeom prst="rect">
            <a:avLst/>
          </a:prstGeom>
        </p:spPr>
      </p:pic>
      <p:pic>
        <p:nvPicPr>
          <p:cNvPr id="19" name="Picture 18">
            <a:extLst>
              <a:ext uri="{FF2B5EF4-FFF2-40B4-BE49-F238E27FC236}">
                <a16:creationId xmlns:a16="http://schemas.microsoft.com/office/drawing/2014/main" id="{5805F1E0-9D1F-45B7-B1E7-53D0F99066B7}"/>
              </a:ext>
            </a:extLst>
          </p:cNvPr>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7350470" y="2606390"/>
            <a:ext cx="1544002" cy="190857"/>
          </a:xfrm>
          <a:prstGeom prst="rect">
            <a:avLst/>
          </a:prstGeom>
        </p:spPr>
      </p:pic>
      <p:sp>
        <p:nvSpPr>
          <p:cNvPr id="53" name="TextBox 52">
            <a:extLst>
              <a:ext uri="{FF2B5EF4-FFF2-40B4-BE49-F238E27FC236}">
                <a16:creationId xmlns:a16="http://schemas.microsoft.com/office/drawing/2014/main" id="{1EA00C58-7C62-4E0B-902B-B03535328AC5}"/>
              </a:ext>
            </a:extLst>
          </p:cNvPr>
          <p:cNvSpPr txBox="1"/>
          <p:nvPr/>
        </p:nvSpPr>
        <p:spPr>
          <a:xfrm>
            <a:off x="5682495" y="2071655"/>
            <a:ext cx="941682" cy="192972"/>
          </a:xfrm>
          <a:prstGeom prst="rect">
            <a:avLst/>
          </a:prstGeom>
          <a:solidFill>
            <a:schemeClr val="bg1"/>
          </a:solidFill>
        </p:spPr>
        <p:txBody>
          <a:bodyPr wrap="none" rtlCol="0">
            <a:spAutoFit/>
          </a:bodyPr>
          <a:lstStyle/>
          <a:p>
            <a:pPr algn="l">
              <a:spcBef>
                <a:spcPts val="600"/>
              </a:spcBef>
            </a:pPr>
            <a:r>
              <a:rPr lang="en-US" sz="1000" b="1" dirty="0">
                <a:ea typeface="宋体" charset="-122"/>
              </a:rPr>
              <a:t>Annotator </a:t>
            </a:r>
            <a:r>
              <a:rPr lang="en-US" sz="1000" b="1" i="1" dirty="0">
                <a:ea typeface="宋体" charset="-122"/>
              </a:rPr>
              <a:t>m*</a:t>
            </a:r>
            <a:r>
              <a:rPr lang="en-US" sz="1000" b="1" dirty="0">
                <a:ea typeface="宋体" charset="-122"/>
              </a:rPr>
              <a:t> </a:t>
            </a:r>
          </a:p>
        </p:txBody>
      </p:sp>
      <p:pic>
        <p:nvPicPr>
          <p:cNvPr id="82" name="Picture 81" descr="\documentclass{article}&#10;\usepackage{amsmath,bm,amsfonts}&#10;\DeclareMathOperator{\prob}{Pr}&#10;\newcommand{\Expect}{{\rm I\kern-.3em E}}&#10;\pagestyle{empty}&#10;\begin{document}&#10;&#10;&#10;\begin{equation*}&#10;r_t := \left(n,m,\check{y}_n^{(m)}\right)&#10;\end{equation*}&#10;\end{document}" title="IguanaTex Bitmap Display">
            <a:extLst>
              <a:ext uri="{FF2B5EF4-FFF2-40B4-BE49-F238E27FC236}">
                <a16:creationId xmlns:a16="http://schemas.microsoft.com/office/drawing/2014/main" id="{B3AE8122-F787-DAFE-D561-5F8BB0746F69}"/>
              </a:ext>
            </a:extLst>
          </p:cNvPr>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2987633" y="868117"/>
            <a:ext cx="1457146" cy="341714"/>
          </a:xfrm>
          <a:prstGeom prst="rect">
            <a:avLst/>
          </a:prstGeom>
        </p:spPr>
      </p:pic>
      <p:pic>
        <p:nvPicPr>
          <p:cNvPr id="83" name="Picture 82" descr="\documentclass{article}&#10;\usepackage{amsmath,bm,amsfonts}&#10;\DeclareMathOperator{\prob}{Pr}&#10;\newcommand{\Expect}{{\rm I\kern-.3em E}}&#10;\pagestyle{empty}&#10;\begin{document}&#10;&#10;&#10;\begin{equation*}&#10;\bm{\theta}[0]:= [\mathbf{H}^{(1)}[0],\ldots,\mathbf{H}^{(M)}[0],\bm{\pi}[0]]&#10;\end{equation*}&#10;\end{document}" title="IguanaTex Bitmap Display">
            <a:extLst>
              <a:ext uri="{FF2B5EF4-FFF2-40B4-BE49-F238E27FC236}">
                <a16:creationId xmlns:a16="http://schemas.microsoft.com/office/drawing/2014/main" id="{B72B497F-0176-505B-6ECF-EC35431516C6}"/>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1532909" y="1302845"/>
            <a:ext cx="2769147" cy="226285"/>
          </a:xfrm>
          <a:prstGeom prst="rect">
            <a:avLst/>
          </a:prstGeom>
        </p:spPr>
      </p:pic>
      <p:sp>
        <p:nvSpPr>
          <p:cNvPr id="86" name="Footer Placeholder 3">
            <a:extLst>
              <a:ext uri="{FF2B5EF4-FFF2-40B4-BE49-F238E27FC236}">
                <a16:creationId xmlns:a16="http://schemas.microsoft.com/office/drawing/2014/main" id="{9B27E332-7024-62D8-42E7-BBD62B2303AE}"/>
              </a:ext>
            </a:extLst>
          </p:cNvPr>
          <p:cNvSpPr>
            <a:spLocks noGrp="1"/>
          </p:cNvSpPr>
          <p:nvPr>
            <p:ph type="ftr" sz="quarter" idx="11"/>
          </p:nvPr>
        </p:nvSpPr>
        <p:spPr>
          <a:xfrm>
            <a:off x="109728" y="6251068"/>
            <a:ext cx="8924544" cy="457200"/>
          </a:xfrm>
        </p:spPr>
        <p:txBody>
          <a:bodyPr/>
          <a:lstStyle/>
          <a:p>
            <a:r>
              <a:rPr lang="en-US" sz="1200" dirty="0"/>
              <a:t>P. A. Traganitis, D. Berberidis, and G. B. Giannakis, “Active learning with unsupervised ensembles of classifiers,”  in Proceedings of the 2020 IEEE International Conference on Acoustics, Speech and Signal Processing (ICASSP), pp. 3967–3971, 2020.</a:t>
            </a:r>
            <a:endParaRPr lang="en-US" sz="1200" dirty="0">
              <a:solidFill>
                <a:srgbClr val="000000"/>
              </a:solidFill>
            </a:endParaRPr>
          </a:p>
        </p:txBody>
      </p:sp>
      <p:grpSp>
        <p:nvGrpSpPr>
          <p:cNvPr id="17" name="Group 16">
            <a:extLst>
              <a:ext uri="{FF2B5EF4-FFF2-40B4-BE49-F238E27FC236}">
                <a16:creationId xmlns:a16="http://schemas.microsoft.com/office/drawing/2014/main" id="{53E94E57-2167-43EA-BCAC-556213494634}"/>
              </a:ext>
            </a:extLst>
          </p:cNvPr>
          <p:cNvGrpSpPr/>
          <p:nvPr/>
        </p:nvGrpSpPr>
        <p:grpSpPr>
          <a:xfrm>
            <a:off x="5555633" y="737990"/>
            <a:ext cx="3154149" cy="1526851"/>
            <a:chOff x="5555633" y="737990"/>
            <a:chExt cx="3154149" cy="1526851"/>
          </a:xfrm>
        </p:grpSpPr>
        <p:grpSp>
          <p:nvGrpSpPr>
            <p:cNvPr id="56" name="Group 55">
              <a:extLst>
                <a:ext uri="{FF2B5EF4-FFF2-40B4-BE49-F238E27FC236}">
                  <a16:creationId xmlns:a16="http://schemas.microsoft.com/office/drawing/2014/main" id="{4827BDEA-2ECD-42FF-B7F5-2E22F03BBE12}"/>
                </a:ext>
              </a:extLst>
            </p:cNvPr>
            <p:cNvGrpSpPr/>
            <p:nvPr/>
          </p:nvGrpSpPr>
          <p:grpSpPr>
            <a:xfrm>
              <a:off x="5555633" y="737990"/>
              <a:ext cx="3154149" cy="1526851"/>
              <a:chOff x="1586322" y="1960599"/>
              <a:chExt cx="5119277" cy="3464705"/>
            </a:xfrm>
          </p:grpSpPr>
          <p:pic>
            <p:nvPicPr>
              <p:cNvPr id="59" name="Picture 58">
                <a:extLst>
                  <a:ext uri="{FF2B5EF4-FFF2-40B4-BE49-F238E27FC236}">
                    <a16:creationId xmlns:a16="http://schemas.microsoft.com/office/drawing/2014/main" id="{7BAA3595-96F8-4C4E-923B-6FA1D82E47C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586322" y="1960599"/>
                <a:ext cx="5119277" cy="3464705"/>
              </a:xfrm>
              <a:prstGeom prst="rect">
                <a:avLst/>
              </a:prstGeom>
            </p:spPr>
          </p:pic>
          <p:sp>
            <p:nvSpPr>
              <p:cNvPr id="61" name="Rectangle 60">
                <a:extLst>
                  <a:ext uri="{FF2B5EF4-FFF2-40B4-BE49-F238E27FC236}">
                    <a16:creationId xmlns:a16="http://schemas.microsoft.com/office/drawing/2014/main" id="{9B6B7487-052D-4A10-B831-D6C723354260}"/>
                  </a:ext>
                </a:extLst>
              </p:cNvPr>
              <p:cNvSpPr/>
              <p:nvPr/>
            </p:nvSpPr>
            <p:spPr bwMode="auto">
              <a:xfrm>
                <a:off x="3238500" y="4143375"/>
                <a:ext cx="809625" cy="46672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pic>
          <p:nvPicPr>
            <p:cNvPr id="58" name="Picture 57">
              <a:extLst>
                <a:ext uri="{FF2B5EF4-FFF2-40B4-BE49-F238E27FC236}">
                  <a16:creationId xmlns:a16="http://schemas.microsoft.com/office/drawing/2014/main" id="{BAAB92B8-AF09-427B-AD1F-1C862F656BFF}"/>
                </a:ext>
              </a:extLst>
            </p:cNvPr>
            <p:cNvPicPr>
              <a:picLocks noChangeAspect="1"/>
            </p:cNvPicPr>
            <p:nvPr>
              <p:custDataLst>
                <p:tags r:id="rId11"/>
              </p:custDataLst>
            </p:nvPr>
          </p:nvPicPr>
          <p:blipFill>
            <a:blip r:embed="rId39" cstate="print">
              <a:extLst>
                <a:ext uri="{28A0092B-C50C-407E-A947-70E740481C1C}">
                  <a14:useLocalDpi xmlns:a14="http://schemas.microsoft.com/office/drawing/2010/main" val="0"/>
                </a:ext>
              </a:extLst>
            </a:blip>
            <a:stretch>
              <a:fillRect/>
            </a:stretch>
          </p:blipFill>
          <p:spPr>
            <a:xfrm>
              <a:off x="6827325" y="1814530"/>
              <a:ext cx="171731" cy="82116"/>
            </a:xfrm>
            <a:prstGeom prst="rect">
              <a:avLst/>
            </a:prstGeom>
          </p:spPr>
        </p:pic>
        <p:sp>
          <p:nvSpPr>
            <p:cNvPr id="55" name="Rectangle 54">
              <a:extLst>
                <a:ext uri="{FF2B5EF4-FFF2-40B4-BE49-F238E27FC236}">
                  <a16:creationId xmlns:a16="http://schemas.microsoft.com/office/drawing/2014/main" id="{E24A4483-88CF-4436-A55B-A3FA48036AB4}"/>
                </a:ext>
              </a:extLst>
            </p:cNvPr>
            <p:cNvSpPr/>
            <p:nvPr/>
          </p:nvSpPr>
          <p:spPr bwMode="auto">
            <a:xfrm>
              <a:off x="6214051" y="1350701"/>
              <a:ext cx="903773" cy="2434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49" name="TextBox 48">
              <a:extLst>
                <a:ext uri="{FF2B5EF4-FFF2-40B4-BE49-F238E27FC236}">
                  <a16:creationId xmlns:a16="http://schemas.microsoft.com/office/drawing/2014/main" id="{9F4E6C73-DBC8-4383-B8DB-68A455666C29}"/>
                </a:ext>
              </a:extLst>
            </p:cNvPr>
            <p:cNvSpPr txBox="1"/>
            <p:nvPr/>
          </p:nvSpPr>
          <p:spPr>
            <a:xfrm>
              <a:off x="7021772" y="913462"/>
              <a:ext cx="738494" cy="192972"/>
            </a:xfrm>
            <a:prstGeom prst="rect">
              <a:avLst/>
            </a:prstGeom>
            <a:solidFill>
              <a:schemeClr val="bg1"/>
            </a:solidFill>
          </p:spPr>
          <p:txBody>
            <a:bodyPr wrap="none" rtlCol="0">
              <a:spAutoFit/>
            </a:bodyPr>
            <a:lstStyle/>
            <a:p>
              <a:pPr algn="l">
                <a:spcBef>
                  <a:spcPts val="600"/>
                </a:spcBef>
              </a:pPr>
              <a:r>
                <a:rPr lang="en-US" sz="1000" b="1" dirty="0">
                  <a:ea typeface="宋体" charset="-122"/>
                </a:rPr>
                <a:t>Online EM</a:t>
              </a:r>
            </a:p>
          </p:txBody>
        </p:sp>
        <p:sp>
          <p:nvSpPr>
            <p:cNvPr id="10" name="Rectangle 9">
              <a:extLst>
                <a:ext uri="{FF2B5EF4-FFF2-40B4-BE49-F238E27FC236}">
                  <a16:creationId xmlns:a16="http://schemas.microsoft.com/office/drawing/2014/main" id="{EB96C817-4018-4742-A809-3C6C9771DDB8}"/>
                </a:ext>
              </a:extLst>
            </p:cNvPr>
            <p:cNvSpPr/>
            <p:nvPr/>
          </p:nvSpPr>
          <p:spPr bwMode="auto">
            <a:xfrm>
              <a:off x="5570303" y="1377692"/>
              <a:ext cx="511203" cy="169135"/>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9" name="Picture 8" descr="\documentclass{article}&#10;\usepackage{amsmath,bm,amsfonts}&#10;\usepackage[dvipsnames]{xcolor}&#10;\DeclareMathOperator{\prob}{Pr}&#10;\newcommand{\Expect}{{\rm I\kern-.3em E}}&#10;\pagestyle{empty}&#10;\begin{document}&#10;&#10;{\color{OliveGreen}&#10;\begin{equation*}&#10;\check{y}_{n^*}^{(m^*)}&#10;\end{equation*}&#10;}&#10;\end{document}" title="IguanaTex Bitmap Display">
              <a:extLst>
                <a:ext uri="{FF2B5EF4-FFF2-40B4-BE49-F238E27FC236}">
                  <a16:creationId xmlns:a16="http://schemas.microsoft.com/office/drawing/2014/main" id="{40F1B1DD-0435-4672-ABD1-A660AC05777D}"/>
                </a:ext>
              </a:extLst>
            </p:cNvPr>
            <p:cNvPicPr>
              <a:picLocks noChangeAspect="1"/>
            </p:cNvPicPr>
            <p:nvPr>
              <p:custDataLst>
                <p:tags r:id="rId12"/>
              </p:custDataLst>
            </p:nvPr>
          </p:nvPicPr>
          <p:blipFill>
            <a:blip r:embed="rId40" cstate="print">
              <a:extLst>
                <a:ext uri="{28A0092B-C50C-407E-A947-70E740481C1C}">
                  <a14:useLocalDpi xmlns:a14="http://schemas.microsoft.com/office/drawing/2010/main" val="0"/>
                </a:ext>
              </a:extLst>
            </a:blip>
            <a:stretch>
              <a:fillRect/>
            </a:stretch>
          </p:blipFill>
          <p:spPr>
            <a:xfrm>
              <a:off x="5699462" y="1383712"/>
              <a:ext cx="298878" cy="192972"/>
            </a:xfrm>
            <a:prstGeom prst="rect">
              <a:avLst/>
            </a:prstGeom>
            <a:solidFill>
              <a:srgbClr val="FFFFFF"/>
            </a:solidFill>
          </p:spPr>
        </p:pic>
      </p:grpSp>
    </p:spTree>
    <p:extLst>
      <p:ext uri="{BB962C8B-B14F-4D97-AF65-F5344CB8AC3E}">
        <p14:creationId xmlns:p14="http://schemas.microsoft.com/office/powerpoint/2010/main" val="13177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dirty="0"/>
              <a:t>Exploring the annotator space</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64</a:t>
            </a:fld>
            <a:endParaRPr lang="en-US" dirty="0">
              <a:solidFill>
                <a:srgbClr val="000000"/>
              </a:solidFill>
              <a:ea typeface="ＭＳ Ｐゴシック"/>
            </a:endParaRPr>
          </a:p>
        </p:txBody>
      </p:sp>
      <p:sp>
        <p:nvSpPr>
          <p:cNvPr id="24" name="TextBox 23">
            <a:extLst>
              <a:ext uri="{FF2B5EF4-FFF2-40B4-BE49-F238E27FC236}">
                <a16:creationId xmlns:a16="http://schemas.microsoft.com/office/drawing/2014/main" id="{1290722F-EEF8-4632-A2AD-99EEC06AB1AC}"/>
              </a:ext>
            </a:extLst>
          </p:cNvPr>
          <p:cNvSpPr txBox="1"/>
          <p:nvPr/>
        </p:nvSpPr>
        <p:spPr>
          <a:xfrm>
            <a:off x="693029" y="1650077"/>
            <a:ext cx="6213560" cy="95923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Insufficient initialization – poor annotator space coverage</a:t>
            </a:r>
          </a:p>
          <a:p>
            <a:pPr marL="285750" indent="-285750">
              <a:spcBef>
                <a:spcPts val="450"/>
              </a:spcBef>
              <a:buFont typeface="Wingdings" panose="05000000000000000000" pitchFamily="2" charset="2"/>
              <a:buChar char="Ø"/>
            </a:pPr>
            <a:r>
              <a:rPr lang="en-US" sz="1600" dirty="0">
                <a:latin typeface="Arial" panose="020B0604020202020204"/>
                <a:ea typeface="宋体" charset="-122"/>
              </a:rPr>
              <a:t>Estimation of annotator parameters depends on # of responses</a:t>
            </a:r>
          </a:p>
          <a:p>
            <a:pPr marL="285750" indent="-285750">
              <a:spcBef>
                <a:spcPts val="450"/>
              </a:spcBef>
              <a:buFont typeface="Wingdings" panose="05000000000000000000" pitchFamily="2" charset="2"/>
              <a:buChar char="Ø"/>
            </a:pPr>
            <a:r>
              <a:rPr lang="en-US" sz="1600" dirty="0">
                <a:latin typeface="Arial" panose="020B0604020202020204"/>
                <a:ea typeface="宋体" charset="-122"/>
              </a:rPr>
              <a:t>Too many annotations from few learners</a:t>
            </a:r>
          </a:p>
        </p:txBody>
      </p:sp>
      <p:sp>
        <p:nvSpPr>
          <p:cNvPr id="48" name="TextBox 47">
            <a:extLst>
              <a:ext uri="{FF2B5EF4-FFF2-40B4-BE49-F238E27FC236}">
                <a16:creationId xmlns:a16="http://schemas.microsoft.com/office/drawing/2014/main" id="{FD700B71-FA93-4952-BE7E-894F1BF7E89C}"/>
              </a:ext>
            </a:extLst>
          </p:cNvPr>
          <p:cNvSpPr txBox="1"/>
          <p:nvPr/>
        </p:nvSpPr>
        <p:spPr>
          <a:xfrm>
            <a:off x="230176" y="1197620"/>
            <a:ext cx="7287893"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Always selecting the “best” available annotator might be suboptimal</a:t>
            </a:r>
          </a:p>
        </p:txBody>
      </p:sp>
      <p:grpSp>
        <p:nvGrpSpPr>
          <p:cNvPr id="21" name="Group 20">
            <a:extLst>
              <a:ext uri="{FF2B5EF4-FFF2-40B4-BE49-F238E27FC236}">
                <a16:creationId xmlns:a16="http://schemas.microsoft.com/office/drawing/2014/main" id="{A886E19F-797D-0CBD-B925-F97F47C7EE38}"/>
              </a:ext>
            </a:extLst>
          </p:cNvPr>
          <p:cNvGrpSpPr/>
          <p:nvPr/>
        </p:nvGrpSpPr>
        <p:grpSpPr>
          <a:xfrm>
            <a:off x="230176" y="2688575"/>
            <a:ext cx="6279628" cy="3373680"/>
            <a:chOff x="230176" y="2688575"/>
            <a:chExt cx="6279628" cy="3373680"/>
          </a:xfrm>
        </p:grpSpPr>
        <p:grpSp>
          <p:nvGrpSpPr>
            <p:cNvPr id="20" name="Group 19">
              <a:extLst>
                <a:ext uri="{FF2B5EF4-FFF2-40B4-BE49-F238E27FC236}">
                  <a16:creationId xmlns:a16="http://schemas.microsoft.com/office/drawing/2014/main" id="{BE4079B3-09CE-F82E-FCB4-F3588897956A}"/>
                </a:ext>
              </a:extLst>
            </p:cNvPr>
            <p:cNvGrpSpPr/>
            <p:nvPr>
              <p:custDataLst>
                <p:tags r:id="rId2"/>
              </p:custDataLst>
            </p:nvPr>
          </p:nvGrpSpPr>
          <p:grpSpPr>
            <a:xfrm>
              <a:off x="230176" y="2688575"/>
              <a:ext cx="6279628" cy="3373680"/>
              <a:chOff x="230176" y="2688575"/>
              <a:chExt cx="6279628" cy="3373680"/>
            </a:xfrm>
          </p:grpSpPr>
          <p:sp>
            <p:nvSpPr>
              <p:cNvPr id="65" name="TextBox 64">
                <a:extLst>
                  <a:ext uri="{FF2B5EF4-FFF2-40B4-BE49-F238E27FC236}">
                    <a16:creationId xmlns:a16="http://schemas.microsoft.com/office/drawing/2014/main" id="{46D11DD8-CAE1-4660-BB78-419548A908A0}"/>
                  </a:ext>
                </a:extLst>
              </p:cNvPr>
              <p:cNvSpPr txBox="1"/>
              <p:nvPr/>
            </p:nvSpPr>
            <p:spPr>
              <a:xfrm>
                <a:off x="230176" y="2688575"/>
                <a:ext cx="5478231"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b="1" dirty="0">
                    <a:solidFill>
                      <a:srgbClr val="C00000"/>
                    </a:solidFill>
                    <a:latin typeface="Arial" panose="020B0604020202020204"/>
                    <a:ea typeface="宋体" charset="-122"/>
                  </a:rPr>
                  <a:t>Solution</a:t>
                </a:r>
                <a:r>
                  <a:rPr lang="en-US" b="1" dirty="0">
                    <a:solidFill>
                      <a:srgbClr val="000000"/>
                    </a:solidFill>
                    <a:latin typeface="Arial" panose="020B0604020202020204"/>
                    <a:ea typeface="宋体" charset="-122"/>
                  </a:rPr>
                  <a:t>:</a:t>
                </a:r>
                <a:r>
                  <a:rPr lang="en-US" dirty="0">
                    <a:solidFill>
                      <a:srgbClr val="000000"/>
                    </a:solidFill>
                    <a:latin typeface="Arial" panose="020B0604020202020204"/>
                    <a:ea typeface="宋体" charset="-122"/>
                  </a:rPr>
                  <a:t> At time </a:t>
                </a:r>
                <a:r>
                  <a:rPr lang="en-US" i="1" dirty="0">
                    <a:solidFill>
                      <a:srgbClr val="000000"/>
                    </a:solidFill>
                    <a:latin typeface="Arial" panose="020B0604020202020204"/>
                    <a:ea typeface="宋体" charset="-122"/>
                  </a:rPr>
                  <a:t>t </a:t>
                </a:r>
                <a:r>
                  <a:rPr lang="en-US" dirty="0">
                    <a:solidFill>
                      <a:srgbClr val="0070C0"/>
                    </a:solidFill>
                    <a:latin typeface="Arial" panose="020B0604020202020204"/>
                    <a:ea typeface="宋体" charset="-122"/>
                  </a:rPr>
                  <a:t>explore</a:t>
                </a:r>
                <a:r>
                  <a:rPr lang="en-US" dirty="0">
                    <a:solidFill>
                      <a:srgbClr val="000000"/>
                    </a:solidFill>
                    <a:latin typeface="Arial" panose="020B0604020202020204"/>
                    <a:ea typeface="宋体" charset="-122"/>
                  </a:rPr>
                  <a:t> annotator space </a:t>
                </a:r>
                <a:r>
                  <a:rPr lang="en-US" dirty="0" err="1">
                    <a:solidFill>
                      <a:srgbClr val="000000"/>
                    </a:solidFill>
                    <a:latin typeface="Arial" panose="020B0604020202020204"/>
                    <a:ea typeface="宋体" charset="-122"/>
                  </a:rPr>
                  <a:t>w.p.</a:t>
                </a:r>
                <a:r>
                  <a:rPr lang="en-US" dirty="0">
                    <a:solidFill>
                      <a:srgbClr val="000000"/>
                    </a:solidFill>
                    <a:latin typeface="Arial" panose="020B0604020202020204"/>
                    <a:ea typeface="宋体" charset="-122"/>
                  </a:rPr>
                  <a:t> </a:t>
                </a:r>
                <a:r>
                  <a:rPr lang="el-GR" i="1" dirty="0">
                    <a:solidFill>
                      <a:srgbClr val="000000"/>
                    </a:solidFill>
                    <a:latin typeface="Arial" panose="020B0604020202020204"/>
                    <a:ea typeface="宋体" charset="-122"/>
                  </a:rPr>
                  <a:t>ε</a:t>
                </a:r>
                <a:endParaRPr lang="en-US" dirty="0">
                  <a:solidFill>
                    <a:srgbClr val="000000"/>
                  </a:solidFill>
                  <a:latin typeface="Arial" panose="020B0604020202020204"/>
                  <a:ea typeface="宋体" charset="-122"/>
                </a:endParaRPr>
              </a:p>
            </p:txBody>
          </p:sp>
          <p:grpSp>
            <p:nvGrpSpPr>
              <p:cNvPr id="13" name="Group 12">
                <a:extLst>
                  <a:ext uri="{FF2B5EF4-FFF2-40B4-BE49-F238E27FC236}">
                    <a16:creationId xmlns:a16="http://schemas.microsoft.com/office/drawing/2014/main" id="{71662C35-EA39-47E1-70D4-46BFF1695C6C}"/>
                  </a:ext>
                </a:extLst>
              </p:cNvPr>
              <p:cNvGrpSpPr/>
              <p:nvPr>
                <p:custDataLst>
                  <p:tags r:id="rId3"/>
                </p:custDataLst>
              </p:nvPr>
            </p:nvGrpSpPr>
            <p:grpSpPr>
              <a:xfrm>
                <a:off x="3400358" y="3899158"/>
                <a:ext cx="1967169" cy="365300"/>
                <a:chOff x="3400358" y="3899158"/>
                <a:chExt cx="1967169" cy="365300"/>
              </a:xfrm>
            </p:grpSpPr>
            <p:sp>
              <p:nvSpPr>
                <p:cNvPr id="73" name="Rounded Rectangle 25 2 1 2">
                  <a:extLst>
                    <a:ext uri="{FF2B5EF4-FFF2-40B4-BE49-F238E27FC236}">
                      <a16:creationId xmlns:a16="http://schemas.microsoft.com/office/drawing/2014/main" id="{829B5108-03E3-4E38-AC3C-B394B34C4295}"/>
                    </a:ext>
                  </a:extLst>
                </p:cNvPr>
                <p:cNvSpPr/>
                <p:nvPr/>
              </p:nvSpPr>
              <p:spPr bwMode="auto">
                <a:xfrm>
                  <a:off x="3400358" y="3899158"/>
                  <a:ext cx="1967169" cy="365300"/>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2" name="Picture 11" descr="\documentclass{article}&#10;\usepackage{amsmath,bm,amsfonts}&#10;\DeclareMathOperator{\prob}{Pr}&#10;\newcommand{\Expect}{{\mathbb{E}}}&#10;\pagestyle{empty}&#10;\begin{document}&#10;&#10;&#10;\begin{align*}&#10;n_* = \arg\min_{n} H_\dagger(\bm{q}_n[t])&#10;\end{align*}&#10;\end{document}" title="IguanaTex Bitmap Display">
                  <a:extLst>
                    <a:ext uri="{FF2B5EF4-FFF2-40B4-BE49-F238E27FC236}">
                      <a16:creationId xmlns:a16="http://schemas.microsoft.com/office/drawing/2014/main" id="{70D569A0-F99B-E5F9-3AE2-3050240A2C99}"/>
                    </a:ext>
                  </a:extLst>
                </p:cNvPr>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3428459" y="3947114"/>
                  <a:ext cx="1841144" cy="294722"/>
                </a:xfrm>
                <a:prstGeom prst="rect">
                  <a:avLst/>
                </a:prstGeom>
              </p:spPr>
            </p:pic>
          </p:grpSp>
          <p:sp>
            <p:nvSpPr>
              <p:cNvPr id="76" name="TextBox 75">
                <a:extLst>
                  <a:ext uri="{FF2B5EF4-FFF2-40B4-BE49-F238E27FC236}">
                    <a16:creationId xmlns:a16="http://schemas.microsoft.com/office/drawing/2014/main" id="{64D80335-9115-4716-ABA7-7BAE48B037DD}"/>
                  </a:ext>
                </a:extLst>
              </p:cNvPr>
              <p:cNvSpPr txBox="1"/>
              <p:nvPr/>
            </p:nvSpPr>
            <p:spPr>
              <a:xfrm>
                <a:off x="2361916" y="5415924"/>
                <a:ext cx="3945859" cy="646331"/>
              </a:xfrm>
              <a:prstGeom prst="rect">
                <a:avLst/>
              </a:prstGeom>
              <a:noFill/>
            </p:spPr>
            <p:txBody>
              <a:bodyPr wrap="square" rtlCol="0">
                <a:spAutoFit/>
              </a:bodyPr>
              <a:lstStyle/>
              <a:p>
                <a:pPr algn="ctr">
                  <a:spcBef>
                    <a:spcPts val="450"/>
                  </a:spcBef>
                </a:pPr>
                <a:r>
                  <a:rPr lang="en-US" dirty="0">
                    <a:solidFill>
                      <a:srgbClr val="0070C0"/>
                    </a:solidFill>
                    <a:ea typeface="宋体" charset="-122"/>
                  </a:rPr>
                  <a:t>Exploration – Exploitation trade-off </a:t>
                </a:r>
                <a:r>
                  <a:rPr lang="en-US" dirty="0">
                    <a:ea typeface="宋体" charset="-122"/>
                  </a:rPr>
                  <a:t>Avoid “rich-get-richer” effects</a:t>
                </a:r>
              </a:p>
            </p:txBody>
          </p:sp>
          <p:sp>
            <p:nvSpPr>
              <p:cNvPr id="49" name="TextBox 48">
                <a:extLst>
                  <a:ext uri="{FF2B5EF4-FFF2-40B4-BE49-F238E27FC236}">
                    <a16:creationId xmlns:a16="http://schemas.microsoft.com/office/drawing/2014/main" id="{354BE767-7068-47CE-95B0-E2953A4A975B}"/>
                  </a:ext>
                </a:extLst>
              </p:cNvPr>
              <p:cNvSpPr txBox="1"/>
              <p:nvPr/>
            </p:nvSpPr>
            <p:spPr>
              <a:xfrm>
                <a:off x="687376" y="3411400"/>
                <a:ext cx="5182829"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Data selection – select a datum with low uncertainty</a:t>
                </a:r>
                <a:endParaRPr lang="en-US" sz="1600" dirty="0">
                  <a:solidFill>
                    <a:srgbClr val="C00000"/>
                  </a:solidFill>
                  <a:latin typeface="Arial" panose="020B0604020202020204"/>
                  <a:ea typeface="宋体" charset="-122"/>
                </a:endParaRPr>
              </a:p>
            </p:txBody>
          </p:sp>
          <p:sp>
            <p:nvSpPr>
              <p:cNvPr id="53" name="TextBox 52">
                <a:extLst>
                  <a:ext uri="{FF2B5EF4-FFF2-40B4-BE49-F238E27FC236}">
                    <a16:creationId xmlns:a16="http://schemas.microsoft.com/office/drawing/2014/main" id="{ED0F28A7-7D34-40CA-9C8D-14FF38E29885}"/>
                  </a:ext>
                </a:extLst>
              </p:cNvPr>
              <p:cNvSpPr txBox="1"/>
              <p:nvPr/>
            </p:nvSpPr>
            <p:spPr>
              <a:xfrm>
                <a:off x="687376" y="4413662"/>
                <a:ext cx="5822428"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Annotator selection – according to # of provided responses</a:t>
                </a:r>
                <a:endParaRPr lang="en-US" sz="1600" dirty="0">
                  <a:solidFill>
                    <a:srgbClr val="C00000"/>
                  </a:solidFill>
                  <a:latin typeface="Arial" panose="020B0604020202020204"/>
                  <a:ea typeface="宋体" charset="-122"/>
                </a:endParaRPr>
              </a:p>
            </p:txBody>
          </p:sp>
          <p:grpSp>
            <p:nvGrpSpPr>
              <p:cNvPr id="19" name="Group 18">
                <a:extLst>
                  <a:ext uri="{FF2B5EF4-FFF2-40B4-BE49-F238E27FC236}">
                    <a16:creationId xmlns:a16="http://schemas.microsoft.com/office/drawing/2014/main" id="{310CFC3B-A787-2CCA-31B0-3F75F054D6A8}"/>
                  </a:ext>
                </a:extLst>
              </p:cNvPr>
              <p:cNvGrpSpPr/>
              <p:nvPr>
                <p:custDataLst>
                  <p:tags r:id="rId4"/>
                </p:custDataLst>
              </p:nvPr>
            </p:nvGrpSpPr>
            <p:grpSpPr>
              <a:xfrm>
                <a:off x="3510211" y="4861337"/>
                <a:ext cx="1773678" cy="338553"/>
                <a:chOff x="3510211" y="4861337"/>
                <a:chExt cx="1773678" cy="338553"/>
              </a:xfrm>
            </p:grpSpPr>
            <p:sp>
              <p:nvSpPr>
                <p:cNvPr id="55" name="Rounded Rectangle 25 1">
                  <a:extLst>
                    <a:ext uri="{FF2B5EF4-FFF2-40B4-BE49-F238E27FC236}">
                      <a16:creationId xmlns:a16="http://schemas.microsoft.com/office/drawing/2014/main" id="{461CF05E-7A0C-4BB8-9C92-557901BE29C8}"/>
                    </a:ext>
                  </a:extLst>
                </p:cNvPr>
                <p:cNvSpPr/>
                <p:nvPr/>
              </p:nvSpPr>
              <p:spPr bwMode="auto">
                <a:xfrm>
                  <a:off x="3510211" y="4861337"/>
                  <a:ext cx="1773678" cy="338553"/>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8" name="Picture 17" descr="\documentclass{article}&#10;\usepackage{amsmath,bm,amsfonts}&#10;\DeclareMathOperator{\prob}{Pr}&#10;\newcommand{\Expect}{{\mathbb{E}}}&#10;\pagestyle{empty}&#10;\begin{document}&#10;&#10;&#10;\begin{align*}&#10;p_m[t]\propto\exp(-N_m[t])&#10;\end{align*}&#10;\end{document}" title="IguanaTex Bitmap Display">
                  <a:extLst>
                    <a:ext uri="{FF2B5EF4-FFF2-40B4-BE49-F238E27FC236}">
                      <a16:creationId xmlns:a16="http://schemas.microsoft.com/office/drawing/2014/main" id="{BC835E37-F9BD-EC58-44F3-D9AD211A5211}"/>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3574173" y="4892246"/>
                  <a:ext cx="1709716" cy="217781"/>
                </a:xfrm>
                <a:prstGeom prst="rect">
                  <a:avLst/>
                </a:prstGeom>
              </p:spPr>
            </p:pic>
          </p:grpSp>
        </p:grpSp>
        <p:sp>
          <p:nvSpPr>
            <p:cNvPr id="4" name="Rectangle: Rounded Corners 3">
              <a:extLst>
                <a:ext uri="{FF2B5EF4-FFF2-40B4-BE49-F238E27FC236}">
                  <a16:creationId xmlns:a16="http://schemas.microsoft.com/office/drawing/2014/main" id="{02F8BE05-2C24-4F7D-AC73-033436F3D5A9}"/>
                </a:ext>
              </a:extLst>
            </p:cNvPr>
            <p:cNvSpPr/>
            <p:nvPr/>
          </p:nvSpPr>
          <p:spPr bwMode="auto">
            <a:xfrm>
              <a:off x="2543175" y="5415924"/>
              <a:ext cx="3619500" cy="646331"/>
            </a:xfrm>
            <a:prstGeom prst="round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grpSp>
        <p:nvGrpSpPr>
          <p:cNvPr id="26" name="Group 25">
            <a:extLst>
              <a:ext uri="{FF2B5EF4-FFF2-40B4-BE49-F238E27FC236}">
                <a16:creationId xmlns:a16="http://schemas.microsoft.com/office/drawing/2014/main" id="{A9DB9127-3B82-5071-D73E-F95EC60A42F9}"/>
              </a:ext>
            </a:extLst>
          </p:cNvPr>
          <p:cNvGrpSpPr/>
          <p:nvPr/>
        </p:nvGrpSpPr>
        <p:grpSpPr>
          <a:xfrm>
            <a:off x="6162675" y="4752216"/>
            <a:ext cx="3427306" cy="584775"/>
            <a:chOff x="6162675" y="4752216"/>
            <a:chExt cx="3427306" cy="584775"/>
          </a:xfrm>
        </p:grpSpPr>
        <p:pic>
          <p:nvPicPr>
            <p:cNvPr id="25" name="Picture 24" descr="\documentclass{article}&#10;\usepackage{amsmath,bm,amsfonts}&#10;\DeclareMathOperator{\prob}{Pr}&#10;\newcommand{\Expect}{{\mathbb{E}}}&#10;\pagestyle{empty}&#10;\begin{document}&#10;&#10;&#10;\begin{align*}&#10;N_m[t]&#10;\end{align*}&#10;\end{document}" title="IguanaTex Bitmap Display">
              <a:extLst>
                <a:ext uri="{FF2B5EF4-FFF2-40B4-BE49-F238E27FC236}">
                  <a16:creationId xmlns:a16="http://schemas.microsoft.com/office/drawing/2014/main" id="{1F9E0248-2583-4358-F166-39C89104F6ED}"/>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162675" y="4813038"/>
              <a:ext cx="441143" cy="217781"/>
            </a:xfrm>
            <a:prstGeom prst="rect">
              <a:avLst/>
            </a:prstGeom>
          </p:spPr>
        </p:pic>
        <p:sp>
          <p:nvSpPr>
            <p:cNvPr id="9" name="TextBox 8">
              <a:extLst>
                <a:ext uri="{FF2B5EF4-FFF2-40B4-BE49-F238E27FC236}">
                  <a16:creationId xmlns:a16="http://schemas.microsoft.com/office/drawing/2014/main" id="{7C3782A4-27CD-40F8-92A1-B042457E8F15}"/>
                </a:ext>
              </a:extLst>
            </p:cNvPr>
            <p:cNvSpPr txBox="1"/>
            <p:nvPr/>
          </p:nvSpPr>
          <p:spPr>
            <a:xfrm>
              <a:off x="6599131" y="4752216"/>
              <a:ext cx="2990850" cy="584775"/>
            </a:xfrm>
            <a:prstGeom prst="rect">
              <a:avLst/>
            </a:prstGeom>
            <a:noFill/>
          </p:spPr>
          <p:txBody>
            <a:bodyPr wrap="square" rtlCol="0">
              <a:spAutoFit/>
            </a:bodyPr>
            <a:lstStyle/>
            <a:p>
              <a:pPr algn="l">
                <a:spcBef>
                  <a:spcPts val="600"/>
                </a:spcBef>
              </a:pPr>
              <a:r>
                <a:rPr lang="en-US" sz="1600" dirty="0">
                  <a:ea typeface="宋体" charset="-122"/>
                </a:rPr>
                <a:t>: # of responses from annotator </a:t>
              </a:r>
              <a:r>
                <a:rPr lang="en-US" sz="1600" i="1" dirty="0">
                  <a:ea typeface="宋体" charset="-122"/>
                </a:rPr>
                <a:t>m</a:t>
              </a:r>
              <a:r>
                <a:rPr lang="en-US" sz="1600" dirty="0">
                  <a:ea typeface="宋体" charset="-122"/>
                </a:rPr>
                <a:t>, at time </a:t>
              </a:r>
              <a:r>
                <a:rPr lang="en-US" sz="1600" i="1" dirty="0">
                  <a:ea typeface="宋体" charset="-122"/>
                </a:rPr>
                <a:t>t</a:t>
              </a:r>
              <a:endParaRPr lang="en-US" sz="1600" dirty="0">
                <a:ea typeface="宋体" charset="-122"/>
              </a:endParaRPr>
            </a:p>
          </p:txBody>
        </p:sp>
      </p:grpSp>
    </p:spTree>
    <p:extLst>
      <p:ext uri="{BB962C8B-B14F-4D97-AF65-F5344CB8AC3E}">
        <p14:creationId xmlns:p14="http://schemas.microsoft.com/office/powerpoint/2010/main" val="33239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47BC7-9D45-04E6-B7D5-AEF5BDEFA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9894D-6297-7EA2-45A5-780AB6A2D7B3}"/>
              </a:ext>
            </a:extLst>
          </p:cNvPr>
          <p:cNvSpPr>
            <a:spLocks noGrp="1"/>
          </p:cNvSpPr>
          <p:nvPr>
            <p:ph type="title"/>
          </p:nvPr>
        </p:nvSpPr>
        <p:spPr>
          <a:xfrm>
            <a:off x="86236" y="168865"/>
            <a:ext cx="8772080" cy="531892"/>
          </a:xfrm>
        </p:spPr>
        <p:txBody>
          <a:bodyPr>
            <a:normAutofit fontScale="90000"/>
          </a:bodyPr>
          <a:lstStyle/>
          <a:p>
            <a:r>
              <a:rPr lang="en-US" sz="3200" dirty="0"/>
              <a:t>Two-stage: Label denoising followed by learning</a:t>
            </a:r>
          </a:p>
        </p:txBody>
      </p:sp>
      <p:sp>
        <p:nvSpPr>
          <p:cNvPr id="5" name="Slide Number Placeholder 4">
            <a:extLst>
              <a:ext uri="{FF2B5EF4-FFF2-40B4-BE49-F238E27FC236}">
                <a16:creationId xmlns:a16="http://schemas.microsoft.com/office/drawing/2014/main" id="{012533D8-1FAA-0D93-08EA-EC1333F6AFCF}"/>
              </a:ext>
            </a:extLst>
          </p:cNvPr>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7</a:t>
            </a:fld>
            <a:endParaRPr lang="en-US">
              <a:solidFill>
                <a:srgbClr val="000000"/>
              </a:solidFill>
              <a:ea typeface="ＭＳ Ｐゴシック"/>
            </a:endParaRPr>
          </a:p>
        </p:txBody>
      </p:sp>
      <p:grpSp>
        <p:nvGrpSpPr>
          <p:cNvPr id="30" name="Group 29">
            <a:extLst>
              <a:ext uri="{FF2B5EF4-FFF2-40B4-BE49-F238E27FC236}">
                <a16:creationId xmlns:a16="http://schemas.microsoft.com/office/drawing/2014/main" id="{584CAD9D-11E0-A889-11DE-9B57066CE662}"/>
              </a:ext>
            </a:extLst>
          </p:cNvPr>
          <p:cNvGrpSpPr/>
          <p:nvPr/>
        </p:nvGrpSpPr>
        <p:grpSpPr>
          <a:xfrm>
            <a:off x="2803529" y="4044781"/>
            <a:ext cx="1540760" cy="1639821"/>
            <a:chOff x="4342399" y="2894946"/>
            <a:chExt cx="1540760" cy="1639821"/>
          </a:xfrm>
        </p:grpSpPr>
        <p:pic>
          <p:nvPicPr>
            <p:cNvPr id="31" name="Picture 30" descr="Icon&#10;&#10;Description automatically generated">
              <a:extLst>
                <a:ext uri="{FF2B5EF4-FFF2-40B4-BE49-F238E27FC236}">
                  <a16:creationId xmlns:a16="http://schemas.microsoft.com/office/drawing/2014/main" id="{0C94A852-86FB-1832-DEBB-0CB64BD4FE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8136" y="3559744"/>
              <a:ext cx="975023" cy="975023"/>
            </a:xfrm>
            <a:prstGeom prst="rect">
              <a:avLst/>
            </a:prstGeom>
          </p:spPr>
        </p:pic>
        <p:pic>
          <p:nvPicPr>
            <p:cNvPr id="32" name="Picture 31" descr="Icon&#10;&#10;Description automatically generated">
              <a:extLst>
                <a:ext uri="{FF2B5EF4-FFF2-40B4-BE49-F238E27FC236}">
                  <a16:creationId xmlns:a16="http://schemas.microsoft.com/office/drawing/2014/main" id="{46EC5919-A2AB-1C87-BA87-7078CAE8A2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2399" y="2894946"/>
              <a:ext cx="1139825" cy="1139825"/>
            </a:xfrm>
            <a:prstGeom prst="rect">
              <a:avLst/>
            </a:prstGeom>
          </p:spPr>
        </p:pic>
      </p:grpSp>
      <p:pic>
        <p:nvPicPr>
          <p:cNvPr id="73" name="Picture 72" descr="\documentclass{article}&#10;\usepackage{amsmath,bm,amsfonts}&#10;\DeclareMathOperator{\prob}{Pr}&#10;\newcommand{\Expect}{{\rm I\kern-.3em E}}&#10;\pagestyle{empty}&#10;\begin{document}&#10;&#10;&#10;\begin{equation*}&#10;\hat{y} \approx f(\bm{x})&#10;\end{equation*}&#10;&#10;\end{document}" title="IguanaTex Bitmap Display">
            <a:extLst>
              <a:ext uri="{FF2B5EF4-FFF2-40B4-BE49-F238E27FC236}">
                <a16:creationId xmlns:a16="http://schemas.microsoft.com/office/drawing/2014/main" id="{42E00167-7C71-D246-3D34-D8313BF89C5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758743" y="4373797"/>
            <a:ext cx="881599" cy="235186"/>
          </a:xfrm>
          <a:prstGeom prst="rect">
            <a:avLst/>
          </a:prstGeom>
        </p:spPr>
      </p:pic>
      <p:sp>
        <p:nvSpPr>
          <p:cNvPr id="36" name="TextBox 35">
            <a:extLst>
              <a:ext uri="{FF2B5EF4-FFF2-40B4-BE49-F238E27FC236}">
                <a16:creationId xmlns:a16="http://schemas.microsoft.com/office/drawing/2014/main" id="{3A52F377-F3F2-44CB-4C62-8B9043587A7E}"/>
              </a:ext>
            </a:extLst>
          </p:cNvPr>
          <p:cNvSpPr txBox="1"/>
          <p:nvPr/>
        </p:nvSpPr>
        <p:spPr>
          <a:xfrm>
            <a:off x="2320946"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Model training</a:t>
            </a:r>
          </a:p>
        </p:txBody>
      </p:sp>
      <p:pic>
        <p:nvPicPr>
          <p:cNvPr id="37" name="Graphic 36" descr="Server outline">
            <a:extLst>
              <a:ext uri="{FF2B5EF4-FFF2-40B4-BE49-F238E27FC236}">
                <a16:creationId xmlns:a16="http://schemas.microsoft.com/office/drawing/2014/main" id="{20339BAA-6BCD-E619-85FF-6D43D3D6E70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8265" y="4460211"/>
            <a:ext cx="914400" cy="914400"/>
          </a:xfrm>
          <a:prstGeom prst="rect">
            <a:avLst/>
          </a:prstGeom>
        </p:spPr>
      </p:pic>
      <p:pic>
        <p:nvPicPr>
          <p:cNvPr id="38" name="Graphic 37" descr="Database outline">
            <a:extLst>
              <a:ext uri="{FF2B5EF4-FFF2-40B4-BE49-F238E27FC236}">
                <a16:creationId xmlns:a16="http://schemas.microsoft.com/office/drawing/2014/main" id="{7CCD764E-0D18-2C89-AC8C-F05250CEBDA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41277" y="4460211"/>
            <a:ext cx="914400" cy="914400"/>
          </a:xfrm>
          <a:prstGeom prst="rect">
            <a:avLst/>
          </a:prstGeom>
        </p:spPr>
      </p:pic>
      <p:cxnSp>
        <p:nvCxnSpPr>
          <p:cNvPr id="39" name="Straight Arrow Connector 38">
            <a:extLst>
              <a:ext uri="{FF2B5EF4-FFF2-40B4-BE49-F238E27FC236}">
                <a16:creationId xmlns:a16="http://schemas.microsoft.com/office/drawing/2014/main" id="{BF4F7B72-D560-AF31-80A2-9AC8042C23AE}"/>
              </a:ext>
            </a:extLst>
          </p:cNvPr>
          <p:cNvCxnSpPr>
            <a:endCxn id="38" idx="1"/>
          </p:cNvCxnSpPr>
          <p:nvPr/>
        </p:nvCxnSpPr>
        <p:spPr bwMode="auto">
          <a:xfrm>
            <a:off x="4195717" y="4917411"/>
            <a:ext cx="845560"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40" name="TextBox 39">
            <a:extLst>
              <a:ext uri="{FF2B5EF4-FFF2-40B4-BE49-F238E27FC236}">
                <a16:creationId xmlns:a16="http://schemas.microsoft.com/office/drawing/2014/main" id="{2D80AA09-66D3-0193-C677-B4DBE106A742}"/>
              </a:ext>
            </a:extLst>
          </p:cNvPr>
          <p:cNvSpPr txBox="1"/>
          <p:nvPr/>
        </p:nvSpPr>
        <p:spPr>
          <a:xfrm>
            <a:off x="4738000"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Machine learning model</a:t>
            </a:r>
          </a:p>
        </p:txBody>
      </p:sp>
      <p:grpSp>
        <p:nvGrpSpPr>
          <p:cNvPr id="4" name="Group 3">
            <a:extLst>
              <a:ext uri="{FF2B5EF4-FFF2-40B4-BE49-F238E27FC236}">
                <a16:creationId xmlns:a16="http://schemas.microsoft.com/office/drawing/2014/main" id="{BEFD677B-FABF-E87D-7FC4-36D43C009F05}"/>
              </a:ext>
            </a:extLst>
          </p:cNvPr>
          <p:cNvGrpSpPr/>
          <p:nvPr/>
        </p:nvGrpSpPr>
        <p:grpSpPr>
          <a:xfrm>
            <a:off x="2677238" y="1804668"/>
            <a:ext cx="1255287" cy="1135939"/>
            <a:chOff x="5387579" y="2070983"/>
            <a:chExt cx="1673716" cy="1514585"/>
          </a:xfrm>
        </p:grpSpPr>
        <p:pic>
          <p:nvPicPr>
            <p:cNvPr id="6" name="Picture 5" descr="A group of blue and white people&#10;&#10;AI-generated content may be incorrect.">
              <a:extLst>
                <a:ext uri="{FF2B5EF4-FFF2-40B4-BE49-F238E27FC236}">
                  <a16:creationId xmlns:a16="http://schemas.microsoft.com/office/drawing/2014/main" id="{68B61A23-2208-A146-BA58-9B1C45AF32AF}"/>
                </a:ext>
              </a:extLst>
            </p:cNvPr>
            <p:cNvPicPr>
              <a:picLocks noChangeAspect="1"/>
            </p:cNvPicPr>
            <p:nvPr/>
          </p:nvPicPr>
          <p:blipFill>
            <a:blip r:embed="rId15" cstate="print">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387579" y="2246596"/>
              <a:ext cx="1673716" cy="1338972"/>
            </a:xfrm>
            <a:prstGeom prst="rect">
              <a:avLst/>
            </a:prstGeom>
          </p:spPr>
        </p:pic>
        <p:sp>
          <p:nvSpPr>
            <p:cNvPr id="7" name="TextBox 6">
              <a:extLst>
                <a:ext uri="{FF2B5EF4-FFF2-40B4-BE49-F238E27FC236}">
                  <a16:creationId xmlns:a16="http://schemas.microsoft.com/office/drawing/2014/main" id="{FFDA4176-B753-1AC1-2BEC-876B5B6F6B76}"/>
                </a:ext>
              </a:extLst>
            </p:cNvPr>
            <p:cNvSpPr txBox="1"/>
            <p:nvPr/>
          </p:nvSpPr>
          <p:spPr>
            <a:xfrm>
              <a:off x="5769840" y="2070983"/>
              <a:ext cx="901188" cy="400109"/>
            </a:xfrm>
            <a:prstGeom prst="rect">
              <a:avLst/>
            </a:prstGeom>
            <a:noFill/>
          </p:spPr>
          <p:txBody>
            <a:bodyPr wrap="none" rtlCol="0">
              <a:spAutoFit/>
            </a:bodyPr>
            <a:lstStyle/>
            <a:p>
              <a:r>
                <a:rPr lang="en-US" sz="1350" dirty="0"/>
                <a:t>Crowd</a:t>
              </a:r>
            </a:p>
          </p:txBody>
        </p:sp>
      </p:grpSp>
      <p:cxnSp>
        <p:nvCxnSpPr>
          <p:cNvPr id="11" name="Straight Arrow Connector 10">
            <a:extLst>
              <a:ext uri="{FF2B5EF4-FFF2-40B4-BE49-F238E27FC236}">
                <a16:creationId xmlns:a16="http://schemas.microsoft.com/office/drawing/2014/main" id="{E81546DD-0985-FD9C-40CA-C8CF4BD2F636}"/>
              </a:ext>
            </a:extLst>
          </p:cNvPr>
          <p:cNvCxnSpPr>
            <a:stCxn id="48" idx="3"/>
            <a:endCxn id="6" idx="1"/>
          </p:cNvCxnSpPr>
          <p:nvPr/>
        </p:nvCxnSpPr>
        <p:spPr bwMode="auto">
          <a:xfrm flipV="1">
            <a:off x="2021485" y="2438493"/>
            <a:ext cx="655753" cy="337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nvGrpSpPr>
          <p:cNvPr id="51" name="Group 50">
            <a:extLst>
              <a:ext uri="{FF2B5EF4-FFF2-40B4-BE49-F238E27FC236}">
                <a16:creationId xmlns:a16="http://schemas.microsoft.com/office/drawing/2014/main" id="{DF675568-1275-5600-3288-45FB5829AF1E}"/>
              </a:ext>
            </a:extLst>
          </p:cNvPr>
          <p:cNvGrpSpPr/>
          <p:nvPr/>
        </p:nvGrpSpPr>
        <p:grpSpPr>
          <a:xfrm>
            <a:off x="62057" y="1552684"/>
            <a:ext cx="1959428" cy="1769083"/>
            <a:chOff x="263323" y="2573771"/>
            <a:chExt cx="1959428" cy="1769083"/>
          </a:xfrm>
        </p:grpSpPr>
        <p:grpSp>
          <p:nvGrpSpPr>
            <p:cNvPr id="14" name="Group 13">
              <a:extLst>
                <a:ext uri="{FF2B5EF4-FFF2-40B4-BE49-F238E27FC236}">
                  <a16:creationId xmlns:a16="http://schemas.microsoft.com/office/drawing/2014/main" id="{3B34F5C6-0249-6793-4338-180E926DAC03}"/>
                </a:ext>
              </a:extLst>
            </p:cNvPr>
            <p:cNvGrpSpPr/>
            <p:nvPr/>
          </p:nvGrpSpPr>
          <p:grpSpPr>
            <a:xfrm>
              <a:off x="263323" y="2573771"/>
              <a:ext cx="1959428" cy="1769083"/>
              <a:chOff x="1919335" y="446933"/>
              <a:chExt cx="3132499" cy="2821369"/>
            </a:xfrm>
          </p:grpSpPr>
          <p:pic>
            <p:nvPicPr>
              <p:cNvPr id="15" name="Picture 14" descr="Portrait of Siberian kitten">
                <a:extLst>
                  <a:ext uri="{FF2B5EF4-FFF2-40B4-BE49-F238E27FC236}">
                    <a16:creationId xmlns:a16="http://schemas.microsoft.com/office/drawing/2014/main" id="{25F65283-9D88-729E-4985-8673F9E5C9A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87007" y="852620"/>
                <a:ext cx="1326449" cy="884084"/>
              </a:xfrm>
              <a:prstGeom prst="rect">
                <a:avLst/>
              </a:prstGeom>
            </p:spPr>
          </p:pic>
          <p:pic>
            <p:nvPicPr>
              <p:cNvPr id="16" name="Picture 15" descr="Head and neck of dog wearing collar, sitting upright and looking up">
                <a:extLst>
                  <a:ext uri="{FF2B5EF4-FFF2-40B4-BE49-F238E27FC236}">
                    <a16:creationId xmlns:a16="http://schemas.microsoft.com/office/drawing/2014/main" id="{C2AB697D-3F00-7160-4995-9E361B60D83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09550" y="1636879"/>
                <a:ext cx="1410490" cy="877638"/>
              </a:xfrm>
              <a:prstGeom prst="rect">
                <a:avLst/>
              </a:prstGeom>
            </p:spPr>
          </p:pic>
          <p:pic>
            <p:nvPicPr>
              <p:cNvPr id="22" name="Picture 21" descr="Close up of tiny lizard">
                <a:extLst>
                  <a:ext uri="{FF2B5EF4-FFF2-40B4-BE49-F238E27FC236}">
                    <a16:creationId xmlns:a16="http://schemas.microsoft.com/office/drawing/2014/main" id="{48D43EE0-6D0F-97BB-C886-C7BC2A18617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87418" y="2019955"/>
                <a:ext cx="1121721" cy="1125794"/>
              </a:xfrm>
              <a:prstGeom prst="rect">
                <a:avLst/>
              </a:prstGeom>
            </p:spPr>
          </p:pic>
          <p:pic>
            <p:nvPicPr>
              <p:cNvPr id="47" name="Picture 46" descr="Elephant standing on grass">
                <a:extLst>
                  <a:ext uri="{FF2B5EF4-FFF2-40B4-BE49-F238E27FC236}">
                    <a16:creationId xmlns:a16="http://schemas.microsoft.com/office/drawing/2014/main" id="{09A54A1B-655A-452C-3227-4EF06BB17A6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51688" y="1294662"/>
                <a:ext cx="1212440" cy="808293"/>
              </a:xfrm>
              <a:prstGeom prst="rect">
                <a:avLst/>
              </a:prstGeom>
            </p:spPr>
          </p:pic>
          <p:sp>
            <p:nvSpPr>
              <p:cNvPr id="48" name="Rectangle: Rounded Corners 47">
                <a:extLst>
                  <a:ext uri="{FF2B5EF4-FFF2-40B4-BE49-F238E27FC236}">
                    <a16:creationId xmlns:a16="http://schemas.microsoft.com/office/drawing/2014/main" id="{2A4350DF-A01F-5AE0-E9A6-059010AF5913}"/>
                  </a:ext>
                </a:extLst>
              </p:cNvPr>
              <p:cNvSpPr/>
              <p:nvPr/>
            </p:nvSpPr>
            <p:spPr>
              <a:xfrm>
                <a:off x="1919335" y="461728"/>
                <a:ext cx="3132499" cy="28065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id="{AF9869AD-BBF0-3A23-3488-A53E8B5B7CCF}"/>
                  </a:ext>
                </a:extLst>
              </p:cNvPr>
              <p:cNvSpPr txBox="1"/>
              <p:nvPr/>
            </p:nvSpPr>
            <p:spPr>
              <a:xfrm>
                <a:off x="2387475" y="446933"/>
                <a:ext cx="1809772" cy="40495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Unlabeled data </a:t>
                </a:r>
              </a:p>
            </p:txBody>
          </p:sp>
        </p:grpSp>
        <p:pic>
          <p:nvPicPr>
            <p:cNvPr id="50" name="Picture 49">
              <a:extLst>
                <a:ext uri="{FF2B5EF4-FFF2-40B4-BE49-F238E27FC236}">
                  <a16:creationId xmlns:a16="http://schemas.microsoft.com/office/drawing/2014/main" id="{45E903CC-2CD0-DF5B-5202-CEDF51A173BE}"/>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631437" y="2658478"/>
              <a:ext cx="133789" cy="107031"/>
            </a:xfrm>
            <a:prstGeom prst="rect">
              <a:avLst/>
            </a:prstGeom>
          </p:spPr>
        </p:pic>
      </p:grpSp>
      <p:grpSp>
        <p:nvGrpSpPr>
          <p:cNvPr id="82" name="Group 81">
            <a:extLst>
              <a:ext uri="{FF2B5EF4-FFF2-40B4-BE49-F238E27FC236}">
                <a16:creationId xmlns:a16="http://schemas.microsoft.com/office/drawing/2014/main" id="{D2EB0CB5-909A-772D-42A1-2ED644782617}"/>
              </a:ext>
            </a:extLst>
          </p:cNvPr>
          <p:cNvGrpSpPr/>
          <p:nvPr/>
        </p:nvGrpSpPr>
        <p:grpSpPr>
          <a:xfrm>
            <a:off x="6197874" y="1747799"/>
            <a:ext cx="2660442" cy="1313477"/>
            <a:chOff x="4547464" y="1205273"/>
            <a:chExt cx="2660442" cy="1313477"/>
          </a:xfrm>
        </p:grpSpPr>
        <p:grpSp>
          <p:nvGrpSpPr>
            <p:cNvPr id="54" name="Group 53">
              <a:extLst>
                <a:ext uri="{FF2B5EF4-FFF2-40B4-BE49-F238E27FC236}">
                  <a16:creationId xmlns:a16="http://schemas.microsoft.com/office/drawing/2014/main" id="{F4C52DAD-50FA-80E3-08CB-EED901B0A4CF}"/>
                </a:ext>
              </a:extLst>
            </p:cNvPr>
            <p:cNvGrpSpPr/>
            <p:nvPr/>
          </p:nvGrpSpPr>
          <p:grpSpPr>
            <a:xfrm>
              <a:off x="5248478" y="1205273"/>
              <a:ext cx="1959428" cy="1313477"/>
              <a:chOff x="7876283" y="1503742"/>
              <a:chExt cx="3132499" cy="2094760"/>
            </a:xfrm>
          </p:grpSpPr>
          <p:grpSp>
            <p:nvGrpSpPr>
              <p:cNvPr id="55" name="Group 54">
                <a:extLst>
                  <a:ext uri="{FF2B5EF4-FFF2-40B4-BE49-F238E27FC236}">
                    <a16:creationId xmlns:a16="http://schemas.microsoft.com/office/drawing/2014/main" id="{42CB1CEB-9808-C81E-2A84-0897EF36FF97}"/>
                  </a:ext>
                </a:extLst>
              </p:cNvPr>
              <p:cNvGrpSpPr/>
              <p:nvPr/>
            </p:nvGrpSpPr>
            <p:grpSpPr>
              <a:xfrm>
                <a:off x="7876283" y="1503742"/>
                <a:ext cx="3132499" cy="2094760"/>
                <a:chOff x="1919335" y="446933"/>
                <a:chExt cx="3132499" cy="2094760"/>
              </a:xfrm>
            </p:grpSpPr>
            <p:sp>
              <p:nvSpPr>
                <p:cNvPr id="64" name="Rectangle: Rounded Corners 63">
                  <a:extLst>
                    <a:ext uri="{FF2B5EF4-FFF2-40B4-BE49-F238E27FC236}">
                      <a16:creationId xmlns:a16="http://schemas.microsoft.com/office/drawing/2014/main" id="{C28647A6-DB7B-1982-1D26-F4A705770B53}"/>
                    </a:ext>
                  </a:extLst>
                </p:cNvPr>
                <p:cNvSpPr/>
                <p:nvPr/>
              </p:nvSpPr>
              <p:spPr>
                <a:xfrm>
                  <a:off x="1919335" y="488904"/>
                  <a:ext cx="3132499" cy="20527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E78EBA15-70AC-C011-DD8D-026C0208EBE5}"/>
                    </a:ext>
                  </a:extLst>
                </p:cNvPr>
                <p:cNvSpPr txBox="1"/>
                <p:nvPr/>
              </p:nvSpPr>
              <p:spPr>
                <a:xfrm>
                  <a:off x="2587417" y="446933"/>
                  <a:ext cx="1878964" cy="40495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Estimated labels</a:t>
                  </a:r>
                </a:p>
              </p:txBody>
            </p:sp>
          </p:grpSp>
          <p:sp>
            <p:nvSpPr>
              <p:cNvPr id="56" name="TextBox 55">
                <a:extLst>
                  <a:ext uri="{FF2B5EF4-FFF2-40B4-BE49-F238E27FC236}">
                    <a16:creationId xmlns:a16="http://schemas.microsoft.com/office/drawing/2014/main" id="{00DAEC16-6465-179F-ABEC-C199D66306B9}"/>
                  </a:ext>
                </a:extLst>
              </p:cNvPr>
              <p:cNvSpPr txBox="1"/>
              <p:nvPr/>
            </p:nvSpPr>
            <p:spPr>
              <a:xfrm>
                <a:off x="9048514" y="1915875"/>
                <a:ext cx="548929" cy="368135"/>
              </a:xfrm>
              <a:prstGeom prst="rect">
                <a:avLst/>
              </a:prstGeom>
              <a:noFill/>
            </p:spPr>
            <p:txBody>
              <a:bodyPr wrap="none" rtlCol="0">
                <a:spAutoFit/>
              </a:bodyPr>
              <a:lstStyle/>
              <a:p>
                <a:r>
                  <a:rPr lang="en-US" sz="900" dirty="0">
                    <a:solidFill>
                      <a:srgbClr val="FF0000"/>
                    </a:solidFill>
                  </a:rPr>
                  <a:t>cat</a:t>
                </a:r>
              </a:p>
            </p:txBody>
          </p:sp>
          <p:sp>
            <p:nvSpPr>
              <p:cNvPr id="57" name="TextBox 56">
                <a:extLst>
                  <a:ext uri="{FF2B5EF4-FFF2-40B4-BE49-F238E27FC236}">
                    <a16:creationId xmlns:a16="http://schemas.microsoft.com/office/drawing/2014/main" id="{3F1D97BC-62CA-0375-ADEE-AC8A9807E792}"/>
                  </a:ext>
                </a:extLst>
              </p:cNvPr>
              <p:cNvSpPr txBox="1"/>
              <p:nvPr/>
            </p:nvSpPr>
            <p:spPr>
              <a:xfrm>
                <a:off x="9358437" y="2319909"/>
                <a:ext cx="602744" cy="368136"/>
              </a:xfrm>
              <a:prstGeom prst="rect">
                <a:avLst/>
              </a:prstGeom>
              <a:noFill/>
            </p:spPr>
            <p:txBody>
              <a:bodyPr wrap="none" rtlCol="0">
                <a:spAutoFit/>
              </a:bodyPr>
              <a:lstStyle/>
              <a:p>
                <a:r>
                  <a:rPr lang="en-US" sz="900" dirty="0">
                    <a:solidFill>
                      <a:srgbClr val="FF0000"/>
                    </a:solidFill>
                  </a:rPr>
                  <a:t>dog</a:t>
                </a:r>
              </a:p>
            </p:txBody>
          </p:sp>
          <p:sp>
            <p:nvSpPr>
              <p:cNvPr id="58" name="TextBox 57">
                <a:extLst>
                  <a:ext uri="{FF2B5EF4-FFF2-40B4-BE49-F238E27FC236}">
                    <a16:creationId xmlns:a16="http://schemas.microsoft.com/office/drawing/2014/main" id="{95448224-3067-B82D-D3F1-1BD96128674B}"/>
                  </a:ext>
                </a:extLst>
              </p:cNvPr>
              <p:cNvSpPr txBox="1"/>
              <p:nvPr/>
            </p:nvSpPr>
            <p:spPr>
              <a:xfrm>
                <a:off x="8679195" y="2879621"/>
                <a:ext cx="787259" cy="368136"/>
              </a:xfrm>
              <a:prstGeom prst="rect">
                <a:avLst/>
              </a:prstGeom>
              <a:noFill/>
            </p:spPr>
            <p:txBody>
              <a:bodyPr wrap="none" rtlCol="0">
                <a:spAutoFit/>
              </a:bodyPr>
              <a:lstStyle/>
              <a:p>
                <a:r>
                  <a:rPr lang="en-US" sz="900" dirty="0">
                    <a:solidFill>
                      <a:srgbClr val="FF0000"/>
                    </a:solidFill>
                  </a:rPr>
                  <a:t>gecko</a:t>
                </a:r>
              </a:p>
            </p:txBody>
          </p:sp>
          <p:sp>
            <p:nvSpPr>
              <p:cNvPr id="59" name="TextBox 58">
                <a:extLst>
                  <a:ext uri="{FF2B5EF4-FFF2-40B4-BE49-F238E27FC236}">
                    <a16:creationId xmlns:a16="http://schemas.microsoft.com/office/drawing/2014/main" id="{C9F7CEB3-3AA9-1C16-0522-3E8F165A562A}"/>
                  </a:ext>
                </a:extLst>
              </p:cNvPr>
              <p:cNvSpPr txBox="1"/>
              <p:nvPr/>
            </p:nvSpPr>
            <p:spPr>
              <a:xfrm>
                <a:off x="8092610" y="2340960"/>
                <a:ext cx="1002524" cy="368136"/>
              </a:xfrm>
              <a:prstGeom prst="rect">
                <a:avLst/>
              </a:prstGeom>
              <a:noFill/>
            </p:spPr>
            <p:txBody>
              <a:bodyPr wrap="none" rtlCol="0">
                <a:spAutoFit/>
              </a:bodyPr>
              <a:lstStyle/>
              <a:p>
                <a:r>
                  <a:rPr lang="en-US" sz="900" dirty="0">
                    <a:solidFill>
                      <a:srgbClr val="FF0000"/>
                    </a:solidFill>
                  </a:rPr>
                  <a:t>elephant</a:t>
                </a:r>
              </a:p>
            </p:txBody>
          </p:sp>
        </p:grpSp>
        <p:cxnSp>
          <p:nvCxnSpPr>
            <p:cNvPr id="66" name="Straight Arrow Connector 65">
              <a:extLst>
                <a:ext uri="{FF2B5EF4-FFF2-40B4-BE49-F238E27FC236}">
                  <a16:creationId xmlns:a16="http://schemas.microsoft.com/office/drawing/2014/main" id="{459BA406-F527-F3B7-881E-58D976564053}"/>
                </a:ext>
              </a:extLst>
            </p:cNvPr>
            <p:cNvCxnSpPr>
              <a:stCxn id="85" idx="3"/>
              <a:endCxn id="64" idx="1"/>
            </p:cNvCxnSpPr>
            <p:nvPr/>
          </p:nvCxnSpPr>
          <p:spPr bwMode="auto">
            <a:xfrm flipV="1">
              <a:off x="4547464" y="1875170"/>
              <a:ext cx="701014" cy="13442"/>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71" name="Picture 70" descr="\documentclass{article}&#10;\usepackage{amsmath,bm,amsfonts}&#10;\DeclareMathOperator{\prob}{Pr}&#10;\newcommand{\Expect}{{\rm I\kern-.3em E}}&#10;\pagestyle{empty}&#10;\begin{document}&#10;&#10;&#10;\begin{equation*}&#10;\hat{y}&#10;\end{equation*}&#10;&#10;\end{document}" title="IguanaTex Bitmap Display">
              <a:extLst>
                <a:ext uri="{FF2B5EF4-FFF2-40B4-BE49-F238E27FC236}">
                  <a16:creationId xmlns:a16="http://schemas.microsoft.com/office/drawing/2014/main" id="{BEEABD16-D2E6-013F-3DC2-27F959763011}"/>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6807918" y="1232960"/>
              <a:ext cx="109848" cy="209837"/>
            </a:xfrm>
            <a:prstGeom prst="rect">
              <a:avLst/>
            </a:prstGeom>
          </p:spPr>
        </p:pic>
      </p:grpSp>
      <p:cxnSp>
        <p:nvCxnSpPr>
          <p:cNvPr id="75" name="Straight Arrow Connector 74">
            <a:extLst>
              <a:ext uri="{FF2B5EF4-FFF2-40B4-BE49-F238E27FC236}">
                <a16:creationId xmlns:a16="http://schemas.microsoft.com/office/drawing/2014/main" id="{5DA4F828-D95C-3F8D-3356-1F88781ECDFE}"/>
              </a:ext>
            </a:extLst>
          </p:cNvPr>
          <p:cNvCxnSpPr>
            <a:cxnSpLocks/>
            <a:stCxn id="48" idx="2"/>
            <a:endCxn id="32" idx="0"/>
          </p:cNvCxnSpPr>
          <p:nvPr/>
        </p:nvCxnSpPr>
        <p:spPr bwMode="auto">
          <a:xfrm>
            <a:off x="1041771" y="3321767"/>
            <a:ext cx="2331671" cy="72301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AA545F64-8D0C-F34D-74CC-BD7432F04F26}"/>
              </a:ext>
            </a:extLst>
          </p:cNvPr>
          <p:cNvCxnSpPr>
            <a:cxnSpLocks/>
            <a:stCxn id="64" idx="2"/>
            <a:endCxn id="32" idx="0"/>
          </p:cNvCxnSpPr>
          <p:nvPr/>
        </p:nvCxnSpPr>
        <p:spPr bwMode="auto">
          <a:xfrm flipH="1">
            <a:off x="3373442" y="3061276"/>
            <a:ext cx="4505160" cy="98350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a:extLst>
              <a:ext uri="{FF2B5EF4-FFF2-40B4-BE49-F238E27FC236}">
                <a16:creationId xmlns:a16="http://schemas.microsoft.com/office/drawing/2014/main" id="{D94B46A9-8987-6485-163B-4D0723BFAD50}"/>
              </a:ext>
            </a:extLst>
          </p:cNvPr>
          <p:cNvSpPr txBox="1"/>
          <p:nvPr/>
        </p:nvSpPr>
        <p:spPr>
          <a:xfrm>
            <a:off x="7123182" y="1072322"/>
            <a:ext cx="1617751" cy="338554"/>
          </a:xfrm>
          <a:prstGeom prst="rect">
            <a:avLst/>
          </a:prstGeom>
          <a:noFill/>
        </p:spPr>
        <p:txBody>
          <a:bodyPr wrap="none" rtlCol="0">
            <a:spAutoFit/>
          </a:bodyPr>
          <a:lstStyle/>
          <a:p>
            <a:pPr algn="l">
              <a:spcBef>
                <a:spcPts val="600"/>
              </a:spcBef>
            </a:pPr>
            <a:r>
              <a:rPr lang="en-US" sz="1600" dirty="0">
                <a:ea typeface="宋体" charset="-122"/>
              </a:rPr>
              <a:t>Label denoising</a:t>
            </a:r>
          </a:p>
        </p:txBody>
      </p:sp>
      <p:sp>
        <p:nvSpPr>
          <p:cNvPr id="84" name="Right Brace 83">
            <a:extLst>
              <a:ext uri="{FF2B5EF4-FFF2-40B4-BE49-F238E27FC236}">
                <a16:creationId xmlns:a16="http://schemas.microsoft.com/office/drawing/2014/main" id="{A75DCF6B-3DE7-7A39-6A65-4ADFD3070D64}"/>
              </a:ext>
            </a:extLst>
          </p:cNvPr>
          <p:cNvSpPr/>
          <p:nvPr/>
        </p:nvSpPr>
        <p:spPr bwMode="auto">
          <a:xfrm rot="16200000">
            <a:off x="7745258" y="521539"/>
            <a:ext cx="373600" cy="2066339"/>
          </a:xfrm>
          <a:prstGeom prst="rightBrac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103" name="Group 102">
            <a:extLst>
              <a:ext uri="{FF2B5EF4-FFF2-40B4-BE49-F238E27FC236}">
                <a16:creationId xmlns:a16="http://schemas.microsoft.com/office/drawing/2014/main" id="{183F901F-FE91-D52D-A592-D779BCC42CFC}"/>
              </a:ext>
            </a:extLst>
          </p:cNvPr>
          <p:cNvGrpSpPr/>
          <p:nvPr/>
        </p:nvGrpSpPr>
        <p:grpSpPr>
          <a:xfrm>
            <a:off x="4238446" y="1787558"/>
            <a:ext cx="1959428" cy="1295572"/>
            <a:chOff x="4051019" y="1162799"/>
            <a:chExt cx="1959428" cy="1295572"/>
          </a:xfrm>
        </p:grpSpPr>
        <p:sp>
          <p:nvSpPr>
            <p:cNvPr id="85" name="Rectangle: Rounded Corners 84">
              <a:extLst>
                <a:ext uri="{FF2B5EF4-FFF2-40B4-BE49-F238E27FC236}">
                  <a16:creationId xmlns:a16="http://schemas.microsoft.com/office/drawing/2014/main" id="{270D4D69-0060-0287-174B-D993B99E5AB7}"/>
                </a:ext>
              </a:extLst>
            </p:cNvPr>
            <p:cNvSpPr/>
            <p:nvPr/>
          </p:nvSpPr>
          <p:spPr>
            <a:xfrm>
              <a:off x="4051019" y="1162799"/>
              <a:ext cx="1959428" cy="12871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TextBox 86">
              <a:extLst>
                <a:ext uri="{FF2B5EF4-FFF2-40B4-BE49-F238E27FC236}">
                  <a16:creationId xmlns:a16="http://schemas.microsoft.com/office/drawing/2014/main" id="{FC00F489-E403-EFF2-2B5C-494955A82644}"/>
                </a:ext>
              </a:extLst>
            </p:cNvPr>
            <p:cNvSpPr txBox="1"/>
            <p:nvPr/>
          </p:nvSpPr>
          <p:spPr>
            <a:xfrm>
              <a:off x="4421994" y="1181086"/>
              <a:ext cx="966931"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Crowd labels</a:t>
              </a:r>
            </a:p>
          </p:txBody>
        </p:sp>
        <p:pic>
          <p:nvPicPr>
            <p:cNvPr id="90" name="Picture 89" descr="\documentclass{article}&#10;\usepackage{amsmath,bm,amsfonts}&#10;\DeclareMathOperator{\prob}{Pr}&#10;\newcommand{\Expect}{{\rm I\kern-.3em E}}&#10;\pagestyle{empty}&#10;\begin{document}&#10;&#10;&#10;\begin{equation*}&#10;\check{\mathbf{Y}}&#10;\end{equation*}&#10;&#10;\end{document}" title="IguanaTex Bitmap Display">
              <a:extLst>
                <a:ext uri="{FF2B5EF4-FFF2-40B4-BE49-F238E27FC236}">
                  <a16:creationId xmlns:a16="http://schemas.microsoft.com/office/drawing/2014/main" id="{16AF97D5-F14E-A39E-BD81-67DEC30E7ED5}"/>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5373101" y="1162799"/>
              <a:ext cx="194347" cy="208429"/>
            </a:xfrm>
            <a:prstGeom prst="rect">
              <a:avLst/>
            </a:prstGeom>
          </p:spPr>
        </p:pic>
        <p:sp>
          <p:nvSpPr>
            <p:cNvPr id="91" name="TextBox 90">
              <a:extLst>
                <a:ext uri="{FF2B5EF4-FFF2-40B4-BE49-F238E27FC236}">
                  <a16:creationId xmlns:a16="http://schemas.microsoft.com/office/drawing/2014/main" id="{D6647C12-08DE-6314-6CF2-8779B28F5072}"/>
                </a:ext>
              </a:extLst>
            </p:cNvPr>
            <p:cNvSpPr txBox="1"/>
            <p:nvPr/>
          </p:nvSpPr>
          <p:spPr>
            <a:xfrm>
              <a:off x="4859051" y="1410225"/>
              <a:ext cx="343364" cy="230832"/>
            </a:xfrm>
            <a:prstGeom prst="rect">
              <a:avLst/>
            </a:prstGeom>
            <a:noFill/>
          </p:spPr>
          <p:txBody>
            <a:bodyPr wrap="none" rtlCol="0">
              <a:spAutoFit/>
            </a:bodyPr>
            <a:lstStyle/>
            <a:p>
              <a:r>
                <a:rPr lang="en-US" sz="900" dirty="0">
                  <a:solidFill>
                    <a:srgbClr val="288ACD"/>
                  </a:solidFill>
                </a:rPr>
                <a:t>cat</a:t>
              </a:r>
            </a:p>
          </p:txBody>
        </p:sp>
        <p:sp>
          <p:nvSpPr>
            <p:cNvPr id="92" name="TextBox 91">
              <a:extLst>
                <a:ext uri="{FF2B5EF4-FFF2-40B4-BE49-F238E27FC236}">
                  <a16:creationId xmlns:a16="http://schemas.microsoft.com/office/drawing/2014/main" id="{A53F2D45-AAC7-B2ED-E122-729481DDE315}"/>
                </a:ext>
              </a:extLst>
            </p:cNvPr>
            <p:cNvSpPr txBox="1"/>
            <p:nvPr/>
          </p:nvSpPr>
          <p:spPr>
            <a:xfrm>
              <a:off x="5011451" y="1562625"/>
              <a:ext cx="343364" cy="230832"/>
            </a:xfrm>
            <a:prstGeom prst="rect">
              <a:avLst/>
            </a:prstGeom>
            <a:noFill/>
          </p:spPr>
          <p:txBody>
            <a:bodyPr wrap="none" rtlCol="0">
              <a:spAutoFit/>
            </a:bodyPr>
            <a:lstStyle/>
            <a:p>
              <a:r>
                <a:rPr lang="en-US" sz="900" dirty="0">
                  <a:solidFill>
                    <a:schemeClr val="tx2">
                      <a:lumMod val="75000"/>
                    </a:schemeClr>
                  </a:solidFill>
                </a:rPr>
                <a:t>cat</a:t>
              </a:r>
            </a:p>
          </p:txBody>
        </p:sp>
        <p:sp>
          <p:nvSpPr>
            <p:cNvPr id="93" name="TextBox 92">
              <a:extLst>
                <a:ext uri="{FF2B5EF4-FFF2-40B4-BE49-F238E27FC236}">
                  <a16:creationId xmlns:a16="http://schemas.microsoft.com/office/drawing/2014/main" id="{7E7B8E0F-170F-95C2-C9E7-1A154BFBE1D9}"/>
                </a:ext>
              </a:extLst>
            </p:cNvPr>
            <p:cNvSpPr txBox="1"/>
            <p:nvPr/>
          </p:nvSpPr>
          <p:spPr>
            <a:xfrm>
              <a:off x="4833133" y="1516011"/>
              <a:ext cx="343364" cy="230832"/>
            </a:xfrm>
            <a:prstGeom prst="rect">
              <a:avLst/>
            </a:prstGeom>
            <a:noFill/>
          </p:spPr>
          <p:txBody>
            <a:bodyPr wrap="none" rtlCol="0">
              <a:spAutoFit/>
            </a:bodyPr>
            <a:lstStyle/>
            <a:p>
              <a:r>
                <a:rPr lang="en-US" sz="900" dirty="0">
                  <a:solidFill>
                    <a:srgbClr val="0000FF"/>
                  </a:solidFill>
                </a:rPr>
                <a:t>cat</a:t>
              </a:r>
            </a:p>
          </p:txBody>
        </p:sp>
        <p:sp>
          <p:nvSpPr>
            <p:cNvPr id="94" name="TextBox 93">
              <a:extLst>
                <a:ext uri="{FF2B5EF4-FFF2-40B4-BE49-F238E27FC236}">
                  <a16:creationId xmlns:a16="http://schemas.microsoft.com/office/drawing/2014/main" id="{BA6EA270-E591-DB8E-5D03-3F87AD93AE38}"/>
                </a:ext>
              </a:extLst>
            </p:cNvPr>
            <p:cNvSpPr txBox="1"/>
            <p:nvPr/>
          </p:nvSpPr>
          <p:spPr>
            <a:xfrm>
              <a:off x="5462451" y="1705389"/>
              <a:ext cx="377026" cy="230832"/>
            </a:xfrm>
            <a:prstGeom prst="rect">
              <a:avLst/>
            </a:prstGeom>
            <a:noFill/>
          </p:spPr>
          <p:txBody>
            <a:bodyPr wrap="none" rtlCol="0">
              <a:spAutoFit/>
            </a:bodyPr>
            <a:lstStyle/>
            <a:p>
              <a:r>
                <a:rPr lang="en-US" sz="900" dirty="0">
                  <a:solidFill>
                    <a:srgbClr val="FF0000"/>
                  </a:solidFill>
                </a:rPr>
                <a:t>dog</a:t>
              </a:r>
            </a:p>
          </p:txBody>
        </p:sp>
        <p:sp>
          <p:nvSpPr>
            <p:cNvPr id="95" name="TextBox 94">
              <a:extLst>
                <a:ext uri="{FF2B5EF4-FFF2-40B4-BE49-F238E27FC236}">
                  <a16:creationId xmlns:a16="http://schemas.microsoft.com/office/drawing/2014/main" id="{313090E7-B6C7-FE31-C006-D75E8AAA16CB}"/>
                </a:ext>
              </a:extLst>
            </p:cNvPr>
            <p:cNvSpPr txBox="1"/>
            <p:nvPr/>
          </p:nvSpPr>
          <p:spPr>
            <a:xfrm>
              <a:off x="5429691" y="1809700"/>
              <a:ext cx="377026" cy="230832"/>
            </a:xfrm>
            <a:prstGeom prst="rect">
              <a:avLst/>
            </a:prstGeom>
            <a:noFill/>
          </p:spPr>
          <p:txBody>
            <a:bodyPr wrap="none" rtlCol="0">
              <a:spAutoFit/>
            </a:bodyPr>
            <a:lstStyle/>
            <a:p>
              <a:r>
                <a:rPr lang="en-US" sz="900" dirty="0">
                  <a:solidFill>
                    <a:srgbClr val="0000FF"/>
                  </a:solidFill>
                </a:rPr>
                <a:t>dog</a:t>
              </a:r>
            </a:p>
          </p:txBody>
        </p:sp>
        <p:sp>
          <p:nvSpPr>
            <p:cNvPr id="96" name="TextBox 95">
              <a:extLst>
                <a:ext uri="{FF2B5EF4-FFF2-40B4-BE49-F238E27FC236}">
                  <a16:creationId xmlns:a16="http://schemas.microsoft.com/office/drawing/2014/main" id="{4D3B7046-53BB-2572-4285-0A8E74F45CDE}"/>
                </a:ext>
              </a:extLst>
            </p:cNvPr>
            <p:cNvSpPr txBox="1"/>
            <p:nvPr/>
          </p:nvSpPr>
          <p:spPr>
            <a:xfrm>
              <a:off x="4714773" y="2096870"/>
              <a:ext cx="492443" cy="230832"/>
            </a:xfrm>
            <a:prstGeom prst="rect">
              <a:avLst/>
            </a:prstGeom>
            <a:noFill/>
          </p:spPr>
          <p:txBody>
            <a:bodyPr wrap="none" rtlCol="0">
              <a:spAutoFit/>
            </a:bodyPr>
            <a:lstStyle/>
            <a:p>
              <a:r>
                <a:rPr lang="en-US" sz="900" dirty="0">
                  <a:solidFill>
                    <a:srgbClr val="00B0F0"/>
                  </a:solidFill>
                </a:rPr>
                <a:t>gecko</a:t>
              </a:r>
            </a:p>
          </p:txBody>
        </p:sp>
        <p:sp>
          <p:nvSpPr>
            <p:cNvPr id="97" name="TextBox 96">
              <a:extLst>
                <a:ext uri="{FF2B5EF4-FFF2-40B4-BE49-F238E27FC236}">
                  <a16:creationId xmlns:a16="http://schemas.microsoft.com/office/drawing/2014/main" id="{E556FA55-5A60-7BAF-97E5-5D6264D674F0}"/>
                </a:ext>
              </a:extLst>
            </p:cNvPr>
            <p:cNvSpPr txBox="1"/>
            <p:nvPr/>
          </p:nvSpPr>
          <p:spPr>
            <a:xfrm>
              <a:off x="4995407" y="2114356"/>
              <a:ext cx="492443" cy="230832"/>
            </a:xfrm>
            <a:prstGeom prst="rect">
              <a:avLst/>
            </a:prstGeom>
            <a:noFill/>
          </p:spPr>
          <p:txBody>
            <a:bodyPr wrap="none" rtlCol="0">
              <a:spAutoFit/>
            </a:bodyPr>
            <a:lstStyle/>
            <a:p>
              <a:r>
                <a:rPr lang="en-US" sz="900" dirty="0">
                  <a:solidFill>
                    <a:srgbClr val="FFC000"/>
                  </a:solidFill>
                </a:rPr>
                <a:t>gecko</a:t>
              </a:r>
            </a:p>
          </p:txBody>
        </p:sp>
        <p:sp>
          <p:nvSpPr>
            <p:cNvPr id="98" name="TextBox 97">
              <a:extLst>
                <a:ext uri="{FF2B5EF4-FFF2-40B4-BE49-F238E27FC236}">
                  <a16:creationId xmlns:a16="http://schemas.microsoft.com/office/drawing/2014/main" id="{089C450F-1ACE-D8D8-DF7D-21851418344C}"/>
                </a:ext>
              </a:extLst>
            </p:cNvPr>
            <p:cNvSpPr txBox="1"/>
            <p:nvPr/>
          </p:nvSpPr>
          <p:spPr>
            <a:xfrm>
              <a:off x="4246062" y="1687760"/>
              <a:ext cx="627095" cy="230832"/>
            </a:xfrm>
            <a:prstGeom prst="rect">
              <a:avLst/>
            </a:prstGeom>
            <a:noFill/>
          </p:spPr>
          <p:txBody>
            <a:bodyPr wrap="none" rtlCol="0">
              <a:spAutoFit/>
            </a:bodyPr>
            <a:lstStyle/>
            <a:p>
              <a:r>
                <a:rPr lang="en-US" sz="900" dirty="0">
                  <a:solidFill>
                    <a:srgbClr val="0000FF"/>
                  </a:solidFill>
                </a:rPr>
                <a:t>elephant</a:t>
              </a:r>
            </a:p>
          </p:txBody>
        </p:sp>
        <p:sp>
          <p:nvSpPr>
            <p:cNvPr id="99" name="TextBox 98">
              <a:extLst>
                <a:ext uri="{FF2B5EF4-FFF2-40B4-BE49-F238E27FC236}">
                  <a16:creationId xmlns:a16="http://schemas.microsoft.com/office/drawing/2014/main" id="{804C7EEB-E4B8-1A22-E2BE-9E860E83C3B2}"/>
                </a:ext>
              </a:extLst>
            </p:cNvPr>
            <p:cNvSpPr txBox="1"/>
            <p:nvPr/>
          </p:nvSpPr>
          <p:spPr>
            <a:xfrm>
              <a:off x="4123845" y="1820805"/>
              <a:ext cx="627095" cy="230832"/>
            </a:xfrm>
            <a:prstGeom prst="rect">
              <a:avLst/>
            </a:prstGeom>
            <a:noFill/>
          </p:spPr>
          <p:txBody>
            <a:bodyPr wrap="none" rtlCol="0">
              <a:spAutoFit/>
            </a:bodyPr>
            <a:lstStyle/>
            <a:p>
              <a:r>
                <a:rPr lang="en-US" sz="900" dirty="0">
                  <a:solidFill>
                    <a:srgbClr val="00B050"/>
                  </a:solidFill>
                </a:rPr>
                <a:t>elephant</a:t>
              </a:r>
            </a:p>
          </p:txBody>
        </p:sp>
        <p:sp>
          <p:nvSpPr>
            <p:cNvPr id="100" name="TextBox 99">
              <a:extLst>
                <a:ext uri="{FF2B5EF4-FFF2-40B4-BE49-F238E27FC236}">
                  <a16:creationId xmlns:a16="http://schemas.microsoft.com/office/drawing/2014/main" id="{70BC1760-7101-5DAA-54F9-7B70825ED1BF}"/>
                </a:ext>
              </a:extLst>
            </p:cNvPr>
            <p:cNvSpPr txBox="1"/>
            <p:nvPr/>
          </p:nvSpPr>
          <p:spPr>
            <a:xfrm>
              <a:off x="4315797" y="1913937"/>
              <a:ext cx="409086" cy="230832"/>
            </a:xfrm>
            <a:prstGeom prst="rect">
              <a:avLst/>
            </a:prstGeom>
            <a:noFill/>
          </p:spPr>
          <p:txBody>
            <a:bodyPr wrap="none" rtlCol="0">
              <a:spAutoFit/>
            </a:bodyPr>
            <a:lstStyle/>
            <a:p>
              <a:r>
                <a:rPr lang="en-US" sz="900" dirty="0">
                  <a:solidFill>
                    <a:srgbClr val="00B0F0"/>
                  </a:solidFill>
                </a:rPr>
                <a:t>tiger</a:t>
              </a:r>
            </a:p>
          </p:txBody>
        </p:sp>
        <p:sp>
          <p:nvSpPr>
            <p:cNvPr id="102" name="TextBox 101">
              <a:extLst>
                <a:ext uri="{FF2B5EF4-FFF2-40B4-BE49-F238E27FC236}">
                  <a16:creationId xmlns:a16="http://schemas.microsoft.com/office/drawing/2014/main" id="{A383D6EA-FCE9-65F8-B4F7-E16558E03102}"/>
                </a:ext>
              </a:extLst>
            </p:cNvPr>
            <p:cNvSpPr txBox="1"/>
            <p:nvPr/>
          </p:nvSpPr>
          <p:spPr>
            <a:xfrm>
              <a:off x="4667986" y="2227539"/>
              <a:ext cx="377026" cy="230832"/>
            </a:xfrm>
            <a:prstGeom prst="rect">
              <a:avLst/>
            </a:prstGeom>
            <a:noFill/>
          </p:spPr>
          <p:txBody>
            <a:bodyPr wrap="none" rtlCol="0">
              <a:spAutoFit/>
            </a:bodyPr>
            <a:lstStyle/>
            <a:p>
              <a:r>
                <a:rPr lang="en-US" sz="900" dirty="0">
                  <a:solidFill>
                    <a:schemeClr val="tx2">
                      <a:lumMod val="75000"/>
                    </a:schemeClr>
                  </a:solidFill>
                </a:rPr>
                <a:t>dog</a:t>
              </a:r>
            </a:p>
          </p:txBody>
        </p:sp>
      </p:grpSp>
      <p:cxnSp>
        <p:nvCxnSpPr>
          <p:cNvPr id="104" name="Straight Arrow Connector 103">
            <a:extLst>
              <a:ext uri="{FF2B5EF4-FFF2-40B4-BE49-F238E27FC236}">
                <a16:creationId xmlns:a16="http://schemas.microsoft.com/office/drawing/2014/main" id="{297FAB23-7F35-F10D-B9D3-6EB520E09FA0}"/>
              </a:ext>
            </a:extLst>
          </p:cNvPr>
          <p:cNvCxnSpPr>
            <a:stCxn id="6" idx="3"/>
            <a:endCxn id="85" idx="1"/>
          </p:cNvCxnSpPr>
          <p:nvPr/>
        </p:nvCxnSpPr>
        <p:spPr bwMode="auto">
          <a:xfrm flipV="1">
            <a:off x="3932525" y="2431138"/>
            <a:ext cx="305921" cy="735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Tree>
    <p:custDataLst>
      <p:tags r:id="rId1"/>
    </p:custDataLst>
    <p:extLst>
      <p:ext uri="{BB962C8B-B14F-4D97-AF65-F5344CB8AC3E}">
        <p14:creationId xmlns:p14="http://schemas.microsoft.com/office/powerpoint/2010/main" val="342041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83" grpId="0"/>
      <p:bldP spid="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46B73-AB27-ABCE-894E-7B140A10EB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64427-38FC-5BF1-8E71-CA4FE7277872}"/>
              </a:ext>
            </a:extLst>
          </p:cNvPr>
          <p:cNvSpPr>
            <a:spLocks noGrp="1"/>
          </p:cNvSpPr>
          <p:nvPr>
            <p:ph type="title"/>
          </p:nvPr>
        </p:nvSpPr>
        <p:spPr>
          <a:xfrm>
            <a:off x="141354" y="148001"/>
            <a:ext cx="8405870" cy="531892"/>
          </a:xfrm>
        </p:spPr>
        <p:txBody>
          <a:bodyPr/>
          <a:lstStyle/>
          <a:p>
            <a:r>
              <a:rPr lang="en-US" sz="2800" dirty="0"/>
              <a:t>Learning with noisy labels – End-to-end learning</a:t>
            </a:r>
          </a:p>
        </p:txBody>
      </p:sp>
      <p:sp>
        <p:nvSpPr>
          <p:cNvPr id="5" name="Slide Number Placeholder 4">
            <a:extLst>
              <a:ext uri="{FF2B5EF4-FFF2-40B4-BE49-F238E27FC236}">
                <a16:creationId xmlns:a16="http://schemas.microsoft.com/office/drawing/2014/main" id="{55D715BD-E9EE-2A45-4F0E-7A712F45E7CC}"/>
              </a:ext>
            </a:extLst>
          </p:cNvPr>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8</a:t>
            </a:fld>
            <a:endParaRPr lang="en-US">
              <a:solidFill>
                <a:srgbClr val="000000"/>
              </a:solidFill>
              <a:ea typeface="ＭＳ Ｐゴシック"/>
            </a:endParaRPr>
          </a:p>
        </p:txBody>
      </p:sp>
      <p:grpSp>
        <p:nvGrpSpPr>
          <p:cNvPr id="30" name="Group 29">
            <a:extLst>
              <a:ext uri="{FF2B5EF4-FFF2-40B4-BE49-F238E27FC236}">
                <a16:creationId xmlns:a16="http://schemas.microsoft.com/office/drawing/2014/main" id="{F9E600FC-ECC0-CB59-42E0-412AE637BF2C}"/>
              </a:ext>
            </a:extLst>
          </p:cNvPr>
          <p:cNvGrpSpPr/>
          <p:nvPr/>
        </p:nvGrpSpPr>
        <p:grpSpPr>
          <a:xfrm>
            <a:off x="2803529" y="4044781"/>
            <a:ext cx="1540760" cy="1639821"/>
            <a:chOff x="4342399" y="2894946"/>
            <a:chExt cx="1540760" cy="1639821"/>
          </a:xfrm>
        </p:grpSpPr>
        <p:pic>
          <p:nvPicPr>
            <p:cNvPr id="31" name="Picture 30" descr="Icon&#10;&#10;Description automatically generated">
              <a:extLst>
                <a:ext uri="{FF2B5EF4-FFF2-40B4-BE49-F238E27FC236}">
                  <a16:creationId xmlns:a16="http://schemas.microsoft.com/office/drawing/2014/main" id="{B02692D9-4756-6BB0-28BA-AE83E21E64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08136" y="3559744"/>
              <a:ext cx="975023" cy="975023"/>
            </a:xfrm>
            <a:prstGeom prst="rect">
              <a:avLst/>
            </a:prstGeom>
          </p:spPr>
        </p:pic>
        <p:pic>
          <p:nvPicPr>
            <p:cNvPr id="32" name="Picture 31" descr="Icon&#10;&#10;Description automatically generated">
              <a:extLst>
                <a:ext uri="{FF2B5EF4-FFF2-40B4-BE49-F238E27FC236}">
                  <a16:creationId xmlns:a16="http://schemas.microsoft.com/office/drawing/2014/main" id="{CF071952-DC4B-D30F-961E-A31B7DC919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2399" y="2894946"/>
              <a:ext cx="1139825" cy="1139825"/>
            </a:xfrm>
            <a:prstGeom prst="rect">
              <a:avLst/>
            </a:prstGeom>
          </p:spPr>
        </p:pic>
      </p:grpSp>
      <p:pic>
        <p:nvPicPr>
          <p:cNvPr id="41" name="Picture 40" descr="\documentclass{article}&#10;\usepackage{amsmath,bm,amsfonts}&#10;\DeclareMathOperator{\prob}{Pr}&#10;\newcommand{\Expect}{{\rm I\kern-.3em E}}&#10;\pagestyle{empty}&#10;\begin{document}&#10;&#10;&#10;\begin{equation*}&#10;\check{y} \approx f(\bm{x})&#10;\end{equation*}&#10;&#10;\end{document}" title="IguanaTex Bitmap Display">
            <a:extLst>
              <a:ext uri="{FF2B5EF4-FFF2-40B4-BE49-F238E27FC236}">
                <a16:creationId xmlns:a16="http://schemas.microsoft.com/office/drawing/2014/main" id="{02FF3C9E-A2CA-0D91-A489-2AF437FA421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758743" y="4373797"/>
            <a:ext cx="881599" cy="235186"/>
          </a:xfrm>
          <a:prstGeom prst="rect">
            <a:avLst/>
          </a:prstGeom>
        </p:spPr>
      </p:pic>
      <p:sp>
        <p:nvSpPr>
          <p:cNvPr id="36" name="TextBox 35">
            <a:extLst>
              <a:ext uri="{FF2B5EF4-FFF2-40B4-BE49-F238E27FC236}">
                <a16:creationId xmlns:a16="http://schemas.microsoft.com/office/drawing/2014/main" id="{EC69E3B9-354D-2436-B895-B3A41993883D}"/>
              </a:ext>
            </a:extLst>
          </p:cNvPr>
          <p:cNvSpPr txBox="1"/>
          <p:nvPr/>
        </p:nvSpPr>
        <p:spPr>
          <a:xfrm>
            <a:off x="2320946"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Model training</a:t>
            </a:r>
          </a:p>
        </p:txBody>
      </p:sp>
      <p:pic>
        <p:nvPicPr>
          <p:cNvPr id="37" name="Graphic 36" descr="Server outline">
            <a:extLst>
              <a:ext uri="{FF2B5EF4-FFF2-40B4-BE49-F238E27FC236}">
                <a16:creationId xmlns:a16="http://schemas.microsoft.com/office/drawing/2014/main" id="{DF2A53B1-FC4F-EB18-85DB-891FA369D0E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38265" y="4460211"/>
            <a:ext cx="914400" cy="914400"/>
          </a:xfrm>
          <a:prstGeom prst="rect">
            <a:avLst/>
          </a:prstGeom>
        </p:spPr>
      </p:pic>
      <p:pic>
        <p:nvPicPr>
          <p:cNvPr id="38" name="Graphic 37" descr="Database outline">
            <a:extLst>
              <a:ext uri="{FF2B5EF4-FFF2-40B4-BE49-F238E27FC236}">
                <a16:creationId xmlns:a16="http://schemas.microsoft.com/office/drawing/2014/main" id="{BE8AE57F-413F-9F60-0AE9-726B12D7A58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41277" y="4460211"/>
            <a:ext cx="914400" cy="914400"/>
          </a:xfrm>
          <a:prstGeom prst="rect">
            <a:avLst/>
          </a:prstGeom>
        </p:spPr>
      </p:pic>
      <p:cxnSp>
        <p:nvCxnSpPr>
          <p:cNvPr id="39" name="Straight Arrow Connector 38">
            <a:extLst>
              <a:ext uri="{FF2B5EF4-FFF2-40B4-BE49-F238E27FC236}">
                <a16:creationId xmlns:a16="http://schemas.microsoft.com/office/drawing/2014/main" id="{84F1B26E-41FA-4436-CD63-FAD9AE142CBE}"/>
              </a:ext>
            </a:extLst>
          </p:cNvPr>
          <p:cNvCxnSpPr>
            <a:endCxn id="38" idx="1"/>
          </p:cNvCxnSpPr>
          <p:nvPr/>
        </p:nvCxnSpPr>
        <p:spPr bwMode="auto">
          <a:xfrm>
            <a:off x="4195717" y="4917411"/>
            <a:ext cx="845560"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40" name="TextBox 39">
            <a:extLst>
              <a:ext uri="{FF2B5EF4-FFF2-40B4-BE49-F238E27FC236}">
                <a16:creationId xmlns:a16="http://schemas.microsoft.com/office/drawing/2014/main" id="{612405BA-B61F-10EA-B684-FAC932FA8934}"/>
              </a:ext>
            </a:extLst>
          </p:cNvPr>
          <p:cNvSpPr txBox="1"/>
          <p:nvPr/>
        </p:nvSpPr>
        <p:spPr>
          <a:xfrm>
            <a:off x="4738000"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Machine learning model</a:t>
            </a:r>
          </a:p>
        </p:txBody>
      </p:sp>
      <p:grpSp>
        <p:nvGrpSpPr>
          <p:cNvPr id="4" name="Group 3">
            <a:extLst>
              <a:ext uri="{FF2B5EF4-FFF2-40B4-BE49-F238E27FC236}">
                <a16:creationId xmlns:a16="http://schemas.microsoft.com/office/drawing/2014/main" id="{2F010C99-26CA-3CAE-1916-26E81EA9E11E}"/>
              </a:ext>
            </a:extLst>
          </p:cNvPr>
          <p:cNvGrpSpPr/>
          <p:nvPr/>
        </p:nvGrpSpPr>
        <p:grpSpPr>
          <a:xfrm>
            <a:off x="3466706" y="1231028"/>
            <a:ext cx="1255287" cy="1135939"/>
            <a:chOff x="5387579" y="2070983"/>
            <a:chExt cx="1673716" cy="1514585"/>
          </a:xfrm>
        </p:grpSpPr>
        <p:pic>
          <p:nvPicPr>
            <p:cNvPr id="6" name="Picture 5" descr="A group of blue and white people&#10;&#10;AI-generated content may be incorrect.">
              <a:extLst>
                <a:ext uri="{FF2B5EF4-FFF2-40B4-BE49-F238E27FC236}">
                  <a16:creationId xmlns:a16="http://schemas.microsoft.com/office/drawing/2014/main" id="{40C0E087-2216-B8CE-BC29-4C10DC40E61F}"/>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387579" y="2246596"/>
              <a:ext cx="1673716" cy="1338972"/>
            </a:xfrm>
            <a:prstGeom prst="rect">
              <a:avLst/>
            </a:prstGeom>
          </p:spPr>
        </p:pic>
        <p:sp>
          <p:nvSpPr>
            <p:cNvPr id="7" name="TextBox 6">
              <a:extLst>
                <a:ext uri="{FF2B5EF4-FFF2-40B4-BE49-F238E27FC236}">
                  <a16:creationId xmlns:a16="http://schemas.microsoft.com/office/drawing/2014/main" id="{B4D6C829-1818-F699-29DC-879F9F9A7183}"/>
                </a:ext>
              </a:extLst>
            </p:cNvPr>
            <p:cNvSpPr txBox="1"/>
            <p:nvPr/>
          </p:nvSpPr>
          <p:spPr>
            <a:xfrm>
              <a:off x="5769840" y="2070983"/>
              <a:ext cx="901188" cy="400109"/>
            </a:xfrm>
            <a:prstGeom prst="rect">
              <a:avLst/>
            </a:prstGeom>
            <a:noFill/>
          </p:spPr>
          <p:txBody>
            <a:bodyPr wrap="none" rtlCol="0">
              <a:spAutoFit/>
            </a:bodyPr>
            <a:lstStyle/>
            <a:p>
              <a:r>
                <a:rPr lang="en-US" sz="1350" dirty="0"/>
                <a:t>Crowd</a:t>
              </a:r>
            </a:p>
          </p:txBody>
        </p:sp>
      </p:grpSp>
      <p:cxnSp>
        <p:nvCxnSpPr>
          <p:cNvPr id="11" name="Straight Arrow Connector 10">
            <a:extLst>
              <a:ext uri="{FF2B5EF4-FFF2-40B4-BE49-F238E27FC236}">
                <a16:creationId xmlns:a16="http://schemas.microsoft.com/office/drawing/2014/main" id="{9E69A840-34F6-FB8B-97D6-A97F5A93AC88}"/>
              </a:ext>
            </a:extLst>
          </p:cNvPr>
          <p:cNvCxnSpPr>
            <a:stCxn id="48" idx="3"/>
            <a:endCxn id="6" idx="1"/>
          </p:cNvCxnSpPr>
          <p:nvPr/>
        </p:nvCxnSpPr>
        <p:spPr bwMode="auto">
          <a:xfrm flipV="1">
            <a:off x="2810953" y="1864853"/>
            <a:ext cx="655753" cy="337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nvGrpSpPr>
          <p:cNvPr id="51" name="Group 50">
            <a:extLst>
              <a:ext uri="{FF2B5EF4-FFF2-40B4-BE49-F238E27FC236}">
                <a16:creationId xmlns:a16="http://schemas.microsoft.com/office/drawing/2014/main" id="{69EFA4E1-9CF5-390C-27D4-88141502EF96}"/>
              </a:ext>
            </a:extLst>
          </p:cNvPr>
          <p:cNvGrpSpPr/>
          <p:nvPr/>
        </p:nvGrpSpPr>
        <p:grpSpPr>
          <a:xfrm>
            <a:off x="851525" y="979044"/>
            <a:ext cx="1959428" cy="1769083"/>
            <a:chOff x="263323" y="2573771"/>
            <a:chExt cx="1959428" cy="1769083"/>
          </a:xfrm>
        </p:grpSpPr>
        <p:grpSp>
          <p:nvGrpSpPr>
            <p:cNvPr id="14" name="Group 13">
              <a:extLst>
                <a:ext uri="{FF2B5EF4-FFF2-40B4-BE49-F238E27FC236}">
                  <a16:creationId xmlns:a16="http://schemas.microsoft.com/office/drawing/2014/main" id="{69D8FCF4-47F6-CC76-6F02-3006B307B63E}"/>
                </a:ext>
              </a:extLst>
            </p:cNvPr>
            <p:cNvGrpSpPr/>
            <p:nvPr/>
          </p:nvGrpSpPr>
          <p:grpSpPr>
            <a:xfrm>
              <a:off x="263323" y="2573771"/>
              <a:ext cx="1959428" cy="1769083"/>
              <a:chOff x="1919335" y="446933"/>
              <a:chExt cx="3132499" cy="2821369"/>
            </a:xfrm>
          </p:grpSpPr>
          <p:pic>
            <p:nvPicPr>
              <p:cNvPr id="15" name="Picture 14" descr="Portrait of Siberian kitten">
                <a:extLst>
                  <a:ext uri="{FF2B5EF4-FFF2-40B4-BE49-F238E27FC236}">
                    <a16:creationId xmlns:a16="http://schemas.microsoft.com/office/drawing/2014/main" id="{1AD030AB-A764-F9D6-4F0D-63A08387FE8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87007" y="852620"/>
                <a:ext cx="1326449" cy="884084"/>
              </a:xfrm>
              <a:prstGeom prst="rect">
                <a:avLst/>
              </a:prstGeom>
            </p:spPr>
          </p:pic>
          <p:pic>
            <p:nvPicPr>
              <p:cNvPr id="16" name="Picture 15" descr="Head and neck of dog wearing collar, sitting upright and looking up">
                <a:extLst>
                  <a:ext uri="{FF2B5EF4-FFF2-40B4-BE49-F238E27FC236}">
                    <a16:creationId xmlns:a16="http://schemas.microsoft.com/office/drawing/2014/main" id="{E4A9C904-5E9F-DB18-5C15-184989F6957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09550" y="1636879"/>
                <a:ext cx="1410490" cy="877638"/>
              </a:xfrm>
              <a:prstGeom prst="rect">
                <a:avLst/>
              </a:prstGeom>
            </p:spPr>
          </p:pic>
          <p:pic>
            <p:nvPicPr>
              <p:cNvPr id="22" name="Picture 21" descr="Close up of tiny lizard">
                <a:extLst>
                  <a:ext uri="{FF2B5EF4-FFF2-40B4-BE49-F238E27FC236}">
                    <a16:creationId xmlns:a16="http://schemas.microsoft.com/office/drawing/2014/main" id="{C378FC88-2C3C-1159-36B4-4D3371868CC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87418" y="2019955"/>
                <a:ext cx="1121721" cy="1125794"/>
              </a:xfrm>
              <a:prstGeom prst="rect">
                <a:avLst/>
              </a:prstGeom>
            </p:spPr>
          </p:pic>
          <p:pic>
            <p:nvPicPr>
              <p:cNvPr id="47" name="Picture 46" descr="Elephant standing on grass">
                <a:extLst>
                  <a:ext uri="{FF2B5EF4-FFF2-40B4-BE49-F238E27FC236}">
                    <a16:creationId xmlns:a16="http://schemas.microsoft.com/office/drawing/2014/main" id="{475311B9-6F2C-C442-0BBF-664E353530C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51688" y="1294662"/>
                <a:ext cx="1212440" cy="808293"/>
              </a:xfrm>
              <a:prstGeom prst="rect">
                <a:avLst/>
              </a:prstGeom>
            </p:spPr>
          </p:pic>
          <p:sp>
            <p:nvSpPr>
              <p:cNvPr id="48" name="Rectangle: Rounded Corners 47">
                <a:extLst>
                  <a:ext uri="{FF2B5EF4-FFF2-40B4-BE49-F238E27FC236}">
                    <a16:creationId xmlns:a16="http://schemas.microsoft.com/office/drawing/2014/main" id="{3DD049BF-70DB-14A5-1F06-1763EF0E7192}"/>
                  </a:ext>
                </a:extLst>
              </p:cNvPr>
              <p:cNvSpPr/>
              <p:nvPr/>
            </p:nvSpPr>
            <p:spPr>
              <a:xfrm>
                <a:off x="1919335" y="461728"/>
                <a:ext cx="3132499" cy="28065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id="{B5823691-78AF-30C9-52E1-0168FC834090}"/>
                  </a:ext>
                </a:extLst>
              </p:cNvPr>
              <p:cNvSpPr txBox="1"/>
              <p:nvPr/>
            </p:nvSpPr>
            <p:spPr>
              <a:xfrm>
                <a:off x="2387475" y="446933"/>
                <a:ext cx="1809772" cy="40495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Unlabeled data </a:t>
                </a:r>
              </a:p>
            </p:txBody>
          </p:sp>
        </p:grpSp>
        <p:pic>
          <p:nvPicPr>
            <p:cNvPr id="50" name="Picture 49">
              <a:extLst>
                <a:ext uri="{FF2B5EF4-FFF2-40B4-BE49-F238E27FC236}">
                  <a16:creationId xmlns:a16="http://schemas.microsoft.com/office/drawing/2014/main" id="{AD9BB18A-991F-F4ED-B9F8-180A82CC59A2}"/>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631437" y="2658478"/>
              <a:ext cx="133789" cy="107031"/>
            </a:xfrm>
            <a:prstGeom prst="rect">
              <a:avLst/>
            </a:prstGeom>
          </p:spPr>
        </p:pic>
      </p:grpSp>
      <p:cxnSp>
        <p:nvCxnSpPr>
          <p:cNvPr id="75" name="Straight Arrow Connector 74">
            <a:extLst>
              <a:ext uri="{FF2B5EF4-FFF2-40B4-BE49-F238E27FC236}">
                <a16:creationId xmlns:a16="http://schemas.microsoft.com/office/drawing/2014/main" id="{747ACD3C-E440-A225-B9D5-EBEC23ADBCBE}"/>
              </a:ext>
            </a:extLst>
          </p:cNvPr>
          <p:cNvCxnSpPr>
            <a:cxnSpLocks/>
            <a:stCxn id="48" idx="2"/>
            <a:endCxn id="32" idx="0"/>
          </p:cNvCxnSpPr>
          <p:nvPr/>
        </p:nvCxnSpPr>
        <p:spPr bwMode="auto">
          <a:xfrm>
            <a:off x="1831239" y="2748127"/>
            <a:ext cx="1542203" cy="129665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0666E2F0-8E12-DEEC-9F66-B42D89D7CB90}"/>
              </a:ext>
            </a:extLst>
          </p:cNvPr>
          <p:cNvCxnSpPr>
            <a:cxnSpLocks/>
            <a:stCxn id="8" idx="2"/>
            <a:endCxn id="32" idx="0"/>
          </p:cNvCxnSpPr>
          <p:nvPr/>
        </p:nvCxnSpPr>
        <p:spPr bwMode="auto">
          <a:xfrm flipH="1">
            <a:off x="3373442" y="2499492"/>
            <a:ext cx="2870757" cy="154528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 name="Group 2">
            <a:extLst>
              <a:ext uri="{FF2B5EF4-FFF2-40B4-BE49-F238E27FC236}">
                <a16:creationId xmlns:a16="http://schemas.microsoft.com/office/drawing/2014/main" id="{78CF3ED6-C327-D844-C79C-C1F1B34BB85E}"/>
              </a:ext>
            </a:extLst>
          </p:cNvPr>
          <p:cNvGrpSpPr/>
          <p:nvPr/>
        </p:nvGrpSpPr>
        <p:grpSpPr>
          <a:xfrm>
            <a:off x="5264485" y="1212332"/>
            <a:ext cx="1959428" cy="1287160"/>
            <a:chOff x="4051019" y="1162799"/>
            <a:chExt cx="1959428" cy="1287160"/>
          </a:xfrm>
        </p:grpSpPr>
        <p:sp>
          <p:nvSpPr>
            <p:cNvPr id="8" name="Rectangle: Rounded Corners 7">
              <a:extLst>
                <a:ext uri="{FF2B5EF4-FFF2-40B4-BE49-F238E27FC236}">
                  <a16:creationId xmlns:a16="http://schemas.microsoft.com/office/drawing/2014/main" id="{824ED638-86AB-67E5-2006-870491E04775}"/>
                </a:ext>
              </a:extLst>
            </p:cNvPr>
            <p:cNvSpPr/>
            <p:nvPr/>
          </p:nvSpPr>
          <p:spPr>
            <a:xfrm>
              <a:off x="4051019" y="1162799"/>
              <a:ext cx="1959428" cy="12871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DEF16A41-2F83-DC9F-29A5-A5E65613CE4B}"/>
                </a:ext>
              </a:extLst>
            </p:cNvPr>
            <p:cNvSpPr txBox="1"/>
            <p:nvPr/>
          </p:nvSpPr>
          <p:spPr>
            <a:xfrm>
              <a:off x="4421994" y="1181086"/>
              <a:ext cx="966931"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Crowd labels</a:t>
              </a:r>
            </a:p>
          </p:txBody>
        </p:sp>
        <p:pic>
          <p:nvPicPr>
            <p:cNvPr id="10" name="Picture 9" descr="\documentclass{article}&#10;\usepackage{amsmath,bm,amsfonts}&#10;\DeclareMathOperator{\prob}{Pr}&#10;\newcommand{\Expect}{{\rm I\kern-.3em E}}&#10;\pagestyle{empty}&#10;\begin{document}&#10;&#10;&#10;\begin{equation*}&#10;\check{\mathbf{Y}}&#10;\end{equation*}&#10;&#10;\end{document}" title="IguanaTex Bitmap Display">
              <a:extLst>
                <a:ext uri="{FF2B5EF4-FFF2-40B4-BE49-F238E27FC236}">
                  <a16:creationId xmlns:a16="http://schemas.microsoft.com/office/drawing/2014/main" id="{C519EB4E-0E4D-8E00-A1F0-211BAC859A72}"/>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5373101" y="1162799"/>
              <a:ext cx="194347" cy="208429"/>
            </a:xfrm>
            <a:prstGeom prst="rect">
              <a:avLst/>
            </a:prstGeom>
          </p:spPr>
        </p:pic>
        <p:sp>
          <p:nvSpPr>
            <p:cNvPr id="12" name="TextBox 11">
              <a:extLst>
                <a:ext uri="{FF2B5EF4-FFF2-40B4-BE49-F238E27FC236}">
                  <a16:creationId xmlns:a16="http://schemas.microsoft.com/office/drawing/2014/main" id="{E0F58F74-CB8A-1B4A-ED11-754F36BCAE81}"/>
                </a:ext>
              </a:extLst>
            </p:cNvPr>
            <p:cNvSpPr txBox="1"/>
            <p:nvPr/>
          </p:nvSpPr>
          <p:spPr>
            <a:xfrm>
              <a:off x="4859051" y="1410225"/>
              <a:ext cx="343364" cy="230832"/>
            </a:xfrm>
            <a:prstGeom prst="rect">
              <a:avLst/>
            </a:prstGeom>
            <a:noFill/>
          </p:spPr>
          <p:txBody>
            <a:bodyPr wrap="none" rtlCol="0">
              <a:spAutoFit/>
            </a:bodyPr>
            <a:lstStyle/>
            <a:p>
              <a:r>
                <a:rPr lang="en-US" sz="900" dirty="0">
                  <a:solidFill>
                    <a:srgbClr val="288ACD"/>
                  </a:solidFill>
                </a:rPr>
                <a:t>cat</a:t>
              </a:r>
            </a:p>
          </p:txBody>
        </p:sp>
        <p:sp>
          <p:nvSpPr>
            <p:cNvPr id="13" name="TextBox 12">
              <a:extLst>
                <a:ext uri="{FF2B5EF4-FFF2-40B4-BE49-F238E27FC236}">
                  <a16:creationId xmlns:a16="http://schemas.microsoft.com/office/drawing/2014/main" id="{34AC4193-2349-8700-4F27-D2A5DA5EE7A7}"/>
                </a:ext>
              </a:extLst>
            </p:cNvPr>
            <p:cNvSpPr txBox="1"/>
            <p:nvPr/>
          </p:nvSpPr>
          <p:spPr>
            <a:xfrm>
              <a:off x="5011451" y="1562625"/>
              <a:ext cx="343364" cy="230832"/>
            </a:xfrm>
            <a:prstGeom prst="rect">
              <a:avLst/>
            </a:prstGeom>
            <a:noFill/>
          </p:spPr>
          <p:txBody>
            <a:bodyPr wrap="none" rtlCol="0">
              <a:spAutoFit/>
            </a:bodyPr>
            <a:lstStyle/>
            <a:p>
              <a:r>
                <a:rPr lang="en-US" sz="900" dirty="0">
                  <a:solidFill>
                    <a:schemeClr val="tx2">
                      <a:lumMod val="75000"/>
                    </a:schemeClr>
                  </a:solidFill>
                </a:rPr>
                <a:t>cat</a:t>
              </a:r>
            </a:p>
          </p:txBody>
        </p:sp>
        <p:sp>
          <p:nvSpPr>
            <p:cNvPr id="17" name="TextBox 16">
              <a:extLst>
                <a:ext uri="{FF2B5EF4-FFF2-40B4-BE49-F238E27FC236}">
                  <a16:creationId xmlns:a16="http://schemas.microsoft.com/office/drawing/2014/main" id="{815CD9CA-2F70-B468-26A4-2EF18E4A2655}"/>
                </a:ext>
              </a:extLst>
            </p:cNvPr>
            <p:cNvSpPr txBox="1"/>
            <p:nvPr/>
          </p:nvSpPr>
          <p:spPr>
            <a:xfrm>
              <a:off x="4833133" y="1516011"/>
              <a:ext cx="343364" cy="230832"/>
            </a:xfrm>
            <a:prstGeom prst="rect">
              <a:avLst/>
            </a:prstGeom>
            <a:noFill/>
          </p:spPr>
          <p:txBody>
            <a:bodyPr wrap="none" rtlCol="0">
              <a:spAutoFit/>
            </a:bodyPr>
            <a:lstStyle/>
            <a:p>
              <a:r>
                <a:rPr lang="en-US" sz="900" dirty="0">
                  <a:solidFill>
                    <a:srgbClr val="0000FF"/>
                  </a:solidFill>
                </a:rPr>
                <a:t>cat</a:t>
              </a:r>
            </a:p>
          </p:txBody>
        </p:sp>
        <p:sp>
          <p:nvSpPr>
            <p:cNvPr id="18" name="TextBox 17">
              <a:extLst>
                <a:ext uri="{FF2B5EF4-FFF2-40B4-BE49-F238E27FC236}">
                  <a16:creationId xmlns:a16="http://schemas.microsoft.com/office/drawing/2014/main" id="{BC87B53F-9A2A-E8D9-4269-2796C601133A}"/>
                </a:ext>
              </a:extLst>
            </p:cNvPr>
            <p:cNvSpPr txBox="1"/>
            <p:nvPr/>
          </p:nvSpPr>
          <p:spPr>
            <a:xfrm>
              <a:off x="5462451" y="1705389"/>
              <a:ext cx="377026" cy="230832"/>
            </a:xfrm>
            <a:prstGeom prst="rect">
              <a:avLst/>
            </a:prstGeom>
            <a:noFill/>
          </p:spPr>
          <p:txBody>
            <a:bodyPr wrap="none" rtlCol="0">
              <a:spAutoFit/>
            </a:bodyPr>
            <a:lstStyle/>
            <a:p>
              <a:r>
                <a:rPr lang="en-US" sz="900" dirty="0">
                  <a:solidFill>
                    <a:srgbClr val="FF0000"/>
                  </a:solidFill>
                </a:rPr>
                <a:t>dog</a:t>
              </a:r>
            </a:p>
          </p:txBody>
        </p:sp>
        <p:sp>
          <p:nvSpPr>
            <p:cNvPr id="19" name="TextBox 18">
              <a:extLst>
                <a:ext uri="{FF2B5EF4-FFF2-40B4-BE49-F238E27FC236}">
                  <a16:creationId xmlns:a16="http://schemas.microsoft.com/office/drawing/2014/main" id="{42C34AA1-C39F-56D8-AD7F-1210DF9B9A14}"/>
                </a:ext>
              </a:extLst>
            </p:cNvPr>
            <p:cNvSpPr txBox="1"/>
            <p:nvPr/>
          </p:nvSpPr>
          <p:spPr>
            <a:xfrm>
              <a:off x="5429691" y="1809700"/>
              <a:ext cx="377026" cy="230832"/>
            </a:xfrm>
            <a:prstGeom prst="rect">
              <a:avLst/>
            </a:prstGeom>
            <a:noFill/>
          </p:spPr>
          <p:txBody>
            <a:bodyPr wrap="none" rtlCol="0">
              <a:spAutoFit/>
            </a:bodyPr>
            <a:lstStyle/>
            <a:p>
              <a:r>
                <a:rPr lang="en-US" sz="900" dirty="0">
                  <a:solidFill>
                    <a:srgbClr val="0000FF"/>
                  </a:solidFill>
                </a:rPr>
                <a:t>dog</a:t>
              </a:r>
            </a:p>
          </p:txBody>
        </p:sp>
        <p:sp>
          <p:nvSpPr>
            <p:cNvPr id="20" name="TextBox 19">
              <a:extLst>
                <a:ext uri="{FF2B5EF4-FFF2-40B4-BE49-F238E27FC236}">
                  <a16:creationId xmlns:a16="http://schemas.microsoft.com/office/drawing/2014/main" id="{562C24CE-0CBC-3D09-7B11-832ED1146B0B}"/>
                </a:ext>
              </a:extLst>
            </p:cNvPr>
            <p:cNvSpPr txBox="1"/>
            <p:nvPr/>
          </p:nvSpPr>
          <p:spPr>
            <a:xfrm>
              <a:off x="4714773" y="2096870"/>
              <a:ext cx="492443" cy="230832"/>
            </a:xfrm>
            <a:prstGeom prst="rect">
              <a:avLst/>
            </a:prstGeom>
            <a:noFill/>
          </p:spPr>
          <p:txBody>
            <a:bodyPr wrap="none" rtlCol="0">
              <a:spAutoFit/>
            </a:bodyPr>
            <a:lstStyle/>
            <a:p>
              <a:r>
                <a:rPr lang="en-US" sz="900" dirty="0">
                  <a:solidFill>
                    <a:srgbClr val="00B0F0"/>
                  </a:solidFill>
                </a:rPr>
                <a:t>gecko</a:t>
              </a:r>
            </a:p>
          </p:txBody>
        </p:sp>
        <p:sp>
          <p:nvSpPr>
            <p:cNvPr id="21" name="TextBox 20">
              <a:extLst>
                <a:ext uri="{FF2B5EF4-FFF2-40B4-BE49-F238E27FC236}">
                  <a16:creationId xmlns:a16="http://schemas.microsoft.com/office/drawing/2014/main" id="{FBDC1F3B-F8A2-BD9E-C403-B118C77FE183}"/>
                </a:ext>
              </a:extLst>
            </p:cNvPr>
            <p:cNvSpPr txBox="1"/>
            <p:nvPr/>
          </p:nvSpPr>
          <p:spPr>
            <a:xfrm>
              <a:off x="4995407" y="2114356"/>
              <a:ext cx="492443" cy="230832"/>
            </a:xfrm>
            <a:prstGeom prst="rect">
              <a:avLst/>
            </a:prstGeom>
            <a:noFill/>
          </p:spPr>
          <p:txBody>
            <a:bodyPr wrap="none" rtlCol="0">
              <a:spAutoFit/>
            </a:bodyPr>
            <a:lstStyle/>
            <a:p>
              <a:r>
                <a:rPr lang="en-US" sz="900" dirty="0">
                  <a:solidFill>
                    <a:srgbClr val="FFC000"/>
                  </a:solidFill>
                </a:rPr>
                <a:t>gecko</a:t>
              </a:r>
            </a:p>
          </p:txBody>
        </p:sp>
        <p:sp>
          <p:nvSpPr>
            <p:cNvPr id="23" name="TextBox 22">
              <a:extLst>
                <a:ext uri="{FF2B5EF4-FFF2-40B4-BE49-F238E27FC236}">
                  <a16:creationId xmlns:a16="http://schemas.microsoft.com/office/drawing/2014/main" id="{A90A2956-C7BC-FFBF-03E8-CBC0529A3938}"/>
                </a:ext>
              </a:extLst>
            </p:cNvPr>
            <p:cNvSpPr txBox="1"/>
            <p:nvPr/>
          </p:nvSpPr>
          <p:spPr>
            <a:xfrm>
              <a:off x="4246062" y="1687760"/>
              <a:ext cx="627095" cy="230832"/>
            </a:xfrm>
            <a:prstGeom prst="rect">
              <a:avLst/>
            </a:prstGeom>
            <a:noFill/>
          </p:spPr>
          <p:txBody>
            <a:bodyPr wrap="none" rtlCol="0">
              <a:spAutoFit/>
            </a:bodyPr>
            <a:lstStyle/>
            <a:p>
              <a:r>
                <a:rPr lang="en-US" sz="900" dirty="0">
                  <a:solidFill>
                    <a:srgbClr val="0000FF"/>
                  </a:solidFill>
                </a:rPr>
                <a:t>elephant</a:t>
              </a:r>
            </a:p>
          </p:txBody>
        </p:sp>
        <p:sp>
          <p:nvSpPr>
            <p:cNvPr id="24" name="TextBox 23">
              <a:extLst>
                <a:ext uri="{FF2B5EF4-FFF2-40B4-BE49-F238E27FC236}">
                  <a16:creationId xmlns:a16="http://schemas.microsoft.com/office/drawing/2014/main" id="{5771E382-3372-B3FB-6F8E-1845FD645072}"/>
                </a:ext>
              </a:extLst>
            </p:cNvPr>
            <p:cNvSpPr txBox="1"/>
            <p:nvPr/>
          </p:nvSpPr>
          <p:spPr>
            <a:xfrm>
              <a:off x="4123845" y="1820805"/>
              <a:ext cx="627095" cy="230832"/>
            </a:xfrm>
            <a:prstGeom prst="rect">
              <a:avLst/>
            </a:prstGeom>
            <a:noFill/>
          </p:spPr>
          <p:txBody>
            <a:bodyPr wrap="none" rtlCol="0">
              <a:spAutoFit/>
            </a:bodyPr>
            <a:lstStyle/>
            <a:p>
              <a:r>
                <a:rPr lang="en-US" sz="900" dirty="0">
                  <a:solidFill>
                    <a:srgbClr val="00B050"/>
                  </a:solidFill>
                </a:rPr>
                <a:t>elephant</a:t>
              </a:r>
            </a:p>
          </p:txBody>
        </p:sp>
        <p:sp>
          <p:nvSpPr>
            <p:cNvPr id="25" name="TextBox 24">
              <a:extLst>
                <a:ext uri="{FF2B5EF4-FFF2-40B4-BE49-F238E27FC236}">
                  <a16:creationId xmlns:a16="http://schemas.microsoft.com/office/drawing/2014/main" id="{CEBF2591-BA2C-3540-C29B-C8C8944502CF}"/>
                </a:ext>
              </a:extLst>
            </p:cNvPr>
            <p:cNvSpPr txBox="1"/>
            <p:nvPr/>
          </p:nvSpPr>
          <p:spPr>
            <a:xfrm>
              <a:off x="4315797" y="1913937"/>
              <a:ext cx="409086" cy="230832"/>
            </a:xfrm>
            <a:prstGeom prst="rect">
              <a:avLst/>
            </a:prstGeom>
            <a:noFill/>
          </p:spPr>
          <p:txBody>
            <a:bodyPr wrap="none" rtlCol="0">
              <a:spAutoFit/>
            </a:bodyPr>
            <a:lstStyle/>
            <a:p>
              <a:r>
                <a:rPr lang="en-US" sz="900" dirty="0">
                  <a:solidFill>
                    <a:srgbClr val="00B0F0"/>
                  </a:solidFill>
                </a:rPr>
                <a:t>tiger</a:t>
              </a:r>
            </a:p>
          </p:txBody>
        </p:sp>
        <p:sp>
          <p:nvSpPr>
            <p:cNvPr id="26" name="TextBox 25">
              <a:extLst>
                <a:ext uri="{FF2B5EF4-FFF2-40B4-BE49-F238E27FC236}">
                  <a16:creationId xmlns:a16="http://schemas.microsoft.com/office/drawing/2014/main" id="{DF65BFAD-44A0-A5ED-DB01-8C39C9EA6DA2}"/>
                </a:ext>
              </a:extLst>
            </p:cNvPr>
            <p:cNvSpPr txBox="1"/>
            <p:nvPr/>
          </p:nvSpPr>
          <p:spPr>
            <a:xfrm>
              <a:off x="4565751" y="2210499"/>
              <a:ext cx="377026" cy="230832"/>
            </a:xfrm>
            <a:prstGeom prst="rect">
              <a:avLst/>
            </a:prstGeom>
            <a:noFill/>
          </p:spPr>
          <p:txBody>
            <a:bodyPr wrap="none" rtlCol="0">
              <a:spAutoFit/>
            </a:bodyPr>
            <a:lstStyle/>
            <a:p>
              <a:r>
                <a:rPr lang="en-US" sz="900" dirty="0">
                  <a:solidFill>
                    <a:schemeClr val="tx2">
                      <a:lumMod val="75000"/>
                    </a:schemeClr>
                  </a:solidFill>
                </a:rPr>
                <a:t>dog</a:t>
              </a:r>
            </a:p>
          </p:txBody>
        </p:sp>
      </p:grpSp>
      <p:cxnSp>
        <p:nvCxnSpPr>
          <p:cNvPr id="27" name="Straight Arrow Connector 26">
            <a:extLst>
              <a:ext uri="{FF2B5EF4-FFF2-40B4-BE49-F238E27FC236}">
                <a16:creationId xmlns:a16="http://schemas.microsoft.com/office/drawing/2014/main" id="{393C108E-4534-8B4B-9EFD-37A311CE015E}"/>
              </a:ext>
            </a:extLst>
          </p:cNvPr>
          <p:cNvCxnSpPr>
            <a:cxnSpLocks/>
            <a:stCxn id="6" idx="3"/>
            <a:endCxn id="8" idx="1"/>
          </p:cNvCxnSpPr>
          <p:nvPr/>
        </p:nvCxnSpPr>
        <p:spPr bwMode="auto">
          <a:xfrm flipV="1">
            <a:off x="4721993" y="1855912"/>
            <a:ext cx="542492" cy="894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Tree>
    <p:custDataLst>
      <p:tags r:id="rId1"/>
    </p:custDataLst>
    <p:extLst>
      <p:ext uri="{BB962C8B-B14F-4D97-AF65-F5344CB8AC3E}">
        <p14:creationId xmlns:p14="http://schemas.microsoft.com/office/powerpoint/2010/main" val="9888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B230C-EDE0-3AF9-8F0C-E1F3B168C2A7}"/>
            </a:ext>
          </a:extLst>
        </p:cNvPr>
        <p:cNvGrpSpPr/>
        <p:nvPr/>
      </p:nvGrpSpPr>
      <p:grpSpPr>
        <a:xfrm>
          <a:off x="0" y="0"/>
          <a:ext cx="0" cy="0"/>
          <a:chOff x="0" y="0"/>
          <a:chExt cx="0" cy="0"/>
        </a:xfrm>
      </p:grpSpPr>
      <p:pic>
        <p:nvPicPr>
          <p:cNvPr id="13" name="Picture 12" descr="A screenshot of a cell phone&#10;&#10;Description automatically generated with medium confidence">
            <a:extLst>
              <a:ext uri="{FF2B5EF4-FFF2-40B4-BE49-F238E27FC236}">
                <a16:creationId xmlns:a16="http://schemas.microsoft.com/office/drawing/2014/main" id="{33BC1C30-14C7-540E-5394-C004B3DAF9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09" t="12545" r="2792" b="18837"/>
          <a:stretch/>
        </p:blipFill>
        <p:spPr>
          <a:xfrm>
            <a:off x="5429436" y="1768130"/>
            <a:ext cx="2377979" cy="1096274"/>
          </a:xfrm>
          <a:prstGeom prst="rect">
            <a:avLst/>
          </a:prstGeom>
        </p:spPr>
      </p:pic>
      <p:pic>
        <p:nvPicPr>
          <p:cNvPr id="19" name="Picture 18" descr="cerebellum_example.pdf - Adobe Acrobat Reader DC">
            <a:extLst>
              <a:ext uri="{FF2B5EF4-FFF2-40B4-BE49-F238E27FC236}">
                <a16:creationId xmlns:a16="http://schemas.microsoft.com/office/drawing/2014/main" id="{F247F303-6153-5559-42EC-C276608E497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617" t="15455" r="36170" b="8135"/>
          <a:stretch/>
        </p:blipFill>
        <p:spPr>
          <a:xfrm>
            <a:off x="1593432" y="1661492"/>
            <a:ext cx="1523195" cy="1578691"/>
          </a:xfrm>
          <a:prstGeom prst="rect">
            <a:avLst/>
          </a:prstGeom>
        </p:spPr>
      </p:pic>
      <p:sp>
        <p:nvSpPr>
          <p:cNvPr id="2" name="Title 1">
            <a:extLst>
              <a:ext uri="{FF2B5EF4-FFF2-40B4-BE49-F238E27FC236}">
                <a16:creationId xmlns:a16="http://schemas.microsoft.com/office/drawing/2014/main" id="{21847732-5B97-DFF2-2010-52AF6FF8ADF3}"/>
              </a:ext>
            </a:extLst>
          </p:cNvPr>
          <p:cNvSpPr>
            <a:spLocks noGrp="1"/>
          </p:cNvSpPr>
          <p:nvPr>
            <p:ph type="title"/>
          </p:nvPr>
        </p:nvSpPr>
        <p:spPr>
          <a:xfrm>
            <a:off x="109330" y="96260"/>
            <a:ext cx="6569766" cy="628491"/>
          </a:xfrm>
        </p:spPr>
        <p:txBody>
          <a:bodyPr>
            <a:normAutofit/>
          </a:bodyPr>
          <a:lstStyle/>
          <a:p>
            <a:r>
              <a:rPr lang="en-US" sz="3200" dirty="0"/>
              <a:t>Crowdsourcing across disciplines</a:t>
            </a:r>
          </a:p>
        </p:txBody>
      </p:sp>
      <p:sp>
        <p:nvSpPr>
          <p:cNvPr id="5" name="Slide Number Placeholder 4">
            <a:extLst>
              <a:ext uri="{FF2B5EF4-FFF2-40B4-BE49-F238E27FC236}">
                <a16:creationId xmlns:a16="http://schemas.microsoft.com/office/drawing/2014/main" id="{5F543D0E-3279-0CAA-7F34-78A71764B1AB}"/>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a:t>
            </a:fld>
            <a:endParaRPr lang="en-US">
              <a:solidFill>
                <a:srgbClr val="000000"/>
              </a:solidFill>
              <a:ea typeface="ＭＳ Ｐゴシック"/>
            </a:endParaRPr>
          </a:p>
        </p:txBody>
      </p:sp>
      <p:pic>
        <p:nvPicPr>
          <p:cNvPr id="18" name="Picture 17" descr="Diagram&#10;&#10;Description automatically generated">
            <a:extLst>
              <a:ext uri="{FF2B5EF4-FFF2-40B4-BE49-F238E27FC236}">
                <a16:creationId xmlns:a16="http://schemas.microsoft.com/office/drawing/2014/main" id="{8D742244-F509-7002-22D2-357C657CEF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1267" y="4549445"/>
            <a:ext cx="1944828" cy="1002572"/>
          </a:xfrm>
          <a:prstGeom prst="rect">
            <a:avLst/>
          </a:prstGeom>
        </p:spPr>
      </p:pic>
      <p:sp>
        <p:nvSpPr>
          <p:cNvPr id="15" name="TextBox 14">
            <a:extLst>
              <a:ext uri="{FF2B5EF4-FFF2-40B4-BE49-F238E27FC236}">
                <a16:creationId xmlns:a16="http://schemas.microsoft.com/office/drawing/2014/main" id="{D9C4B684-8B9C-9D66-2C6F-278E5999A0D4}"/>
              </a:ext>
            </a:extLst>
          </p:cNvPr>
          <p:cNvSpPr txBox="1"/>
          <p:nvPr/>
        </p:nvSpPr>
        <p:spPr>
          <a:xfrm>
            <a:off x="258152" y="1058580"/>
            <a:ext cx="2858475" cy="990015"/>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solidFill>
                  <a:srgbClr val="000000"/>
                </a:solidFill>
                <a:ea typeface="宋体" charset="-122"/>
              </a:rPr>
              <a:t>Medical image analysis</a:t>
            </a:r>
          </a:p>
          <a:p>
            <a:pPr marL="285750" indent="-285750">
              <a:spcBef>
                <a:spcPts val="450"/>
              </a:spcBef>
              <a:buFont typeface="Wingdings" panose="05000000000000000000" pitchFamily="2" charset="2"/>
              <a:buChar char="q"/>
            </a:pPr>
            <a:endParaRPr lang="en-US" sz="1600" dirty="0">
              <a:solidFill>
                <a:srgbClr val="000000"/>
              </a:solidFill>
              <a:ea typeface="宋体" charset="-122"/>
            </a:endParaRPr>
          </a:p>
          <a:p>
            <a:pPr marL="285750" indent="-285750">
              <a:spcBef>
                <a:spcPts val="450"/>
              </a:spcBef>
              <a:buFont typeface="Wingdings" panose="05000000000000000000" pitchFamily="2" charset="2"/>
              <a:buChar char="q"/>
            </a:pPr>
            <a:endParaRPr lang="en-US" sz="1600" dirty="0">
              <a:solidFill>
                <a:srgbClr val="000000"/>
              </a:solidFill>
              <a:ea typeface="宋体" charset="-122"/>
            </a:endParaRPr>
          </a:p>
        </p:txBody>
      </p:sp>
      <p:sp>
        <p:nvSpPr>
          <p:cNvPr id="4" name="TextBox 3">
            <a:extLst>
              <a:ext uri="{FF2B5EF4-FFF2-40B4-BE49-F238E27FC236}">
                <a16:creationId xmlns:a16="http://schemas.microsoft.com/office/drawing/2014/main" id="{DFCEC3ED-E143-8C25-FE7A-4F96F9A9FEA4}"/>
              </a:ext>
            </a:extLst>
          </p:cNvPr>
          <p:cNvSpPr txBox="1"/>
          <p:nvPr/>
        </p:nvSpPr>
        <p:spPr>
          <a:xfrm>
            <a:off x="258152" y="4000857"/>
            <a:ext cx="4800600" cy="369332"/>
          </a:xfrm>
          <a:prstGeom prst="rect">
            <a:avLst/>
          </a:prstGeom>
          <a:noFill/>
        </p:spPr>
        <p:txBody>
          <a:bodyPr wrap="square">
            <a:spAutoFit/>
          </a:bodyPr>
          <a:lstStyle/>
          <a:p>
            <a:pPr marL="285750" indent="-285750">
              <a:spcBef>
                <a:spcPts val="450"/>
              </a:spcBef>
              <a:buFont typeface="Wingdings" panose="05000000000000000000" pitchFamily="2" charset="2"/>
              <a:buChar char="q"/>
            </a:pPr>
            <a:r>
              <a:rPr lang="en-US" sz="1800" dirty="0">
                <a:solidFill>
                  <a:srgbClr val="000000"/>
                </a:solidFill>
                <a:ea typeface="宋体" charset="-122"/>
              </a:rPr>
              <a:t>Crowdsensing in 5G and 6G</a:t>
            </a:r>
          </a:p>
        </p:txBody>
      </p:sp>
      <p:sp>
        <p:nvSpPr>
          <p:cNvPr id="8" name="TextBox 7">
            <a:extLst>
              <a:ext uri="{FF2B5EF4-FFF2-40B4-BE49-F238E27FC236}">
                <a16:creationId xmlns:a16="http://schemas.microsoft.com/office/drawing/2014/main" id="{A71F5D72-0889-0958-649D-E5F391EDEBC8}"/>
              </a:ext>
            </a:extLst>
          </p:cNvPr>
          <p:cNvSpPr txBox="1"/>
          <p:nvPr/>
        </p:nvSpPr>
        <p:spPr>
          <a:xfrm>
            <a:off x="4840379" y="1065916"/>
            <a:ext cx="4800600" cy="369332"/>
          </a:xfrm>
          <a:prstGeom prst="rect">
            <a:avLst/>
          </a:prstGeom>
          <a:noFill/>
        </p:spPr>
        <p:txBody>
          <a:bodyPr wrap="square">
            <a:spAutoFit/>
          </a:bodyPr>
          <a:lstStyle/>
          <a:p>
            <a:pPr marL="285750" indent="-285750">
              <a:spcBef>
                <a:spcPts val="450"/>
              </a:spcBef>
              <a:buFont typeface="Wingdings" panose="05000000000000000000" pitchFamily="2" charset="2"/>
              <a:buChar char="q"/>
            </a:pPr>
            <a:r>
              <a:rPr lang="en-US" sz="1800" dirty="0">
                <a:solidFill>
                  <a:srgbClr val="000000"/>
                </a:solidFill>
                <a:ea typeface="宋体" charset="-122"/>
              </a:rPr>
              <a:t>Citizen Science</a:t>
            </a:r>
          </a:p>
        </p:txBody>
      </p:sp>
      <p:pic>
        <p:nvPicPr>
          <p:cNvPr id="6" name="Picture 5" descr="A map of the world&#10;&#10;AI-generated content may be incorrect.">
            <a:extLst>
              <a:ext uri="{FF2B5EF4-FFF2-40B4-BE49-F238E27FC236}">
                <a16:creationId xmlns:a16="http://schemas.microsoft.com/office/drawing/2014/main" id="{D95ACCFA-F314-FB22-FA58-E82E09B07A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7950" y="2437873"/>
            <a:ext cx="1772079" cy="996302"/>
          </a:xfrm>
          <a:prstGeom prst="rect">
            <a:avLst/>
          </a:prstGeom>
        </p:spPr>
      </p:pic>
      <p:sp>
        <p:nvSpPr>
          <p:cNvPr id="7" name="TextBox 6">
            <a:extLst>
              <a:ext uri="{FF2B5EF4-FFF2-40B4-BE49-F238E27FC236}">
                <a16:creationId xmlns:a16="http://schemas.microsoft.com/office/drawing/2014/main" id="{5C7343A0-67A5-69E6-64D2-B411E133EADF}"/>
              </a:ext>
            </a:extLst>
          </p:cNvPr>
          <p:cNvSpPr txBox="1"/>
          <p:nvPr/>
        </p:nvSpPr>
        <p:spPr>
          <a:xfrm>
            <a:off x="4840379" y="4000857"/>
            <a:ext cx="4800600" cy="369332"/>
          </a:xfrm>
          <a:prstGeom prst="rect">
            <a:avLst/>
          </a:prstGeom>
          <a:noFill/>
        </p:spPr>
        <p:txBody>
          <a:bodyPr wrap="square">
            <a:spAutoFit/>
          </a:bodyPr>
          <a:lstStyle/>
          <a:p>
            <a:pPr marL="285750" indent="-285750">
              <a:spcBef>
                <a:spcPts val="450"/>
              </a:spcBef>
              <a:buFont typeface="Wingdings" panose="05000000000000000000" pitchFamily="2" charset="2"/>
              <a:buChar char="q"/>
            </a:pPr>
            <a:r>
              <a:rPr lang="en-US" sz="1800" dirty="0">
                <a:solidFill>
                  <a:srgbClr val="000000"/>
                </a:solidFill>
                <a:ea typeface="宋体" charset="-122"/>
              </a:rPr>
              <a:t>Facilitated via commercial services</a:t>
            </a:r>
          </a:p>
        </p:txBody>
      </p:sp>
      <p:pic>
        <p:nvPicPr>
          <p:cNvPr id="10" name="Picture 9" descr="A close-up of a logo&#10;&#10;AI-generated content may be incorrect.">
            <a:extLst>
              <a:ext uri="{FF2B5EF4-FFF2-40B4-BE49-F238E27FC236}">
                <a16:creationId xmlns:a16="http://schemas.microsoft.com/office/drawing/2014/main" id="{092BA8FF-CC50-F159-4DF3-A5B5C2A603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7907" y="4502837"/>
            <a:ext cx="1289247" cy="1289247"/>
          </a:xfrm>
          <a:prstGeom prst="rect">
            <a:avLst/>
          </a:prstGeom>
        </p:spPr>
      </p:pic>
      <p:pic>
        <p:nvPicPr>
          <p:cNvPr id="12" name="Picture 11">
            <a:extLst>
              <a:ext uri="{FF2B5EF4-FFF2-40B4-BE49-F238E27FC236}">
                <a16:creationId xmlns:a16="http://schemas.microsoft.com/office/drawing/2014/main" id="{E1C2AD7C-EE95-C151-F514-CCD68D3C2386}"/>
              </a:ext>
            </a:extLst>
          </p:cNvPr>
          <p:cNvPicPr>
            <a:picLocks noChangeAspect="1"/>
          </p:cNvPicPr>
          <p:nvPr/>
        </p:nvPicPr>
        <p:blipFill>
          <a:blip r:embed="rId9"/>
          <a:stretch>
            <a:fillRect/>
          </a:stretch>
        </p:blipFill>
        <p:spPr>
          <a:xfrm>
            <a:off x="6282108" y="5552017"/>
            <a:ext cx="2409084" cy="630415"/>
          </a:xfrm>
          <a:prstGeom prst="rect">
            <a:avLst/>
          </a:prstGeom>
        </p:spPr>
      </p:pic>
      <p:pic>
        <p:nvPicPr>
          <p:cNvPr id="24" name="Picture 23" descr="A black rectangular object with white text&#10;&#10;AI-generated content may be incorrect.">
            <a:extLst>
              <a:ext uri="{FF2B5EF4-FFF2-40B4-BE49-F238E27FC236}">
                <a16:creationId xmlns:a16="http://schemas.microsoft.com/office/drawing/2014/main" id="{05D28CAD-528E-181B-E23B-1CAC39907109}"/>
              </a:ext>
            </a:extLst>
          </p:cNvPr>
          <p:cNvPicPr>
            <a:picLocks noChangeAspect="1"/>
          </p:cNvPicPr>
          <p:nvPr/>
        </p:nvPicPr>
        <p:blipFill>
          <a:blip r:embed="rId10">
            <a:extLst>
              <a:ext uri="{28A0092B-C50C-407E-A947-70E740481C1C}">
                <a14:useLocalDpi xmlns:a14="http://schemas.microsoft.com/office/drawing/2010/main" val="0"/>
              </a:ext>
            </a:extLst>
          </a:blip>
          <a:srcRect t="37564" b="38999"/>
          <a:stretch/>
        </p:blipFill>
        <p:spPr>
          <a:xfrm>
            <a:off x="6786192" y="4483355"/>
            <a:ext cx="1905000" cy="446478"/>
          </a:xfrm>
          <a:prstGeom prst="rect">
            <a:avLst/>
          </a:prstGeom>
        </p:spPr>
      </p:pic>
    </p:spTree>
    <p:custDataLst>
      <p:tags r:id="rId1"/>
    </p:custDataLst>
    <p:extLst>
      <p:ext uri="{BB962C8B-B14F-4D97-AF65-F5344CB8AC3E}">
        <p14:creationId xmlns:p14="http://schemas.microsoft.com/office/powerpoint/2010/main" val="2369207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4"/>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8.49268"/>
  <p:tag name="OUTPUTTYPE" val="PNG"/>
  <p:tag name="IGUANATEXVERSION" val="160"/>
  <p:tag name="LATEXADDIN" val="\documentclass{article}&#10;\usepackage{amsmath,bm,amsfonts}&#10;\DeclareMathOperator{\prob}{Pr}&#10;\newcommand{\Expect}{{\rm I\kern-.3em E}}&#10;\pagestyle{empty}&#10;\begin{document}&#10;&#10;&#10;\begin{equation*}&#10;\hat{y}&#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256.843"/>
  <p:tag name="OUTPUTTYPE" val="PNG"/>
  <p:tag name="IGUANATEXVERSION" val="160"/>
  <p:tag name="LATEXADDIN" val="\documentclass{article}&#10;\usepackage{amsmath,bm,amsfonts}&#10;\DeclareMathOperator{\prob}{Pr}&#10;\newcommand{\Expect}{{\rm I\kern-.3em E}}&#10;\pagestyle{empty}&#10;\begin{document}&#10;&#10;&#10;\begin{equation*}&#10;\bm{a}_{m,k}\sim\text{Dir}(\bm{a}_{m,k};\bm{\pi}_{k}^{(m)})&#10;\end{equation*}&#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240.7199"/>
  <p:tag name="OUTPUTTYPE" val="PNG"/>
  <p:tag name="IGUANATEXVERSION" val="160"/>
  <p:tag name="LATEXADDIN" val="\documentclass{article}&#10;\usepackage{amsmath,bm,amsfonts}&#10;\DeclareMathOperator{\prob}{Pr}&#10;\newcommand{\Expect}{{\rm I\kern-.3em E}}&#10;\pagestyle{empty}&#10;\begin{document}&#10;&#10;&#10;\begin{equation*}&#10;\bm{a}_{m,k}&#10;\end{equation*}&#10;\end{document}"/>
  <p:tag name="IGUANATEXSIZE" val="20"/>
  <p:tag name="IGUANATEXCURSOR" val="198"/>
  <p:tag name="TRANSPARENCY" val="True"/>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6.9817"/>
  <p:tag name="ORIGINALWIDTH" val="546.6816"/>
  <p:tag name="OUTPUTTYPE" val="PNG"/>
  <p:tag name="IGUANATEXVERSION" val="160"/>
  <p:tag name="LATEXADDIN" val="\documentclass{article}&#10;\usepackage{amsmath,bm,amsfonts}&#10;\DeclareMathOperator{\prob}{Pr}&#10;\newcommand{\Expect}{{\rm I\kern-.3em E}}&#10;\pagestyle{empty}&#10;\begin{document}&#10;&#10;&#10;\begin{equation*}&#10;\{\bm{a}_{m,k}\}_{k=1}^{K}&#10;\end{equation*}&#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0.49118"/>
  <p:tag name="OUTPUTTYPE" val="PNG"/>
  <p:tag name="IGUANATEXVERSION" val="160"/>
  <p:tag name="LATEXADDIN" val="\documentclass{article}&#10;\usepackage{amsmath,bm,amsfonts}&#10;\DeclareMathOperator{\prob}{Pr}&#10;\newcommand{\Expect}{{\rm I\kern-.3em E}}&#10;\pagestyle{empty}&#10;\begin{document}&#10;&#10;&#10;\begin{equation*}&#10;\bm{d}&#10;\end{equation*}&#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58.1552"/>
  <p:tag name="OUTPUTTYPE" val="PNG"/>
  <p:tag name="IGUANATEXVERSION" val="160"/>
  <p:tag name="LATEXADDIN" val="\documentclass{article}&#10;\usepackage{amsmath,bm,amsfonts}&#10;\DeclareMathOperator{\prob}{Pr}&#10;\newcommand{\Expect}{{\rm I\kern-.3em E}}&#10;\pagestyle{empty}&#10;\begin{document}&#10;&#10;&#10;\begin{equation*}&#10;\bm{d}\sim\text{Dir}(\bm{d};\bm{\nu}_0)&#10;\end{equation*}&#10;\end{document}"/>
  <p:tag name="IGUANATEXSIZE" val="20"/>
  <p:tag name="IGUANATEXCURSOR" val="221"/>
  <p:tag name="TRANSPARENCY" val="True"/>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19.4601"/>
  <p:tag name="ORIGINALWIDTH" val="2688.414"/>
  <p:tag name="OUTPUTTYPE" val="PNG"/>
  <p:tag name="IGUANATEXVERSION" val="160"/>
  <p:tag name="LATEXADDIN" val="\documentclass{article}&#10;\usepackage{amsmath,bm,amsfonts,dsfont}&#10;\DeclareMathOperator{\prob}{Pr}&#10;\newcommand{\Expect}{{\rm I\kern-.3em E}}&#10;\pagestyle{empty}&#10;\begin{document}&#10;&#10;\begin{equation*}&#10;\label{eq:EM_gammaupd}&#10;{\bm d}^0(k) = \frac{\sum_{m=1}^{M}\sum_{n=1}^{N}\mathbb{I}(\check{y}_n^{(m)} = k)}{N_1 + \cdots +N_M}, \quad  k=1, \ldots ,K&#10;\end{equation*} &#10;&#10;&#10;\end{document}"/>
  <p:tag name="IGUANATEXSIZE" val="20"/>
  <p:tag name="IGUANATEXCURSOR" val="227"/>
  <p:tag name="TRANSPARENCY" val="True"/>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2771.654"/>
  <p:tag name="OUTPUTTYPE" val="PNG"/>
  <p:tag name="IGUANATEXVERSION" val="160"/>
  <p:tag name="LATEXADDIN" val="\documentclass{article}&#10;\usepackage{amsmath,bm,amsfonts,dsfont}&#10;\DeclareMathOperator{\prob}{Pr}&#10;\newcommand{\Expect}{{\rm I\kern-.3em E}}&#10;\pagestyle{empty}&#10;\begin{document}&#10;&#10;\begin{equation*}&#10;\label{eq:EM_gammaupd}&#10;{\bm A}_m^0 (k,'k) = \frac{\sum_{n=1}^{N}\mathbb{I}(\check{y}_n^{(m)} = k', \hat{y}_n = k)}{N_m}, \quad \forall m,k',k&#10;\end{equation*} &#10;&#10;&#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664.042"/>
  <p:tag name="OUTPUTTYPE" val="PNG"/>
  <p:tag name="IGUANATEXVERSION" val="160"/>
  <p:tag name="LATEXADDIN" val="\documentclass{article}&#10;\usepackage{amsmath,bm,amsfonts,dsfont}&#10;\DeclareMathOperator{\prob}{Pr}&#10;\newcommand{\Expect}{{\rm I\kern-.3em E}}&#10;\pagestyle{empty}&#10;\begin{document}&#10;&#10;&#10;\begin{equation*}&#10;\hat{y}_n = &#10;\underset{{k \in \{1,\ldots, K\}}}{\arg\max}&#10;\sum_{m=1}^{M}\mathbb{I}(\check{y}_n^{(m)} = k)&#10;\end{equation*}&#10;\end{document}"/>
  <p:tag name="IGUANATEXSIZE" val="20"/>
  <p:tag name="IGUANATEXCURSOR" val="274"/>
  <p:tag name="TRANSPARENCY" val="True"/>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3466.817"/>
  <p:tag name="OUTPUTTYPE" val="PNG"/>
  <p:tag name="IGUANATEXVERSION" val="160"/>
  <p:tag name="LATEXADDIN" val="\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check{y}_n^{(m)}=k_m| y_n=k) {\sf Pr}(\check{y}_n^{(m')}=k_{m'} | y_n=k)$&#10;&#10;&#10;\end{document}"/>
  <p:tag name="IGUANATEXSIZE" val="20"/>
  <p:tag name="IGUANATEXCURSOR" val="406"/>
  <p:tag name="TRANSPARENCY" val="True"/>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82.9771"/>
  <p:tag name="ORIGINALWIDTH" val="2511.436"/>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m{R_{m,m'}}(k_m,k_{m'}) = {\sf Pr}(\check{y}_n^{(m)} =k_m,\check{y}_n^{(m')} =k_{m'})$&#10;&#10;&#10;\end{document}"/>
  <p:tag name="IGUANATEXSIZE" val="20"/>
  <p:tag name="IGUANATEXCURSOR" val="380"/>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bm,amsfonts}&#10;\DeclareMathOperator{\prob}{Pr}&#10;\newcommand{\Expect}{{\rm I\kern-.3em E}}&#10;\pagestyle{empty}&#10;\begin{document}&#10;&#10;&#10;\begin{equation*}&#10;\bm{x}&#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5.4293"/>
  <p:tag name="LATEXADDIN" val="\documentclass{article}&#10;\usepackage{amsmath}&#10;\usepackage{bm,amssymb}&#10;\pagestyle{empty}&#10;\begin{document}&#10;&#10;$\bm A_m(k_m,k)$&#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9208"/>
  <p:tag name="OUTPUTTYPE" val="PNG"/>
  <p:tag name="IGUANATEXVERSION" val="160"/>
  <p:tag name="LATEXADDIN" val="\documentclass{article}&#10;\usepackage{amsmath}&#10;\usepackage{bm,amssymb}&#10;\pagestyle{empty}&#10;\begin{document}&#10;&#10;$\bm A_{m'}(k_{m'},k)$&#10;&#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85.2269"/>
  <p:tag name="ORIGINALWIDTH" val="3668.542"/>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underline{\bm{T}}_{m,m',m''}(k_m,k_{m'},k_{m''}) = {\sf Pr}(\check{y}_n^{(m)} =k_m,\check{y}_n^{(m')} =k_{m'}, \check{y}_n^{(m'')} =k_{m''})$&#10;&#10;&#10;\end{document}"/>
  <p:tag name="IGUANATEXSIZE" val="20"/>
  <p:tag name="IGUANATEXCURSOR" val="348"/>
  <p:tag name="TRANSPARENCY" val="True"/>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633.67"/>
  <p:tag name="OUTPUTTYPE" val="PNG"/>
  <p:tag name="IGUANATEXVERSION" val="160"/>
  <p:tag name="LATEXADDIN" val="\documentclass{article}&#10;\usepackage{amsmath}&#10;\usepackage{bm,amssymb,xcolor}&#10;\DeclareFontFamily{U}{mathx}{}&#10;\DeclareFontShape{U}{mathx}{m}{n}{&lt;-&gt; mathx10}{}&#10;\DeclareSymbolFont{mathx}{U}{mathx}{m}{n}&#10;%\DeclareMathAccent{\widehat}{0}{mathx}{&quot;70}&#10;\DeclareMathAccent{\widecheck}{0}{mathx}{&quot;71}&#10;\pagestyle{empty}&#10;\begin{document}&#10;&#10;\begin{equation*}=\sum_{k=1}^{K}{\sf Pr}(y_n=k) {\sf Pr}(\check{y}_n^{(m)}=k_m| y_n=k) {\sf Pr}(\check{y}_n^{(m')}=k_{m'} | y_n=k) {\sf Pr}(\check{y}_n^{(m'')}=k_{m''} | y_n=k)&#10;\end{equation*}&#10;&#10;&#10;\end{document}"/>
  <p:tag name="IGUANATEXSIZE" val="20"/>
  <p:tag name="IGUANATEXCURSOR" val="517"/>
  <p:tag name="TRANSPARENCY" val="True"/>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808.024"/>
  <p:tag name="OUTPUTTYPE" val="PNG"/>
  <p:tag name="IGUANATEXVERSION" val="160"/>
  <p:tag name="LATEXADDIN" val="\documentclass{article}&#10;\usepackage{amsmath}&#10;\usepackage{bm,amssymb}&#10;\pagestyle{empty}&#10;\begin{document}&#10;&#10;$\bm R_{m,m'} =\bm A_m \bm D \bm A_{m'}^{\top}, \bm D = {\rm diag}(\bm d)$&#10;&#10;&#10;\end{document}"/>
  <p:tag name="IGUANATEXSIZE" val="20"/>
  <p:tag name="IGUANATEXCURSOR" val="117"/>
  <p:tag name="TRANSPARENCY" val="True"/>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DeclareMathOperator{\prob}{Pr}&#10;\newcommand{\Expect}{{\rm I\kern-.3em E}}&#10;\pagestyle{empty}&#10;\begin{document}&#10;&#10;&#10;\begin{equation*}&#10;\{\bm A_m\}_{m=1}^{M}, \bm d&#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032.996"/>
  <p:tag name="OUTPUTTYPE" val="PNG"/>
  <p:tag name="IGUANATEXVERSION" val="160"/>
  <p:tag name="LATEXADDIN" val="\documentclass{article}&#10;\usepackage{amsmath}&#10;\usepackage{bm,amssymb}&#10;\pagestyle{empty}&#10;\begin{document}&#10;&#10;\begin{equation*}&#10;\underline{\bm T}_{m,m'm''} = \sum_{k=1}^{K} {\bm d}(k)  {\bm A}_m(:,k) \circ {\bm A}_{m'}(:,k)\circ {\bm A}_{m''}(:,k)= [[\bm A_m \bm D, \bm A_{m'}, \bm A_{m''}]]&#10;\end{equation*}&#10;&#10;&#10;\end{document}"/>
  <p:tag name="IGUANATEXSIZE" val="20"/>
  <p:tag name="IGUANATEXCURSOR" val="236"/>
  <p:tag name="TRANSPARENCY" val="True"/>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85.9768"/>
  <p:tag name="ORIGINALWIDTH" val="1643.794"/>
  <p:tag name="OUTPUTTYPE" val="PNG"/>
  <p:tag name="IGUANATEXVERSION" val="160"/>
  <p:tag name="LATEXADDIN" val="\documentclass{article}&#10;\usepackage{amsmath}&#10;\usepackage{bm,amssymb}&#10;\pagestyle{empty}&#10;\begin{document}&#10;&#10;$\hat{\bm{\mu}}_m(k) = \frac{1}{N_m}\sum_{n=1}^{N}\mathbb{I}[\check{y}_n^{(m)} = k]$&#10;&#10;&#10;\end{document}"/>
  <p:tag name="IGUANATEXSIZE" val="20"/>
  <p:tag name="IGUANATEXCURSOR" val="188"/>
  <p:tag name="TRANSPARENCY" val="True"/>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3069.366"/>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hat{\bm{R}}_{m,m'}(k_m,k_{m'}) = \frac{1}{N_{m,m'}}\sum_{n=1}^{N}\mathbb{I}[\check{y}_n^{(m)} = k_m,\check{y}_n^{(m')} = k_{m'}]$&#10;&#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4347.957"/>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equation*}&#10;\hat{\underline{\bm{T}}}_{m,m',m''}(k_m,k_{m'},k_{m''}) = \frac{1}{N_{m,m',m''}}\sum_{n=1}^{N}\mathbb{I}[\check{y}_n^{(m)} = k_m,\check{y}_n^{(m')} = k_{m'},\check{y}_n^{(m'')} = k_{m''}]&#10;\end{equation*}&#10;&#10;&#10;\end{document}"/>
  <p:tag name="IGUANATEXSIZE" val="20"/>
  <p:tag name="IGUANATEXCURSOR" val="539"/>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TIMING" val="|31.4"/>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0.7274"/>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M\choose 3$&#10;&#10;&#10;\end{document}"/>
  <p:tag name="IGUANATEXSIZE" val="20"/>
  <p:tag name="IGUANATEXCURSOR" val="329"/>
  <p:tag name="TRANSPARENCY" val="True"/>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80.7274"/>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M\choose 2$&#10;&#10;&#10;\end{document}"/>
  <p:tag name="IGUANATEXSIZE" val="20"/>
  <p:tag name="IGUANATEXCURSOR" val="329"/>
  <p:tag name="TRANSPARENCY" val="True"/>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01.2373"/>
  <p:tag name="ORIGINALWIDTH" val="85.48929"/>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mathcal{Y}$&#10;&#10;&#10;\end{document}"/>
  <p:tag name="IGUANATEXSIZE" val="20"/>
  <p:tag name="IGUANATEXCURSOR" val="331"/>
  <p:tag name="TRANSPARENCY" val="True"/>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92.6884"/>
  <p:tag name="ORIGINALWIDTH" val="2833.896"/>
  <p:tag name="OUTPUTTYPE" val="PNG"/>
  <p:tag name="IGUANATEXVERSION" val="160"/>
  <p:tag name="LATEXADDIN" val="\documentclass{article}&#10;\usepackage{amsmath}&#10;\usepackage{bm,amssymb}&#10;\pagestyle{empty}&#10;\begin{document}&#10;&#10; \begin{align*}&#10; {\rm min}&amp;~\sum_{(m,m',m'')\in\Omega}\|\hat{\underline{\bm T}}_{m,m',m''} - [[\bm A_m\bm D, \bm A_m, \bm A_{m''}]] \|_F^2\\&#10; {\rm s.t.}&amp;~ &#10;\bm A_m\geq \bm 0,\bm 1^\top\bm A_m=\bm 1^\top,~\bm 1^\top\bm d=1,\bm d\geq \bm 0.&#10; \end{align*}&#10;&#10; &#10;\end{document}"/>
  <p:tag name="IGUANATEXSIZE" val="20"/>
  <p:tag name="IGUANATEXCURSOR" val="183"/>
  <p:tag name="TRANSPARENCY" val="True"/>
  <p:tag name="LATEXENGINEID" val="0"/>
  <p:tag name="TEMPFOLDER" val="c:\temp\"/>
  <p:tag name="LATEXFORMHEIGHT" val="351.4"/>
  <p:tag name="LATEXFORMWIDTH" val="503.3"/>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RIGINALHEIGHT" val="95.25"/>
  <p:tag name="ORIGINALWIDTH" val="126.75"/>
  <p:tag name="OUTPUTDPI" val="1200"/>
  <p:tag name="LATEXADDIN" val="\documentclass{article}&#10;\usepackage{amsmath,bm,amsfonts}&#10;\DeclareMathOperator{\prob}{Pr}&#10;\newcommand{\Expect}{{\rm I\kern-.3em E}}&#10;\pagestyle{empty}&#10;\begin{document}&#10;&#10;&#10;\begin{equation*}&#10;\mathcal{S}^{*}&#10;\end{equation*}&#10;&#10;\end{document}"/>
  <p:tag name="IGUANATEXSIZE" val="20"/>
  <p:tag name="IGUANATEXCURSOR" val="201"/>
  <p:tag name="TRANSPARENCY" val="True"/>
  <p:tag name="FILENAME" val=""/>
  <p:tag name="INPUTTYPE" val="0"/>
  <p:tag name="LATEXENGINEID" val="0"/>
  <p:tag name="TEMPFOLDER" val="C:\Google Drive\tmp\"/>
</p:tagLst>
</file>

<file path=ppt/tags/tag125.xml><?xml version="1.0" encoding="utf-8"?>
<p:tagLst xmlns:a="http://schemas.openxmlformats.org/drawingml/2006/main" xmlns:r="http://schemas.openxmlformats.org/officeDocument/2006/relationships" xmlns:p="http://schemas.openxmlformats.org/presentationml/2006/main">
  <p:tag name="ORIGINALHEIGHT" val="142.5"/>
  <p:tag name="ORIGINALWIDTH" val="822"/>
  <p:tag name="OUTPUTDPI" val="1200"/>
  <p:tag name="LATEXADDIN" val="\documentclass{article}&#10;\usepackage{amsmath,bm,amsfonts}&#10;\DeclareMathOperator{\prob}{Pr}&#10;\newcommand{\Expect}{{\rm I\kern-.3em E}}&#10;\pagestyle{empty}&#10;\begin{document}&#10;&#10;&#10;\begin{equation*}&#10;\mathcal{D}(\mathcal{S}^{*},\mathcal{S}^{N})\rightarrow 0&#10;\end{equation*}&#10;&#10;\end{document}"/>
  <p:tag name="IGUANATEXSIZE" val="20"/>
  <p:tag name="IGUANATEXCURSOR" val="243"/>
  <p:tag name="TRANSPARENCY" val="True"/>
  <p:tag name="FILENAME" val=""/>
  <p:tag name="INPUTTYPE" val="0"/>
  <p:tag name="LATEXENGINEID" val="0"/>
  <p:tag name="TEMPFOLDER" val="C:\Google Drive\tmp\"/>
</p:tagLst>
</file>

<file path=ppt/tags/tag126.xml><?xml version="1.0" encoding="utf-8"?>
<p:tagLst xmlns:a="http://schemas.openxmlformats.org/drawingml/2006/main" xmlns:r="http://schemas.openxmlformats.org/officeDocument/2006/relationships" xmlns:p="http://schemas.openxmlformats.org/presentationml/2006/main">
  <p:tag name="ORIGINALHEIGHT" val="86.25"/>
  <p:tag name="ORIGINALWIDTH" val="420"/>
  <p:tag name="OUTPUTDPI" val="1200"/>
  <p:tag name="LATEXADDIN" val="\documentclass{article}&#10;\usepackage{amsmath,bm,amsfonts}&#10;\DeclareMathOperator{\prob}{Pr}&#10;\newcommand{\Expect}{{\rm I\kern-.3em E}}&#10;\pagestyle{empty}&#10;\begin{document}&#10;&#10;&#10;\begin{equation*}&#10;N\rightarrow \infty&#10;\end{equation*}&#10;&#10;\end{document}"/>
  <p:tag name="IGUANATEXSIZE" val="20"/>
  <p:tag name="IGUANATEXCURSOR" val="205"/>
  <p:tag name="TRANSPARENCY" val="True"/>
  <p:tag name="FILENAME" val=""/>
  <p:tag name="INPUTTYPE" val="0"/>
  <p:tag name="LATEXENGINEID" val="0"/>
  <p:tag name="TEMPFOLDER" val="C:\Google Drive\tmp\"/>
</p:tagLst>
</file>

<file path=ppt/tags/tag127.xml><?xml version="1.0" encoding="utf-8"?>
<p:tagLst xmlns:a="http://schemas.openxmlformats.org/drawingml/2006/main" xmlns:r="http://schemas.openxmlformats.org/officeDocument/2006/relationships" xmlns:p="http://schemas.openxmlformats.org/presentationml/2006/main">
  <p:tag name="ORIGINALHEIGHT" val="114.75"/>
  <p:tag name="ORIGINALWIDTH" val="167.25"/>
  <p:tag name="OUTPUTDPI" val="1200"/>
  <p:tag name="LATEXADDIN" val="\documentclass{article}&#10;\usepackage{amsmath,bm,amsfonts}&#10;\DeclareMathOperator{\prob}{Pr}&#10;\newcommand{\Expect}{{\rm I\kern-.3em E}}&#10;\pagestyle{empty}&#10;\begin{document}&#10;&#10;&#10;\begin{equation*}&#10;\mathcal{S}^{N}&#10;\end{equation*}&#10;&#10;\end{document}"/>
  <p:tag name="IGUANATEXSIZE" val="20"/>
  <p:tag name="IGUANATEXCURSOR" val="201"/>
  <p:tag name="TRANSPARENCY" val="True"/>
  <p:tag name="FILENAME" val=""/>
  <p:tag name="INPUTTYPE" val="0"/>
  <p:tag name="LATEXENGINEID" val="0"/>
  <p:tag name="TEMPFOLDER" val="C:\Google Drive\tmp\"/>
</p:tagLst>
</file>

<file path=ppt/tags/tag128.xml><?xml version="1.0" encoding="utf-8"?>
<p:tagLst xmlns:a="http://schemas.openxmlformats.org/drawingml/2006/main" xmlns:r="http://schemas.openxmlformats.org/officeDocument/2006/relationships" xmlns:p="http://schemas.openxmlformats.org/presentationml/2006/main">
  <p:tag name="SELECTIONNAME" val="Group 55"/>
  <p:tag name="LAYER" val="2"/>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557.9302"/>
  <p:tag name="ORIGINALWIDTH" val="2998.875"/>
  <p:tag name="OUTPUTTYPE" val="PNG"/>
  <p:tag name="IGUANATEXVERSION" val="160"/>
  <p:tag name="LATEXADDIN" val="\documentclass{article}&#10;\usepackage{amsmath}&#10;\usepackage{bm,amssymb}&#10;\pagestyle{empty}&#10;\begin{document}&#10;&#10; \begin{align*}&#10; {\rm find}&amp;~\{\bm A_m\}_{m=1}^M,\bm d\\&#10; {\rm s.t.}&amp;~ \hat{\underline{\bm T}}_{m,m',m''}=[[\bm A_m\bm D, \bm A_m, \bm A_{m''}]],~(m,m',m'')\in\bm \varOmega,\\&#10; &amp;~\bm A_m\geq \bm 0,\bm 1^\top\bm A_m=\bm 1^\top,~\bm 1^\top\bm d=1,\bm d\geq \bm 0.&#10; \end{align*}&#10;&#10; &#10;\end{document}"/>
  <p:tag name="IGUANATEXSIZE" val="20"/>
  <p:tag name="IGUANATEXCURSOR" val="198"/>
  <p:tag name="TRANSPARENCY" val="True"/>
  <p:tag name="LATEXENGINEID" val="0"/>
  <p:tag name="TEMPFOLDER" val="c:\temp\"/>
  <p:tag name="LATEXFORMHEIGHT" val="351.4"/>
  <p:tag name="LATEXFORMWIDTH" val="503.3"/>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9.4413"/>
  <p:tag name="OUTPUTTYPE" val="PNG"/>
  <p:tag name="IGUANATEXVERSION" val="160"/>
  <p:tag name="LATEXADDIN" val="\documentclass{article}&#10;\usepackage{amsmath,bm,amsfonts}&#10;\DeclareMathOperator{\prob}{Pr}&#10;\newcommand{\Expect}{{\rm I\kern-.3em E}}&#10;\pagestyle{empty}&#10;\begin{document}&#10;&#10;&#10;\begin{equation*}&#10;\check{y} \approx f(\bm{x})&#10;\end{equation*}&#10;&#10;\end{document}"/>
  <p:tag name="IGUANATEXSIZE" val="20"/>
  <p:tag name="IGUANATEXCURSOR" val="192"/>
  <p:tag name="TRANSPARENCY" val="True"/>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123.75"/>
  <p:tag name="ORIGINALWIDTH" val="1360.5"/>
  <p:tag name="OUTPUTDPI" val="1200"/>
  <p:tag name="LATEXADDIN" val="\documentclass{article}&#10;\usepackage{amsmath,bm,amsfonts}&#10;\DeclareMathOperator{\prob}{Pr}&#10;\newcommand{\Expect}{{\rm I\kern-.3em E}}&#10;\pagestyle{empty}&#10;\begin{document}&#10;&#10;&#10;\begin{equation*}&#10;\mathbf{A}:=[\bm{a}_1,\ldots,\bm{a}_F]: I\times F&#10;\end{equation*}&#10;&#10;\end{document}"/>
  <p:tag name="IGUANATEXSIZE" val="20"/>
  <p:tag name="IGUANATEXCURSOR" val="197"/>
  <p:tag name="TRANSPARENCY" val="True"/>
  <p:tag name="FILENAME" val=""/>
  <p:tag name="INPUTTYPE" val="0"/>
  <p:tag name="LATEXENGINEID" val="0"/>
  <p:tag name="TEMPFOLDER" val="c:\temp\"/>
</p:tagLst>
</file>

<file path=ppt/tags/tag131.xml><?xml version="1.0" encoding="utf-8"?>
<p:tagLst xmlns:a="http://schemas.openxmlformats.org/drawingml/2006/main" xmlns:r="http://schemas.openxmlformats.org/officeDocument/2006/relationships" xmlns:p="http://schemas.openxmlformats.org/presentationml/2006/main">
  <p:tag name="ORIGINALHEIGHT" val="123.75"/>
  <p:tag name="ORIGINALWIDTH" val="1342.5"/>
  <p:tag name="OUTPUTDPI" val="1200"/>
  <p:tag name="LATEXADDIN" val="\documentclass{article}&#10;\usepackage{amsmath,bm,amsfonts}&#10;\DeclareMathOperator{\prob}{Pr}&#10;\newcommand{\Expect}{{\rm I\kern-.3em E}}&#10;\pagestyle{empty}&#10;\begin{document}&#10;&#10;&#10;\begin{equation*}&#10;\mathbf{B}:=[\bm{b}_1,\ldots,\bm{b}_F]:J\times F&#10;\end{equation*}&#10;&#10;\end{document}"/>
  <p:tag name="IGUANATEXSIZE" val="20"/>
  <p:tag name="IGUANATEXCURSOR" val="197"/>
  <p:tag name="TRANSPARENCY" val="True"/>
  <p:tag name="FILENAME" val=""/>
  <p:tag name="INPUTTYPE" val="0"/>
  <p:tag name="LATEXENGINEID" val="0"/>
  <p:tag name="TEMPFOLDER" val="c:\temp\"/>
</p:tagLst>
</file>

<file path=ppt/tags/tag132.xml><?xml version="1.0" encoding="utf-8"?>
<p:tagLst xmlns:a="http://schemas.openxmlformats.org/drawingml/2006/main" xmlns:r="http://schemas.openxmlformats.org/officeDocument/2006/relationships" xmlns:p="http://schemas.openxmlformats.org/presentationml/2006/main">
  <p:tag name="ORIGINALHEIGHT" val="123.75"/>
  <p:tag name="ORIGINALWIDTH" val="1371.75"/>
  <p:tag name="OUTPUTDPI" val="1200"/>
  <p:tag name="LATEXADDIN" val="\documentclass{article}&#10;\usepackage{amsmath,bm,amsfonts}&#10;\DeclareMathOperator{\prob}{Pr}&#10;\newcommand{\Expect}{{\rm I\kern-.3em E}}&#10;\pagestyle{empty}&#10;\begin{document}&#10;&#10;&#10;\begin{equation*}&#10;\mathbf{C}:=[\bm{c}_1,\ldots,\bm{c}_F]: N\times F&#10;\end{equation*}&#10;&#10;\end{document}"/>
  <p:tag name="IGUANATEXSIZE" val="20"/>
  <p:tag name="IGUANATEXCURSOR" val="223"/>
  <p:tag name="TRANSPARENCY" val="True"/>
  <p:tag name="FILENAME" val=""/>
  <p:tag name="INPUTTYPE" val="0"/>
  <p:tag name="LATEXENGINEID" val="0"/>
  <p:tag name="TEMPFOLDER" val="c:\temp\"/>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879.64"/>
  <p:tag name="OUTPUTTYPE" val="PNG"/>
  <p:tag name="IGUANATEXVERSION" val="160"/>
  <p:tag name="LATEXADDIN" val="\documentclass{article}&#10;\usepackage{amsmath,bm,amsfonts}&#10;\DeclareMathOperator{\prob}{Pr}&#10;\newcommand{\Expect}{{\rm I\kern-.3em E}}&#10;\pagestyle{empty}&#10;\begin{document}&#10;&#10;&#10;\begin{equation*}&#10;\hat{\mathbf{A}} = \mathbf{A}\mathbf{\Pi}\mathbf{\Lambda}_1,\hat{\mathbf{B}} = \mathbf{B}\mathbf{\Pi}\mathbf{\Lambda}_2,\hat{\mathbf{C}} = \mathbf{C}\mathbf{\Pi}\mathbf{\Lambda}_3, \;\;\; \mathbf{\Lambda}_1\mathbf{\Lambda}_2\mathbf{\Lambda}_3 = \mathbf{I}&#10;\end{equation*}&#10;&#10;\end{document}"/>
  <p:tag name="IGUANATEXSIZE" val="20"/>
  <p:tag name="IGUANATEXCURSOR" val="441"/>
  <p:tag name="TRANSPARENCY" val="True"/>
  <p:tag name="LATEXENGINEID" val="0"/>
  <p:tag name="TEMPFOLDER" val="c:\temp\"/>
  <p:tag name="LATEXFORMHEIGHT" val="320"/>
  <p:tag name="LATEXFORMWIDTH" val="385"/>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RIGINALHEIGHT" val="111"/>
  <p:tag name="ORIGINALWIDTH" val="412.5"/>
  <p:tag name="OUTPUTDPI" val="1200"/>
  <p:tag name="LATEXADDIN" val="\documentclass{article}&#10;\usepackage{amsmath,bm,amsfonts}&#10;\DeclareMathOperator{\prob}{Pr}&#10;\newcommand{\Expect}{{\rm I\kern-.3em E}}&#10;\pagestyle{empty}&#10;\begin{document}&#10;&#10;&#10;\begin{equation*}&#10;\mathbf{A},\mathbf{B},\mathbf{C}&#10;\end{equation*}&#10;&#10;\end{document}"/>
  <p:tag name="IGUANATEXSIZE" val="20"/>
  <p:tag name="IGUANATEXCURSOR" val="218"/>
  <p:tag name="TRANSPARENCY" val="True"/>
  <p:tag name="FILENAME" val=""/>
  <p:tag name="INPUTTYPE" val="0"/>
  <p:tag name="LATEXENGINEID" val="0"/>
  <p:tag name="TEMPFOLDER" val="C:\Google Drive\tmp\"/>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83.2021"/>
  <p:tag name="ORIGINALWIDTH" val="1640.045"/>
  <p:tag name="OUTPUTTYPE" val="PNG"/>
  <p:tag name="IGUANATEXVERSION" val="160"/>
  <p:tag name="LATEXADDIN" val="\documentclass{article}&#10;\usepackage{amsmath,bm,amsfonts}&#10;\DeclareMathOperator{\prob}{Pr}&#10;\newcommand{\Expect}{{\rm I\kern-.3em E}}&#10;\pagestyle{empty}&#10;\begin{document}&#10;&#10;&#10;\begin{equation*}&#10;\min_{\mathbf{A},\mathbf{B},\mathbf{C}} \|\underline{\bm X} - \sum_{f=1}^{F}\bm{a}_f\circ\bm{b}_f\circ\bm{c}_f&#10;\|_F^2&#10;\end{equation*}&#10;&#10;\end{document}"/>
  <p:tag name="IGUANATEXSIZE" val="20"/>
  <p:tag name="IGUANATEXCURSOR" val="243"/>
  <p:tag name="TRANSPARENCY" val="True"/>
  <p:tag name="LATEXENGINEID" val="0"/>
  <p:tag name="TEMPFOLDER" val="c:\temp\"/>
  <p:tag name="LATEXFORMHEIGHT" val="320"/>
  <p:tag name="LATEXFORMWIDTH" val="38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762.6547"/>
  <p:tag name="OUTPUTTYPE" val="PNG"/>
  <p:tag name="IGUANATEXVERSION" val="160"/>
  <p:tag name="LATEXADDIN" val="\documentclass{article}&#10;\usepackage{amsmath,bm,amsfonts}&#10;\DeclareMathOperator{\prob}{Pr}&#10;\newcommand{\Expect}{{\rm I\kern-.3em E}}&#10;\pagestyle{empty}&#10;\begin{document}&#10;&#10;&#10;\begin{equation*}&#10;\underline{\bm T}: I\times J \times N&#10;\end{equation*}&#10;&#10;\end{document}"/>
  <p:tag name="IGUANATEXSIZE" val="20"/>
  <p:tag name="IGUANATEXCURSOR" val="202"/>
  <p:tag name="TRANSPARENCY" val="True"/>
  <p:tag name="LATEXENGINEID" val="0"/>
  <p:tag name="TEMPFOLDER" val="c:\temp\"/>
  <p:tag name="LATEXFORMHEIGHT" val="320"/>
  <p:tag name="LATEXFORMWIDTH" val="38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83.2021"/>
  <p:tag name="ORIGINALWIDTH" val="1094.863"/>
  <p:tag name="OUTPUTTYPE" val="PNG"/>
  <p:tag name="IGUANATEXVERSION" val="160"/>
  <p:tag name="LATEXADDIN" val="\documentclass{article}&#10;\usepackage{amsmath,bm,amsfonts,amssymb}&#10;\DeclareMathOperator{\prob}{Pr}&#10;\newcommand{\Expect}{{\rm I\kern-.3em E}}&#10;\pagestyle{empty}&#10;\begin{document}&#10;&#10;&#10;\begin{equation*}&#10;\underline{\bm T} = \sum_{f=1}^{F}\bm{a}_f\circ\bm{b}_f\circ\bm{c}_f&#10;\end{equation*}&#10;&#10;\end{document}"/>
  <p:tag name="IGUANATEXSIZE" val="20"/>
  <p:tag name="IGUANATEXCURSOR" val="210"/>
  <p:tag name="TRANSPARENCY" val="True"/>
  <p:tag name="LATEXENGINEID" val="0"/>
  <p:tag name="TEMPFOLDER" val="c:\temp\"/>
  <p:tag name="LATEXFORMHEIGHT" val="320"/>
  <p:tag name="LATEXFORMWIDTH" val="385"/>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532.059"/>
  <p:tag name="OUTPUTTYPE" val="PNG"/>
  <p:tag name="IGUANATEXVERSION" val="160"/>
  <p:tag name="LATEXADDIN" val="\documentclass{article}&#10;\usepackage{amsmath,bm,amsfonts}&#10;\DeclareMathOperator{\prob}{Pr}&#10;\newcommand{\Expect}{{\rm I\kern-.3em E}}&#10;\pagestyle{empty}&#10;\begin{document}&#10;&#10;&#10;\begin{equation*}&#10;\underline{\bm T}_{m,m',m''},\;\; (m,m',m'')\in\bm \Omega&#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OUTPUTTYPE" val="PNG"/>
  <p:tag name="IGUANATEXVERSION" val="160"/>
  <p:tag name="LATEXADDIN" val="\documentclass{article}&#10;\usepackage{amsmath,bm,amsfonts}&#10;\DeclareMathOperator{\prob}{Pr}&#10;\newcommand{\Expect}{{\rm I\kern-.3em E}}&#10;\pagestyle{empty}&#10;\begin{document}&#10;&#10;&#10;\begin{equation*}&#10;\bm A_m&#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03.4871"/>
  <p:tag name="OUTPUTTYPE" val="PNG"/>
  <p:tag name="IGUANATEXVERSION" val="160"/>
  <p:tag name="LATEXADDIN" val="\documentclass{article}&#10;\usepackage{amsmath,bm,amsfonts}&#10;\DeclareMathOperator{\prob}{Pr}&#10;\newcommand{\Expect}{{\rm I\kern-.3em E}}&#10;\pagestyle{empty}&#10;\begin{document}&#10;&#10;&#10;\begin{equation*}&#10;\check{\mathbf{Y}}&#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OUTPUTTYPE" val="PNG"/>
  <p:tag name="IGUANATEXVERSION" val="160"/>
  <p:tag name="LATEXADDIN" val="\documentclass{article}&#10;\usepackage{amsmath,bm,amsfonts}&#10;\DeclareMathOperator{\prob}{Pr}&#10;\newcommand{\Expect}{{\rm I\kern-.3em E}}&#10;\pagestyle{empty}&#10;\begin{document}&#10;&#10;&#10;\begin{equation*}&#10;\bm A_m&#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DeclareMathOperator{\prob}{Pr}&#10;\newcommand{\Expect}{{\rm I\kern-.3em E}}&#10;\pagestyle{empty}&#10;\begin{document}&#10;&#10;&#10;\begin{equation*}&#10;\{\bm A_m\}_{m=1}^{M}, \bm d&#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DeclareMathOperator{\prob}{Pr}&#10;\newcommand{\Expect}{{\rm I\kern-.3em E}}&#10;\pagestyle{empty}&#10;\begin{document}&#10;&#10;&#10;\begin{equation*}&#10;\{\bm A_m\}_{m=1}^{M}, \bm d&#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517.4354"/>
  <p:tag name="ORIGINALWIDTH" val="2340.457"/>
  <p:tag name="OUTPUTTYPE" val="PNG"/>
  <p:tag name="IGUANATEXVERSION" val="160"/>
  <p:tag name="LATEXADDIN" val="\documentclass{article}&#10;\usepackage{amsmath}&#10;\usepackage{bm,amssymb}&#10;\pagestyle{empty}&#10;\begin{document}&#10;&#10; \begin{align*}&#10; {\rm min}&amp;~\sum_{(m,m')\in\Omega}{\rm KL}\left(\hat{\bm R}_{m,m'} || \bm A_m\bm D\bm A_{m'}^\top\right)\\&#10; &amp;~\bm A_m\geq \bm 0,\bm 1^\top\bm A_m=\bm 1^\top,~\bm 1^\top\bm d=1,\bm d\geq \bm 0&#10; \end{align*}&#10;&#10; &#10;\end{document}"/>
  <p:tag name="IGUANATEXSIZE" val="20"/>
  <p:tag name="IGUANATEXCURSOR" val="312"/>
  <p:tag name="TRANSPARENCY" val="True"/>
  <p:tag name="LATEXENGINEID" val="0"/>
  <p:tag name="TEMPFOLDER" val="c:\temp\"/>
  <p:tag name="LATEXFORMHEIGHT" val="218"/>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554.1807"/>
  <p:tag name="ORIGINALWIDTH" val="2341.207"/>
  <p:tag name="OUTPUTTYPE" val="PNG"/>
  <p:tag name="IGUANATEXVERSION" val="160"/>
  <p:tag name="LATEXADDIN" val="\documentclass{article}&#10;\usepackage{amsmath}&#10;\usepackage{bm,amssymb}&#10;\pagestyle{empty}&#10;\begin{document}&#10;&#10; \begin{align*}&#10; {\rm find}&amp;~\{\bm A_m\}_{m=1}^M,\bm d\\&#10; {\rm s.t.}&amp;~\hat{\bm R}_{m,m'}=\bm A_m\bm D\bm A_{m'}^\top,~(m,m')\in\bm \varOmega,\\&#10; &amp;~\bm A_m\geq \bm 0,\bm 1^\top\bm A_m=\bm 1^\top,~\bm 1^\top\bm d=1,\bm d\geq \bm 0&#10; \end{align*}&#10;&#10; &#10;\end{document}"/>
  <p:tag name="IGUANATEXSIZE" val="20"/>
  <p:tag name="IGUANATEXCURSOR" val="333"/>
  <p:tag name="TRANSPARENCY" val="True"/>
  <p:tag name="LATEXENGINEID" val="0"/>
  <p:tag name="TEMPFOLDER" val="c:\temp\"/>
  <p:tag name="LATEXFORMHEIGHT" val="218"/>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410.574"/>
  <p:tag name="OUTPUTTYPE" val="PNG"/>
  <p:tag name="IGUANATEXVERSION" val="160"/>
  <p:tag name="LATEXADDIN" val="\documentclass{article}&#10;\usepackage{amsmath,bm,amsfonts,dsfont}&#10;\DeclareMathOperator{\prob}{Pr}&#10;\newcommand{\Expect}{{\rm I\kern-.3em E}}&#10;\pagestyle{empty}&#10;\begin{document}&#10;&#10;&#10;\begin{equation*}&#10;d(y_n,\check{y}_n^{(m)}) = \mathbb{I}(y_n = \check{y}_n^{(m)})&#10;\end{equation*}&#10;&#10;\end{document}"/>
  <p:tag name="IGUANATEXSIZE" val="20"/>
  <p:tag name="IGUANATEXCURSOR" val="229"/>
  <p:tag name="TRANSPARENCY" val="True"/>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558.6802"/>
  <p:tag name="ORIGINALWIDTH" val="2029.246"/>
  <p:tag name="LATEXADDIN" val="\documentclass{article}&#10;\usepackage{amsmath,bm,amsfonts}&#10;\DeclareMathOperator{\prob}{Pr}&#10;\newcommand{\Expect}{{\rm I\kern-.3em E}}&#10;\pagestyle{empty}&#10;\begin{document}&#10;&#10;&#10;\begin{align*}&#10; &amp;\min_{\bm{y},\mathbf{w}}  g(\bm{y},\mathbf{w})  = \sum_{m=1}^{M}w_m\sum_{n=1}^{N}d(y_n,\check{y}_n^{(m)}) \\&#10;&amp;\text{subject to} \quad r(\mathbf{w}) = 1&#10;\end{align*}&#10;&#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SELECTIONNAME" val="Group 38"/>
  <p:tag name="LAYER" val="2"/>
</p:tagLst>
</file>

<file path=ppt/tags/tag148.xml><?xml version="1.0" encoding="utf-8"?>
<p:tagLst xmlns:a="http://schemas.openxmlformats.org/drawingml/2006/main" xmlns:r="http://schemas.openxmlformats.org/officeDocument/2006/relationships" xmlns:p="http://schemas.openxmlformats.org/presentationml/2006/main">
  <p:tag name="ORIGINALHEIGHT" val="123.7346"/>
  <p:tag name="ORIGINALWIDTH" val="379.4526"/>
  <p:tag name="OUTPUTDPI" val="1200"/>
  <p:tag name="LATEXADDIN" val="\documentclass{article}&#10;\usepackage{amsmath,bm,amsfonts}&#10;\DeclareMathOperator{\prob}{Pr}&#10;\newcommand{\Expect}{{\rm I\kern-.3em E}}&#10;\pagestyle{empty}&#10;\begin{document}&#10;&#10;\begin{equation*}&#10;\mathcal{G}(\mathcal{V},\mathcal{E})&#10;\end{equation*}&#10;&#10;&#10;\end{document}"/>
  <p:tag name="IGUANATEXSIZE" val="20"/>
  <p:tag name="IGUANATEXCURSOR" val="221"/>
  <p:tag name="TRANSPARENCY" val="True"/>
  <p:tag name="FILENAME" val=""/>
  <p:tag name="INPUTTYPE" val="0"/>
  <p:tag name="LATEXENGINEID" val="0"/>
  <p:tag name="TEMPFOLDER" val="c:\temp\"/>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6.588"/>
  <p:tag name="OUTPUTTYPE" val="PNG"/>
  <p:tag name="IGUANATEXVERSION" val="160"/>
  <p:tag name="LATEXADDIN" val="\documentclass{article}&#10;\usepackage{amsmath,bm,amsfonts}&#10;\DeclareMathOperator{\prob}{Pr}&#10;\newcommand{\Expect}{{\rm I\kern-.3em E}}&#10;\pagestyle{empty}&#10;\begin{document}&#10;&#10;\begin{equation*}&#10;\prob(\ldots y_{n-1},y_n,y_{n+1}\ldots )&#10;\end{equation*}&#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bm,amsfonts}&#10;\DeclareMathOperator{\prob}{Pr}&#10;\newcommand{\Expect}{{\rm I\kern-.3em E}}&#10;\pagestyle{empty}&#10;\begin{document}&#10;&#10;&#10;\begin{equation*}&#10;\bm{x}&#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TIMING" val="|31.4"/>
</p:tagLst>
</file>

<file path=ppt/tags/tag151.xml><?xml version="1.0" encoding="utf-8"?>
<p:tagLst xmlns:a="http://schemas.openxmlformats.org/drawingml/2006/main" xmlns:r="http://schemas.openxmlformats.org/officeDocument/2006/relationships" xmlns:p="http://schemas.openxmlformats.org/presentationml/2006/main">
  <p:tag name="TIMING" val="|29.2|25.6|57.6"/>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744.6569"/>
  <p:tag name="OUTPUTTYPE" val="PNG"/>
  <p:tag name="IGUANATEXVERSION" val="160"/>
  <p:tag name="LATEXADDIN" val="\documentclass{article}&#10;\usepackage{amsmath,bm,amsfonts}&#10;\usepackage{xcolor}&#10;\DeclareMathOperator{\prob}{Pr}&#10;\newcommand{\Expect}{{\rm I\kern-.3em E}}&#10;\pagestyle{empty}&#10;\begin{document}&#10;&#10;&#10;\begin{equation*}&#10;{\bm A}_m  = \bm{s}^{(m)}\bm{1}^{\top}&#10;\end{equation*}&#10;&#10;\end{document}"/>
  <p:tag name="IGUANATEXSIZE" val="20"/>
  <p:tag name="IGUANATEXCURSOR" val="215"/>
  <p:tag name="TRANSPARENCY" val="True"/>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58.4552"/>
  <p:tag name="LATEXADDIN" val="\documentclass{article}&#10;\usepackage{amsmath,bm,amsfonts}&#10;\usepackage{xcolor}&#10;\DeclareMathOperator{\prob}{Pr}&#10;\newcommand{\Expect}{{\rm I\kern-.3em E}}&#10;\pagestyle{empty}&#10;\begin{document}&#10;&#10;&#10;\begin{equation*}&#10;m\in\mathcal{H}&#10;\end{equation*}&#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OUTPUTTYPE" val="PNG"/>
  <p:tag name="IGUANATEXVERSION" val="160"/>
  <p:tag name="LATEXADDIN" val="\documentclass{article}&#10;\usepackage{amsmath,bm,amsfonts}&#10;\usepackage{xcolor}&#10;\DeclareMathOperator{\prob}{Pr}&#10;\newcommand{\Expect}{{\rm I\kern-.3em E}}&#10;\pagestyle{empty}&#10;\begin{document}&#10;&#10;&#10;\begin{equation*}&#10;{\bm A}_m&#10;\end{equation*}&#10;&#10;\end{document}"/>
  <p:tag name="IGUANATEXSIZE" val="20"/>
  <p:tag name="IGUANATEXCURSOR" val="215"/>
  <p:tag name="TRANSPARENCY" val="True"/>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3178.103"/>
  <p:tag name="OUTPUTTYPE" val="PNG"/>
  <p:tag name="IGUANATEXVERSION" val="160"/>
  <p:tag name="LATEXADDIN" val="\documentclass{article}&#10;\usepackage{amsmath,bm,amsfonts}&#10;\usepackage{xcolor}&#10;\DeclareMathOperator{\prob}{Pr}&#10;\newcommand{\Expect}{{\rm I\kern-.3em E}}&#10;\pagestyle{empty}&#10;\begin{document}&#10;&#10;&#10;\begin{equation*}&#10;{\bm A}_m(k',k):=\prob(\check{y}_n^{(m)} = k' | y_n = k) = \prob(\check{y}_n^{(m)} = k') := s_{k'}^{(m)}&#10;\end{equation*}&#10;&#10;\end{document}"/>
  <p:tag name="IGUANATEXSIZE" val="20"/>
  <p:tag name="IGUANATEXCURSOR" val="221"/>
  <p:tag name="TRANSPARENCY" val="True"/>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46.4192"/>
  <p:tag name="LATEXADDIN" val="\documentclass{article}&#10;\usepackage{amsmath,bm,amsfonts}&#10;\DeclareMathOperator{\prob}{Pr}&#10;\newcommand{\Expect}{{\rm I\kern-.3em E}}&#10;\pagestyle{empty}&#10;\begin{document}&#10;&#10;&#10;\begin{equation*}&#10;\Rightarrow C^{(m)} = 0\end{equation*}&#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18.9726"/>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2077"/>
  <p:tag name="LATEXADDIN" val="\documentclass{article}&#10;\usepackage{amsmath,bm,amsfonts}&#10;\usepackage{xcolor}&#10;\DeclareMathOperator{\prob}{Pr}&#10;\newcommand{\Expect}{{\rm I\kern-.3em E}}&#10;\pagestyle{empty}&#10;\begin{document}&#10;&#10;&#10;\begin{equation*}&#10;m\in\mathcal{S}&#10;\end{equation*}&#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TIMING" val="|31.4"/>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488.189"/>
  <p:tag name="LATEXADDIN" val="\documentclass{article}&#10;\usepackage{amsmath,bm,amsfonts}&#10;\DeclareMathOperator{\prob}{Pr}&#10;\newcommand{\Expect}{{\rm I\kern-.3em E}}&#10;\pagestyle{empty}&#10;\begin{document}&#10;&#10;&#10;\begin{equation*}&#10;C^{(m)} = 0\end{equation*}&#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92.7259"/>
  <p:tag name="ORIGINALWIDTH" val="1524.559"/>
  <p:tag name="LATEXADDIN" val="\documentclass{article}&#10;\usepackage{amsmath,bm,amsfonts}&#10;\DeclareMathOperator{\prob}{Pr}&#10;\newcommand{\Expect}{{\rm I\kern-.3em E}}&#10;\pagestyle{empty}&#10;\begin{document}&#10;&#10;&#10;\begin{equation*}&#10;C^{(m)} := \max_{\bm{\pi}} I(y_n,\check{y}_n^{(m)})\geq 0\end{equation*}&#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747.6566"/>
  <p:tag name="LATEXADDIN" val="\documentclass{article}&#10;\usepackage{amsmath,bm,amsfonts}&#10;\DeclareMathOperator{\prob}{Pr}&#10;\newcommand{\Expect}{{\rm I\kern-.3em E}}&#10;\pagestyle{empty}&#10;\begin{document}&#10;&#10;&#10;\begin{equation*}&#10;C = \sum_{m=1}^{M}C^{(m)}&#10;\end{equation*}&#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023.247"/>
  <p:tag name="LATEXADDIN" val="\documentclass{article}&#10;\usepackage{amsmath,bm,amsfonts}&#10;\usepackage{xcolor}&#10;\DeclareMathOperator{\prob}{Pr}&#10;\newcommand{\Expect}{{\rm I\kern-.3em E}}&#10;\pagestyle{empty}&#10;\begin{document}&#10;&#10;&#10;\begin{equation*}&#10;\prob(\check{y}_n^{(m)} = k' | y_n = k) = \prob(\check{y}_n^{(m)} = k')\end{equation*}&#10;&#10;\end{document}"/>
  <p:tag name="IGUANATEXSIZE" val="20"/>
  <p:tag name="IGUANATEXCURSOR" val="27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760.405"/>
  <p:tag name="LATEXADDIN" val="\documentclass{article}&#10;\usepackage{amsmath,bm,amsfonts}&#10;\usepackage{xcolor}&#10;\DeclareMathOperator{\prob}{Pr}&#10;\newcommand{\Expect}{{\rm I\kern-.3em E}}&#10;\pagestyle{empty}&#10;\begin{document}&#10;&#10;&#10;\begin{equation*}&#10;{ \{\mathbf{H}^{(m)}\}_{m=1}^{M}, \bm{\pi}}&#10;\end{equation*}&#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86.202"/>
  <p:tag name="LATEXADDIN" val="\documentclass{article}&#10;\usepackage{amsmath,bm,amsfonts}&#10;\usepackage{xcolor}&#10;\DeclareMathOperator{\prob}{Pr}&#10;\newcommand{\Expect}{{\rm I\kern-.3em E}}&#10;\pagestyle{empty}&#10;\begin{document}&#10;&#10;&#10;\begin{equation*}&#10;\prob(\check{y}_n^{(m)} = k' | y_n = k) &gt; \prob(\check{y}_n^{(m)} = k | y_n = k)&#10;\end{equation*}&#10;&#10;\end{document}"/>
  <p:tag name="IGUANATEXSIZE" val="20"/>
  <p:tag name="IGUANATEXCURSOR" val="28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26.9591"/>
  <p:tag name="LATEXADDIN" val="\documentclass{article}&#10;\usepackage{amsmath,bm,amsfonts}&#10;\usepackage{xcolor}&#10;\DeclareMathOperator{\prob}{Pr}&#10;\newcommand{\Expect}{{\rm I\kern-.3em E}}&#10;\pagestyle{empty}&#10;\begin{document}&#10;&#10;&#10;\begin{equation*}&#10;k'\neq k&#10;\end{equation*}&#10;&#10;\end{document}"/>
  <p:tag name="IGUANATEXSIZE" val="20"/>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TIMING" val="|29.2|25.6|57.6"/>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3439.07"/>
  <p:tag name="OUTPUTTYPE" val="PNG"/>
  <p:tag name="IGUANATEXVERSION" val="160"/>
  <p:tag name="LATEXADDIN" val="\documentclass{article}&#10;\usepackage{amsmath,bm,amsfonts}&#10;\usepackage{xcolor}&#10;\DeclareMathOperator{\prob}{Pr}&#10;\newcommand{\Expect}{{\rm I\kern-.3em E}}&#10;\pagestyle{empty}&#10;\begin{document}&#10;&#10;&#10;\begin{equation*}&#10;%\tilde&#10;{c}_{m,m'} := \Expect[\check{y}_{n}^{(m)}\check{y}_{n}^{(m')}] - \tilde{\mu}_m\tilde{\mu}_{m'} = \Expect[\check{y}_{n}^{(m)}]\Expect[\check{y}_{n}^{(m')}]- \tilde{\mu}_m\tilde{\mu}_{m'} = 0&#10;\end{equation*}&#10;&#10;\end{document}"/>
  <p:tag name="IGUANATEXSIZE" val="20"/>
  <p:tag name="IGUANATEXCURSOR" val="207"/>
  <p:tag name="TRANSPARENCY" val="True"/>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73.4533"/>
  <p:tag name="LATEXADDIN" val="\documentclass{article}&#10;\usepackage{amsmath,bm,amsfonts}&#10;\usepackage{xcolor}&#10;\DeclareMathOperator{\prob}{Pr}&#10;\newcommand{\Expect}{{\rm I\kern-.3em E}}&#10;\pagestyle{empty}&#10;\begin{document}&#10;&#10;&#10;\begin{equation*}&#10;m'\in\mathcal{S} &#10;\end{equation*}&#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TIMING" val="|31.4"/>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583.4271"/>
  <p:tag name="LATEXADDIN" val="\documentclass{article}&#10;\usepackage{amsmath,bm,amsfonts}&#10;\usepackage{xcolor}&#10;\DeclareMathOperator{\prob}{Pr}&#10;\newcommand{\Expect}{{\rm I\kern-.3em E}}&#10;\pagestyle{empty}&#10;\begin{document}&#10;&#10;&#10;\begin{equation*}&#10;m\in\mathcal{H}\cup\mathcal{S} &#10;\end{equation*}&#10;&#10;\end{document}"/>
  <p:tag name="IGUANATEXSIZE" val="20"/>
  <p:tag name="IGUANATEXCURSOR" val="237"/>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084.739"/>
  <p:tag name="LATEXADDIN" val="\documentclass{article}&#10;\usepackage{amsmath,bm,amsfonts}&#10;\DeclareMathOperator{\prob}{Pr}&#10;\newcommand{\Expect}{{\rm I\kern-.3em E}}&#10;\pagestyle{empty}&#10;\begin{document}&#10;&#10;&#10;\begin{equation*}&#10;%\tilde&#10;\hat{\mathbf{C}} =\mathbf{L} + \mathbf{D} = \mathbf{V}\mathbf{V}^{\top} + \mathbf{D}, \;\; \mathbf{V}\in\mathbb{R}^{M\times K}&#10;\end{equation*}&#10;\end{document}"/>
  <p:tag name="IGUANATEXSIZE" val="20"/>
  <p:tag name="IGUANATEXCURSOR" val="194"/>
  <p:tag name="TRANSPARENCY" val="True"/>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TIMING" val="|29.2|25.6|57.6"/>
</p:tagLst>
</file>

<file path=ppt/tags/tag173.xml><?xml version="1.0" encoding="utf-8"?>
<p:tagLst xmlns:a="http://schemas.openxmlformats.org/drawingml/2006/main" xmlns:r="http://schemas.openxmlformats.org/officeDocument/2006/relationships" xmlns:p="http://schemas.openxmlformats.org/presentationml/2006/main">
  <p:tag name="TIMING" val="|29.2|25.6|57.6"/>
</p:tagLst>
</file>

<file path=ppt/tags/tag174.xml><?xml version="1.0" encoding="utf-8"?>
<p:tagLst xmlns:a="http://schemas.openxmlformats.org/drawingml/2006/main" xmlns:r="http://schemas.openxmlformats.org/officeDocument/2006/relationships" xmlns:p="http://schemas.openxmlformats.org/presentationml/2006/main">
  <p:tag name="SELECTIONNAME" val="Group 22"/>
  <p:tag name="LAYER" val="3"/>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4.9832"/>
  <p:tag name="OUTPUTTYPE" val="PNG"/>
  <p:tag name="IGUANATEXVERSION" val="160"/>
  <p:tag name="LATEXADDIN" val="\documentclass{article}&#10;\usepackage{amsmath,bm,amsfonts}&#10;\usepackage{xcolor}&#10;\DeclareMathOperator{\prob}{Pr}&#10;\newcommand{\Expect}{{\rm I\kern-.3em E}}&#10;\pagestyle{empty}&#10;\begin{document}&#10;&#10;&#10;\begin{equation*}&#10;\bm x_n&#10;\end{equation*}&#10;&#10;\end{document}"/>
  <p:tag name="IGUANATEXSIZE" val="20"/>
  <p:tag name="IGUANATEXCURSOR" val="213"/>
  <p:tag name="TRANSPARENCY" val="True"/>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SELECTIONNAME" val="Group 6"/>
  <p:tag name="LAYER" val="2"/>
</p:tagLst>
</file>

<file path=ppt/tags/tag177.xml><?xml version="1.0" encoding="utf-8"?>
<p:tagLst xmlns:a="http://schemas.openxmlformats.org/drawingml/2006/main" xmlns:r="http://schemas.openxmlformats.org/officeDocument/2006/relationships" xmlns:p="http://schemas.openxmlformats.org/presentationml/2006/main">
  <p:tag name="SELECTIONNAME" val="Group 21"/>
  <p:tag name="LAYER" val="2"/>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59.843"/>
  <p:tag name="LATEXADDIN" val="\documentclass{article}&#10;\usepackage{amsmath,bm,amsfonts}&#10;\usepackage{xcolor}&#10;\DeclareMathOperator{\prob}{Pr}&#10;\newcommand{\Expect}{{\rm I\kern-.3em E}}&#10;\pagestyle{empty}&#10;\begin{document}&#10;&#10;&#10;\begin{equation*}&#10;m\in\mathcal{H}, \; \text{card}(\mathcal{H}) = M_{\mathcal{H}}&#10;\end{equation*}&#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44.844"/>
  <p:tag name="LATEXADDIN" val="\documentclass{article}&#10;\usepackage{amsmath,bm,amsfonts}&#10;\usepackage{xcolor}&#10;\DeclareMathOperator{\prob}{Pr}&#10;\newcommand{\Expect}{{\rm I\kern-.3em E}}&#10;\pagestyle{empty}&#10;\begin{document}&#10;&#10;&#10;\begin{equation*}&#10;m\in\mathcal{A}, \; \text{card}(\mathcal{A}) = M_{\mathcal{A}}&#10;\end{equation*}&#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TIMING" val="|31.4"/>
</p:tagLst>
</file>

<file path=ppt/tags/tag180.xml><?xml version="1.0" encoding="utf-8"?>
<p:tagLst xmlns:a="http://schemas.openxmlformats.org/drawingml/2006/main" xmlns:r="http://schemas.openxmlformats.org/officeDocument/2006/relationships" xmlns:p="http://schemas.openxmlformats.org/presentationml/2006/main">
  <p:tag name="TIMING" val="|18.5"/>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234.7206"/>
  <p:tag name="ORIGINALWIDTH" val="3807.274"/>
  <p:tag name="LATEXADDIN" val="\documentclass{article}&#10;\usepackage{amsmath,bm,amsfonts}&#10;\DeclareMathOperator{\prob}{Pr}&#10;\newcommand{\Expect}{{\rm I\kern-.3em E}}&#10;\pagestyle{empty}&#10;\begin{document}&#10;&#10;&#10;\begin{equation*}&#10;\sigma_{m,m'} := \prob\left(\check{y}_n^{(m)} = \check{y}_n^{(m')}\right)  = \text{tr}\left(\mathbf{H}^{(m)}\text{diag}(\bm{\pi}){\mathbf{H}^{(m')}}^{\top}\right) = {\bm{u}^{(m)}}^{\top}{\bm{u}^{(m')}}&#10;\end{equation*}&#10;\end{document}"/>
  <p:tag name="IGUANATEXSIZE" val="20"/>
  <p:tag name="IGUANATEXCURSOR" val="350"/>
  <p:tag name="TRANSPARENCY" val="True"/>
  <p:tag name="FILENAME" val=""/>
  <p:tag name="LATEXENGINEID" val="0"/>
  <p:tag name="TEMPFOLDER" val="C:\temp\"/>
  <p:tag name="LATEXFORMHEIGHT" val="478.5"/>
  <p:tag name="LATEXFORMWIDTH" val="556.5"/>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408.324"/>
  <p:tag name="LATEXADDIN" val="\documentclass{article}&#10;\usepackage{amsmath,bm,amsfonts}&#10;\DeclareMathOperator{\prob}{Pr}&#10;\newcommand{\Expect}{{\rm I\kern-.3em E}}&#10;\pagestyle{empty}&#10;\begin{document}&#10;&#10;&#10;\begin{equation*}&#10;[\mathbf{\Sigma}]_{m,m'} = \sigma_{m,m'} : M\times M&#10;\end{equation*}&#10;\end{document}"/>
  <p:tag name="IGUANATEXSIZE" val="20"/>
  <p:tag name="IGUANATEXCURSOR" val="238"/>
  <p:tag name="TRANSPARENCY" val="True"/>
  <p:tag name="FILENAME" val=""/>
  <p:tag name="LATEXENGINEID" val="0"/>
  <p:tag name="TEMPFOLDER" val="C:\temp\"/>
  <p:tag name="LATEXFORMHEIGHT" val="478.5"/>
  <p:tag name="LATEXFORMWIDTH" val="556.5"/>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2142.482"/>
  <p:tag name="OUTPUTTYPE" val="PNG"/>
  <p:tag name="IGUANATEXVERSION" val="160"/>
  <p:tag name="LATEXADDIN" val="\documentclass{article}&#10;\usepackage{amsmath,bm,amsfonts}&#10;\DeclareMathOperator{\prob}{Pr}&#10;\newcommand{\Expect}{{\rm I\kern-.3em E}}&#10;\pagestyle{empty}&#10;\begin{document}&#10;&#10;&#10;\begin{align*}&#10;\bm{u}^{(m)} := \text{vec}(\text{diag}(\bm{\pi})^{1/2}{\mathbf{H}^{(m)}}^{\top}) : K^2\times 1&#10;\end{align*}&#10;&#10;\end{document}"/>
  <p:tag name="IGUANATEXSIZE" val="20"/>
  <p:tag name="IGUANATEXCURSOR" val="253"/>
  <p:tag name="TRANSPARENCY" val="True"/>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570.304"/>
  <p:tag name="LATEXADDIN" val="\documentclass{article}&#10;\usepackage{amsmath,bm,amsfonts}&#10;\DeclareMathOperator{\prob}{Pr}&#10;\newcommand{\Expect}{{\rm I\kern-.3em E}}&#10;\pagestyle{empty}&#10;\begin{document}&#10;&#10;&#10;\begin{equation*}&#10;\sigma_{m,m} := \prob(\check{y}_n^{(m)} = \check{y}_n^{(m)}) = 1&#10;\end{equation*}&#10;\end{document}"/>
  <p:tag name="IGUANATEXSIZE" val="20"/>
  <p:tag name="IGUANATEXCURSOR" val="200"/>
  <p:tag name="TRANSPARENCY" val="True"/>
  <p:tag name="FILENAME" val=""/>
  <p:tag name="LATEXENGINEID" val="0"/>
  <p:tag name="TEMPFOLDER" val="C:\temp\"/>
  <p:tag name="LATEXFORMHEIGHT" val="478.5"/>
  <p:tag name="LATEXFORMWIDTH" val="556.5"/>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SELECTIONNAME" val="Group 27"/>
  <p:tag name="LAYER" val="3"/>
</p:tagLst>
</file>

<file path=ppt/tags/tag186.xml><?xml version="1.0" encoding="utf-8"?>
<p:tagLst xmlns:a="http://schemas.openxmlformats.org/drawingml/2006/main" xmlns:r="http://schemas.openxmlformats.org/officeDocument/2006/relationships" xmlns:p="http://schemas.openxmlformats.org/presentationml/2006/main">
  <p:tag name="SELECTIONNAME" val="Group 26"/>
  <p:tag name="LAYER" val="2"/>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2514.436"/>
  <p:tag name="LATEXADDIN" val="\documentclass{article}&#10;\usepackage{amsmath,bm,amsfonts}&#10;\DeclareMathOperator{\prob}{Pr}&#10;\newcommand{\Expect}{{\rm I\kern-.3em E}}&#10;\pagestyle{empty}&#10;\begin{document}&#10;&#10;&#10;\begin{align*}&#10;\label{eq:XCov}&#10;\mathbf{\Sigma} = \mathbf{C} + \mathbf{I} = &#10;   \left[\begin{array}{c|c} \mathbf{C}_\mathcal{H}  &amp; \mathbf{C}_{\mathcal{H},\mathcal{A}} \\ \hline \mathbf{C}_{\mathcal{A},\mathcal{H}} &amp; \mathbf{C}_{\mathcal{A}} \end{array}\right] + &#10;   \left[\begin{array}{c c} \mathbf{I}_\mathcal{H} &amp; \\ &amp;\mathbf{I}_{\mathcal{A}} \end{array}\right]&#10;\end{align*}&#10;&#10;\end{document}"/>
  <p:tag name="IGUANATEXSIZE" val="20"/>
  <p:tag name="IGUANATEXCURSOR" val="543"/>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207.349"/>
  <p:tag name="LATEXADDIN" val="\documentclass{article}&#10;\usepackage{amsmath,bm,amsfonts}&#10;\DeclareMathOperator{\prob}{Pr}&#10;\newcommand{\Expect}{{\rm I\kern-.3em E}}&#10;\pagestyle{empty}&#10;\begin{document}&#10;&#10;&#10;\begin{align*}&#10;\text{rank}\left(&#10;\begin{bmatrix} &#10;\mathbf{C}_{\mathcal{H}} \\&#10;\mathbf{C}_{\mathcal{A},\mathcal{H}}&#10;\end{bmatrix}\right) \leq K^2&#10;\end{align*}&#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96.4754"/>
  <p:tag name="LATEXADDIN" val="\documentclass{article}&#10;\usepackage{amsmath,bm,amsfonts}&#10;\DeclareMathOperator{\prob}{Pr}&#10;\newcommand{\Expect}{{\rm I\kern-.3em E}}&#10;\pagestyle{empty}&#10;\begin{document}&#10;&#10;&#10;\begin{align*}&#10;M_{\mathcal{H}}&#10;\end{align*}&#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TIMING" val="|35.2|8.3"/>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532.4335"/>
  <p:tag name="LATEXADDIN" val="\documentclass{article}&#10;\usepackage{amsmath,bm,amsfonts}&#10;\DeclareMathOperator{\prob}{Pr}&#10;\newcommand{\Expect}{{\rm I\kern-.3em E}}&#10;\pagestyle{empty}&#10;\begin{document}&#10;&#10;&#10;\begin{align*}&#10;M_{\mathcal{H}} &gt; K^2&#10;\end{align*}&#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TIMING" val="|29.2|25.6|57.6"/>
</p:tagLst>
</file>

<file path=ppt/tags/tag192.xml><?xml version="1.0" encoding="utf-8"?>
<p:tagLst xmlns:a="http://schemas.openxmlformats.org/drawingml/2006/main" xmlns:r="http://schemas.openxmlformats.org/officeDocument/2006/relationships" xmlns:p="http://schemas.openxmlformats.org/presentationml/2006/main">
  <p:tag name="TIMING" val="|31.4"/>
</p:tagLst>
</file>

<file path=ppt/tags/tag193.xml><?xml version="1.0" encoding="utf-8"?>
<p:tagLst xmlns:a="http://schemas.openxmlformats.org/drawingml/2006/main" xmlns:r="http://schemas.openxmlformats.org/officeDocument/2006/relationships" xmlns:p="http://schemas.openxmlformats.org/presentationml/2006/main">
  <p:tag name="TIMING" val="|47.4|21.9"/>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401.95"/>
  <p:tag name="OUTPUTTYPE" val="PNG"/>
  <p:tag name="IGUANATEXVERSION" val="160"/>
  <p:tag name="LATEXADDIN" val="\documentclass{article}&#10;\usepackage{amsmath,bm,amsfonts}&#10;\DeclareMathOperator{\prob}{Pr}&#10;\newcommand{\Expect}{{\rm I\kern-.3em E}}&#10;\pagestyle{empty}&#10;\begin{document}&#10;&#10;&#10;\begin{equation*}&#10;\tilde{\bm A}_m(k,k') = &#10;    \prob\left(\check{y}_n^{(m)} = k | z_n^{(j)}=k'\right), m\in\mathcal{C}_{j}&#10;\end{equation*}&#10;&#10;\end{document}"/>
  <p:tag name="IGUANATEXSIZE" val="20"/>
  <p:tag name="IGUANATEXCURSOR" val="192"/>
  <p:tag name="TRANSPARENCY" val="True"/>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SELECTIONNAME" val="Group 15"/>
  <p:tag name="LAYER" val="3"/>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502.4372"/>
  <p:tag name="OUTPUTTYPE" val="PNG"/>
  <p:tag name="IGUANATEXVERSION" val="160"/>
  <p:tag name="LATEXADDIN" val="\documentclass{article}&#10;\usepackage{amsmath,bm,amsfonts}&#10;\DeclareMathOperator{\prob}{Pr}&#10;\newcommand{\Expect}{{\rm I\kern-.3em E}}&#10;\pagestyle{empty}&#10;\begin{document}&#10;&#10;&#10;\begin{equation*}&#10;\check{y}_n^{(M_{J-1+1})}&#10;\end{equation*}&#10;&#10;\end{document}"/>
  <p:tag name="IGUANATEXSIZE" val="20"/>
  <p:tag name="IGUANATEXCURSOR" val="211"/>
  <p:tag name="TRANSPARENCY" val="True"/>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6.228"/>
  <p:tag name="OUTPUTTYPE" val="PNG"/>
  <p:tag name="IGUANATEXVERSION" val="160"/>
  <p:tag name="LATEXADDIN" val="\documentclass{article}&#10;\usepackage{amsmath,bm,amsfonts}&#10;\DeclareMathOperator{\prob}{Pr}&#10;\newcommand{\Expect}{{\rm I\kern-.3em E}}&#10;\pagestyle{empty}&#10;\begin{document}&#10;&#10;&#10;\begin{equation*}&#10;z_n^{(1)}&#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89.7263"/>
  <p:tag name="OUTPUTTYPE" val="PNG"/>
  <p:tag name="IGUANATEXVERSION" val="160"/>
  <p:tag name="LATEXADDIN" val="\documentclass{article}&#10;\usepackage{amsmath,bm,amsfonts}&#10;\DeclareMathOperator{\prob}{Pr}&#10;\newcommand{\Expect}{{\rm I\kern-.3em E}}&#10;\pagestyle{empty}&#10;\begin{document}&#10;&#10;&#10;\begin{equation*}&#10;z_n^{(J)}&#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852.268"/>
  <p:tag name="OUTPUTTYPE" val="PNG"/>
  <p:tag name="IGUANATEXVERSION" val="160"/>
  <p:tag name="LATEXADDIN" val="\documentclass{article}&#10;\usepackage{amsmath,bm,amsfonts}&#10;\DeclareMathOperator{\prob}{Pr}&#10;\newcommand{\Expect}{{\rm I\kern-.3em E}}&#10;\pagestyle{empty}&#10;\begin{document}&#10;&#10;&#10;\begin{equation*}&#10;{\bm\Xi}^{(j)}(k,k') = &#10;    \prob\left(z_n^{(j)} = k | y_n=k'\right)&#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TIMING" val="|31.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650.9186"/>
  <p:tag name="LATEXADDIN" val="\documentclass{article}&#10;\usepackage{amsmath,bm,amsfonts}&#10;\DeclareMathOperator{\prob}{Pr}&#10;\newcommand{\Expect}{{\rm I\kern-.3em E}}&#10;\pagestyle{empty}&#10;\begin{document}&#10;&#10;&#10;\begin{equation*}&#10;\{\check{y}_n^{(m)}\}_{n,m=1}^{N,M}&#10;\end{equation*}&#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473.1909"/>
  <p:tag name="OUTPUTTYPE" val="PNG"/>
  <p:tag name="IGUANATEXVERSION" val="160"/>
  <p:tag name="LATEXADDIN" val="\documentclass{article}&#10;\usepackage{amsmath,bm,amsfonts}&#10;\DeclareMathOperator{\prob}{Pr}&#10;\newcommand{\Expect}{{\rm I\kern-.3em E}}&#10;\pagestyle{empty}&#10;\begin{document}&#10;&#10;&#10;\begin{equation*}&#10;\{z_n^{(j)}\}_{j=1}^{J}&#10;\end{equation*}&#10;&#10;\end{document}"/>
  <p:tag name="IGUANATEXSIZE" val="20"/>
  <p:tag name="IGUANATEXCURSOR" val="197"/>
  <p:tag name="TRANSPARENCY" val="True"/>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2.4784"/>
  <p:tag name="OUTPUTTYPE" val="PNG"/>
  <p:tag name="IGUANATEXVERSION" val="160"/>
  <p:tag name="LATEXADDIN" val="\documentclass{article}&#10;\usepackage{amsmath,bm,amsfonts}&#10;\DeclareMathOperator{\prob}{Pr}&#10;\newcommand{\Expect}{{\rm I\kern-.3em E}}&#10;\pagestyle{empty}&#10;\begin{document}&#10;&#10;&#10;\begin{equation*}&#10;z_n^{(j)}&#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595.4256"/>
  <p:tag name="OUTPUTTYPE" val="PNG"/>
  <p:tag name="IGUANATEXVERSION" val="160"/>
  <p:tag name="LATEXADDIN" val="\documentclass{article}&#10;\usepackage{amsmath,bm,amsfonts}&#10;\DeclareMathOperator{\prob}{Pr}&#10;\newcommand{\Expect}{{\rm I\kern-.3em E}}&#10;\pagestyle{empty}&#10;\begin{document}&#10;&#10;&#10;\begin{equation*}&#10;\{\check{y}_n^{(m)}\}_{m\in\mathcal{C}_j}&#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398.2002"/>
  <p:tag name="OUTPUTTYPE" val="PNG"/>
  <p:tag name="IGUANATEXVERSION" val="160"/>
  <p:tag name="LATEXADDIN" val="\documentclass{article}&#10;\usepackage{amsmath,bm,amsfonts}&#10;\DeclareMathOperator{\prob}{Pr}&#10;\newcommand{\Expect}{{\rm I\kern-.3em E}}&#10;\pagestyle{empty}&#10;\begin{document}&#10;&#10;&#10;\begin{equation*}&#10;\{\mathcal{C}_{j}\}_{j=1}^{J}&#10;\end{equation*}&#10;&#10;\end{document}"/>
  <p:tag name="IGUANATEXSIZE" val="20"/>
  <p:tag name="IGUANATEXCURSOR" val="214"/>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06.9366"/>
  <p:tag name="OUTPUTTYPE" val="PNG"/>
  <p:tag name="IGUANATEXVERSION" val="160"/>
  <p:tag name="LATEXADDIN" val="\documentclass{article}&#10;\usepackage{amsmath,bm,amsfonts}&#10;\DeclareMathOperator{\prob}{Pr}&#10;\newcommand{\Expect}{{\rm I\kern-.3em E}}&#10;\pagestyle{empty}&#10;\begin{document}&#10;&#10;&#10;\begin{equation*}&#10;M_j = |\mathcal{C}_{j}|&#10;\end{equation*}&#10;&#10;\end{document}"/>
  <p:tag name="IGUANATEXSIZE" val="20"/>
  <p:tag name="IGUANATEXCURSOR" val="209"/>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909.6363"/>
  <p:tag name="OUTPUTTYPE" val="PNG"/>
  <p:tag name="IGUANATEXVERSION" val="160"/>
  <p:tag name="LATEXADDIN" val="\documentclass{article}&#10;\usepackage{amsmath,bm,amsfonts}&#10;\DeclareMathOperator{\prob}{Pr}&#10;\newcommand{\Expect}{{\rm I\kern-.3em E}}&#10;\pagestyle{empty}&#10;\begin{document}&#10;&#10;&#10;\begin{equation*}&#10;z_n^{(j)}\in\{1,\ldots,K\}&#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SELECTIONNAME" val="Group 81"/>
  <p:tag name="LAYER" val="2"/>
</p:tagLst>
</file>

<file path=ppt/tags/tag208.xml><?xml version="1.0" encoding="utf-8"?>
<p:tagLst xmlns:a="http://schemas.openxmlformats.org/drawingml/2006/main" xmlns:r="http://schemas.openxmlformats.org/officeDocument/2006/relationships" xmlns:p="http://schemas.openxmlformats.org/presentationml/2006/main">
  <p:tag name="SELECTIONNAME" val="Group 51"/>
  <p:tag name="LAYER" val="2"/>
</p:tagLst>
</file>

<file path=ppt/tags/tag209.xml><?xml version="1.0" encoding="utf-8"?>
<p:tagLst xmlns:a="http://schemas.openxmlformats.org/drawingml/2006/main" xmlns:r="http://schemas.openxmlformats.org/officeDocument/2006/relationships" xmlns:p="http://schemas.openxmlformats.org/presentationml/2006/main">
  <p:tag name="SELECTIONNAME" val="Group 67"/>
  <p:tag name="LAYER" val="2"/>
</p:tagLst>
</file>

<file path=ppt/tags/tag21.xml><?xml version="1.0" encoding="utf-8"?>
<p:tagLst xmlns:a="http://schemas.openxmlformats.org/drawingml/2006/main" xmlns:r="http://schemas.openxmlformats.org/officeDocument/2006/relationships" xmlns:p="http://schemas.openxmlformats.org/presentationml/2006/main">
  <p:tag name="SELECTIONNAME" val="Group 76"/>
  <p:tag name="LAYER" val="2"/>
</p:tagLst>
</file>

<file path=ppt/tags/tag210.xml><?xml version="1.0" encoding="utf-8"?>
<p:tagLst xmlns:a="http://schemas.openxmlformats.org/drawingml/2006/main" xmlns:r="http://schemas.openxmlformats.org/officeDocument/2006/relationships" xmlns:p="http://schemas.openxmlformats.org/presentationml/2006/main">
  <p:tag name="SELECTIONNAME" val="Group 96"/>
  <p:tag name="LAYER" val="2"/>
</p:tagLst>
</file>

<file path=ppt/tags/tag211.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5.4706"/>
  <p:tag name="OUTPUTTYPE" val="PNG"/>
  <p:tag name="IGUANATEXVERSION" val="160"/>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74.4657"/>
  <p:tag name="OUTPUTTYPE" val="PNG"/>
  <p:tag name="IGUANATEXVERSION" val="160"/>
  <p:tag name="LATEXADDIN" val="\documentclass{article}&#10;\usepackage{amsmath,bm,amsfonts}&#10;\DeclareMathOperator{\prob}{Pr}&#10;\newcommand{\Expect}{{\rm I\kern-.3em E}}&#10;\pagestyle{empty}&#10;\begin{document}&#10;&#10;&#10;\begin{equation*}&#10;\check{y}_n^{(M_1)}&#10;\end{equation*}&#10;&#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OUTPUTTYPE" val="PNG"/>
  <p:tag name="IGUANATEXVERSION" val="160"/>
  <p:tag name="LATEXADDIN" val="\documentclass{article}&#10;\usepackage{amsmath,bm,amsfonts}&#10;\DeclareMathOperator{\prob}{Pr}&#10;\newcommand{\Expect}{{\rm I\kern-.3em E}}&#10;\pagestyle{empty}&#10;\begin{document}&#10;&#10;&#10;\begin{equation*}&#10;\check{y}_n^{(1)}&#10;\end{equation*}&#10;&#10;\end{document}"/>
  <p:tag name="IGUANATEXSIZE" val="20"/>
  <p:tag name="IGUANATEXCURSOR" val="186"/>
  <p:tag name="TRANSPARENCY" val="True"/>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217.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218.xml><?xml version="1.0" encoding="utf-8"?>
<p:tagLst xmlns:a="http://schemas.openxmlformats.org/drawingml/2006/main" xmlns:r="http://schemas.openxmlformats.org/officeDocument/2006/relationships" xmlns:p="http://schemas.openxmlformats.org/presentationml/2006/main">
  <p:tag name="TIMING" val="|29.2|25.6|57.6"/>
</p:tagLst>
</file>

<file path=ppt/tags/tag219.xml><?xml version="1.0" encoding="utf-8"?>
<p:tagLst xmlns:a="http://schemas.openxmlformats.org/drawingml/2006/main" xmlns:r="http://schemas.openxmlformats.org/officeDocument/2006/relationships" xmlns:p="http://schemas.openxmlformats.org/presentationml/2006/main">
  <p:tag name="TIMING" val="|29.2|25.6|57.6"/>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LATEXADDIN" val="\documentclass{article}&#10;\usepackage{amsmath,bm,amsfonts}&#10;\DeclareMathOperator{\prob}{Pr}&#10;\newcommand{\Expect}{{\rm I\kern-.3em E}}&#10;\pagestyle{empty}&#10;\begin{document}&#10;&#10;&#10;\begin{equation*}&#10;\check{y}_n^{(1)}&#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70.9411"/>
  <p:tag name="OUTPUTTYPE" val="PNG"/>
  <p:tag name="IGUANATEXVERSION" val="160"/>
  <p:tag name="LATEXADDIN" val="\documentclass{article}&#10;\usepackage{amsmath,bm,amsfonts}&#10;\DeclareMathOperator{\prob}{Pr}&#10;\newcommand{\Expect}{{\mathbb{E}}}&#10;\pagestyle{empty}&#10;\begin{document}&#10;&#10;&#10;\begin{align*}&#10;\prob(y_n |\check{\mathcal{Y}})&#10;\end{alig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523.4346"/>
  <p:tag name="LATEXADDIN" val="\documentclass{article}&#10;\usepackage{amsmath,bm,amsfonts}&#10;\DeclareMathOperator{\prob}{Pr}&#10;\newcommand{\Expect}{{\mathbb{E}}}&#10;\pagestyle{empty}&#10;\begin{document}&#10;&#10;&#10;\begin{align*}&#10;    \lambda_t = t^{-0.6}&#10;\end{align*}&#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86.052"/>
  <p:tag name="LATEXADDIN" val="\documentclass{article}&#10;\usepackage{amsmath,bm,amsfonts}&#10;\DeclareMathOperator{\prob}{Pr}&#10;\newcommand{\Expect}{{\mathbb{E}}}&#10;\pagestyle{empty}&#10;\begin{document}&#10;&#10;&#10;\begin{align*}&#10;\varepsilon = \begin{cases} 0.5 &amp; t=1,\ldots,100 \\&#10;0.05 &amp; t=101,\ldots,1000&#10;\end{cases}&#10;\end{align*}&#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399.325"/>
  <p:tag name="LATEXADDIN" val="\documentclass{article}&#10;\usepackage{amsmath,bm,amsfonts}&#10;\DeclareMathOperator{\prob}{Pr}&#10;\newcommand{\Expect}{{\rm I\kern-.3em E}}&#10;\pagestyle{empty}&#10;\begin{document}&#10;&#10;\begin{equation*}&#10;N = 807, M = 109, K = 4&#10;\end{equation*}&#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14.061"/>
  <p:tag name="LATEXADDIN" val="\documentclass{article}&#10;\usepackage{amsmath,bm,amsfonts}&#10;\DeclareMathOperator{\prob}{Pr}&#10;\newcommand{\Expect}{{\rm I\kern-.3em E}}&#10;\pagestyle{empty}&#10;\begin{document}&#10;&#10;\begin{equation*}&#10;N = 2,665, M = 155, K = 5&#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2578.927"/>
  <p:tag name="OUTPUTTYPE" val="PNG"/>
  <p:tag name="IGUANATEXVERSION" val="160"/>
  <p:tag name="LATEXADDIN" val="\documentclass{article}&#10;\usepackage{amsmath,bm,amsfonts}&#10;\DeclareMathOperator{\prob}{Pr}&#10;\newcommand{\Expect}{{\rm I\kern-.3em E}}&#10;\pagestyle{empty}&#10;\begin{document}&#10;&#10;&#10;\begin{equation*}&#10;[\bm A_{m}(z_n=z)]_{k,k'} = {\sf Pr}(\check{y}_n^{(m)}=k|y_n=k',z_n=z)&#10;\end{equation*}&#10;&#10;\end{document}"/>
  <p:tag name="IGUANATEXSIZE" val="20"/>
  <p:tag name="IGUANATEXCURSOR" val="256"/>
  <p:tag name="TRANSPARENCY" val="True"/>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7.6791"/>
  <p:tag name="OUTPUTTYPE" val="PNG"/>
  <p:tag name="IGUANATEXVERSION" val="160"/>
  <p:tag name="LATEXADDIN" val="\documentclass{article}&#10;\usepackage{amsmath,bm,amsfonts}&#10;\DeclareMathOperator{\prob}{Pr}&#10;\newcommand{\Expect}{{\rm I\kern-.3em E}}&#10;\pagestyle{empty}&#10;\begin{document}&#10;&#10;&#10;\begin{equation*}&#10;z_n\in\{0,1\}&#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TIMING" val="|25.1|18.8"/>
</p:tagLst>
</file>

<file path=ppt/tags/tag228.xml><?xml version="1.0" encoding="utf-8"?>
<p:tagLst xmlns:a="http://schemas.openxmlformats.org/drawingml/2006/main" xmlns:r="http://schemas.openxmlformats.org/officeDocument/2006/relationships" xmlns:p="http://schemas.openxmlformats.org/presentationml/2006/main">
  <p:tag name="TIMING" val="|25.1|18.8"/>
</p:tagLst>
</file>

<file path=ppt/tags/tag229.xml><?xml version="1.0" encoding="utf-8"?>
<p:tagLst xmlns:a="http://schemas.openxmlformats.org/drawingml/2006/main" xmlns:r="http://schemas.openxmlformats.org/officeDocument/2006/relationships" xmlns:p="http://schemas.openxmlformats.org/presentationml/2006/main">
  <p:tag name="TIMING" val="|29.2|25.6|57.6"/>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5.4706"/>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956.1305"/>
  <p:tag name="LATEXADDIN" val="\documentclass{article}&#10;\usepackage{amsmath,bm,amsfonts}&#10;\DeclareMathOperator{\prob}{Pr}&#10;\newcommand{\Expect}{{\rm I\kern-.3em E}}&#10;\pagestyle{empty}&#10;\begin{document}&#10;&#10;&#10;\begin{align*}&#10;\lambda = \frac{1}{\sqrt{\text{nnz}(\mathbf{\Omega})/M}}&#10;\end{align*}&#10;\end{document}"/>
  <p:tag name="IGUANATEXSIZE" val="20"/>
  <p:tag name="IGUANATEXCURSOR" val="236"/>
  <p:tag name="TRANSPARENCY" val="True"/>
  <p:tag name="FILENAME" val=""/>
  <p:tag name="LATEXENGINEID" val="0"/>
  <p:tag name="TEMPFOLDER" val="C:\temp\"/>
  <p:tag name="LATEXFORMHEIGHT" val="478.5"/>
  <p:tag name="LATEXFORMWIDTH" val="556.5"/>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197.9753"/>
  <p:tag name="ORIGINALWIDTH" val="1326.584"/>
  <p:tag name="LATEXADDIN" val="\documentclass{article}&#10;\usepackage{amsmath,bm,amsfonts}&#10;\DeclareMathOperator{\prob}{Pr}&#10;\newcommand{\Expect}{{\rm I\kern-.3em E}}&#10;\pagestyle{empty}&#10;\begin{document}&#10;&#10;\begin{align*}&#10;\label{eq:main_SC}&#10;    \min_{\mathbf{Z}} \|\hat{\mathbf{C}} - \hat{\mathbf{C}}\mathbf{Z}\|_F^2 +  \rho r(\mathbf{Z})&#10;\end{align*}&#10;&#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179.603"/>
  <p:tag name="LATEXADDIN" val="\documentclass{article}&#10;\usepackage{amsmath,bm,amsfonts}&#10;\DeclareMathOperator{\prob}{Pr}&#10;\newcommand{\Expect}{{\rm I\kern-.3em E}}&#10;\pagestyle{empty}&#10;\begin{document}&#10;&#10;&#10;\begin{align*}&#10;\hat{\mathcal{H}} = \begin{cases}&#10;\mathcal{C}_1 &amp; \text{if } m_T\in\mathcal{C}_1 \\&#10;\mathcal{C}_2 &amp; \text{if } m_T\in\mathcal{C}_2&#10;\end{cases}&#10;\end{align*}&#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75.478"/>
  <p:tag name="LATEXADDIN" val="\documentclass{article}&#10;\usepackage{amsmath,bm,amsfonts}&#10;\DeclareMathOperator{\prob}{Pr}&#10;\newcommand{\Expect}{{\rm I\kern-.3em E}}&#10;\pagestyle{empty}&#10;\begin{document}&#10;&#10;&#10;\begin{align*}&#10;m_T&#10;\end{align*}&#10;&#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1463.817"/>
  <p:tag name="LATEXADDIN" val="\documentclass{article}&#10;\usepackage{amsmath,bm,amsfonts}&#10;\DeclareMathOperator{\prob}{Pr}&#10;\newcommand{\Expect}{{\rm I\kern-.3em E}}&#10;\pagestyle{empty}&#10;\begin{document}&#10;&#10;&#10;\begin{align*}&#10;\hat{\mathcal{H}} = {\arg\max}_{i\in\{1,2\}} \text{card}(\mathcal{C}_i)&#10;\end{align*}&#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2.74094"/>
  <p:tag name="LATEXADDIN" val="\documentclass{article}&#10;\usepackage{amsmath,bm,amsfonts}&#10;\DeclareMathOperator{\prob}{Pr}&#10;\newcommand{\Expect}{{\rm I\kern-.3em E}}&#10;\pagestyle{empty}&#10;\begin{document}&#10;&#10;\begin{align*}&#10;\mathbf{Z}&#10;\end{align*}&#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85.7143"/>
  <p:tag name="LATEXADDIN" val="\documentclass{article}&#10;\usepackage{amsmath,bm,amsfonts}&#10;\DeclareMathOperator{\prob}{Pr}&#10;\newcommand{\Expect}{{\rm I\kern-.3em E}}&#10;\pagestyle{empty}&#10;\begin{document}&#10;&#10;&#10;\begin{align*}&#10;\mathcal{C}_1,\mathcal{C}_2&#10;\end{align*}&#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427.4465"/>
  <p:tag name="ORIGINALWIDTH" val="2270.716"/>
  <p:tag name="LATEXADDIN" val="\documentclass{article}&#10;\usepackage{amsmath,bm,amsfonts}&#10;\DeclareMathOperator{\prob}{Pr}&#10;\newcommand{\Expect}{{\rm I\kern-.3em E}}&#10;\pagestyle{empty}&#10;\begin{document}&#10;&#10;&#10;\begin{align*}&#10;\label{eq:rpca}&#10;    \{\hat{\mathbf{C}},\hat{\mathbf{S}} \} = &amp;\arg\min_{\mathbf{C},\mathbf{S}} \|\mathbf{C}\|_* + \lambda\|\text{vec}(\mathbf{S})\|_1 \\&#10;    &amp; \text{subject to }  \mathbf{\Omega}\odot\hat{\mathbf{\Sigma}} = \mathbf{\Omega}\odot\left(\mathbf{C} + \mathbf{S}\right) \notag&#10;\end{align*}&#10;\end{document}"/>
  <p:tag name="IGUANATEXSIZE" val="20"/>
  <p:tag name="IGUANATEXCURSOR" val="426"/>
  <p:tag name="TRANSPARENCY" val="True"/>
  <p:tag name="FILENAME" val=""/>
  <p:tag name="LATEXENGINEID" val="0"/>
  <p:tag name="TEMPFOLDER" val="C:\temp\"/>
  <p:tag name="LATEXFORMHEIGHT" val="478.5"/>
  <p:tag name="LATEXFORMWIDTH" val="556.5"/>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219.348"/>
  <p:tag name="LATEXADDIN" val="\documentclass{article}&#10;\usepackage{amsmath,bm,amsfonts}&#10;\DeclareMathOperator{\prob}{Pr}&#10;\newcommand{\Expect}{{\rm I\kern-.3em E}}&#10;\pagestyle{empty}&#10;\begin{document}&#10;&#10;&#10;\begin{align*}&#10;\hat{\mathcal{H}},\hat{\mathcal{A}}:= \{1,\ldots,M\}/\hat{\mathcal{H}}&#10;\end{align*}&#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TIMING" val="|29.2|25.6|57.6"/>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5.4856"/>
  <p:tag name="LATEXADDIN" val="\documentclass{article}&#10;\usepackage{amsmath,bm,amsfonts}&#10;\DeclareMathOperator{\prob}{Pr}&#10;\newcommand{\Expect}{{\rm I\kern-.3em E}}&#10;\pagestyle{empty}&#10;\begin{document}&#10;&#10;&#10;\begin{equation*}&#10;\hat{y}_n&#10;\end{equation*}&#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TIMING" val="|31.4"/>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3107.611"/>
  <p:tag name="OUTPUTTYPE" val="PNG"/>
  <p:tag name="IGUANATEXVERSION" val="160"/>
  <p:tag name="LATEXADDIN" val="\documentclass{article}&#10;\usepackage{amsmath,bm,amsfonts}&#10;\DeclareMathOperator{\prob}{Pr}&#10;\newcommand{\Expect}{{\rm I\kern-.3em E}}&#10;\pagestyle{empty}&#10;\begin{document}&#10;&#10;&#10;\begin{equation*}&#10;\{\mathbf{\Psi}_j\}_{j=1}^{J},\{\mathbf{S}_j\}_{j=1}^{J},\{\mathbf{S}_j^{(m)} \}_{m=1}^{M},\{c_m\}_{m=1}^{M}, \{\mathbf{H}^{(m)}\}_{m=1}^{M},\bm{\pi},\mathbf{y}&#10;\end{equation*}&#10;&#10;\end{document}"/>
  <p:tag name="IGUANATEXSIZE" val="20"/>
  <p:tag name="IGUANATEXCURSOR" val="295"/>
  <p:tag name="TRANSPARENCY" val="True"/>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992.126"/>
  <p:tag name="OUTPUTTYPE" val="PNG"/>
  <p:tag name="IGUANATEXVERSION" val="160"/>
  <p:tag name="LATEXADDIN" val="\documentclass{article}&#10;\usepackage{amsmath,bm,amsfonts}&#10;\DeclareMathOperator{\prob}{Pr}&#10;\newcommand{\Expect}{{\rm I\kern-.3em E}}&#10;\pagestyle{empty}&#10;\begin{document}&#10;&#10;&#10;\begin{equation*}&#10;\mathbf{s}_{j,k}^{(m)}\sim \mathcal{N}(\mathbf{s}_{j,k},\frac{1}{\nu}\mathbf{I})&#10;\end{equation*}&#10;&#10;\end{document}"/>
  <p:tag name="IGUANATEXSIZE" val="20"/>
  <p:tag name="IGUANATEXCURSOR" val="186"/>
  <p:tag name="TRANSPARENCY" val="True"/>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228.7214"/>
  <p:tag name="OUTPUTTYPE" val="PNG"/>
  <p:tag name="IGUANATEXVERSION" val="160"/>
  <p:tag name="LATEXADDIN" val="\documentclass{article}&#10;\usepackage{amsmath,bm,amsfonts}&#10;\DeclareMathOperator{\prob}{Pr}&#10;\newcommand{\Expect}{{\rm I\kern-.3em E}}&#10;\pagestyle{empty}&#10;\begin{document}&#10;&#10;&#10;\begin{equation*}&#10;\mathbf{S}_j^{(m)}&#10;\end{equation*}&#10;&#10;\end{document}"/>
  <p:tag name="IGUANATEXSIZE" val="20"/>
  <p:tag name="IGUANATEXCURSOR" val="198"/>
  <p:tag name="TRANSPARENCY" val="True"/>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700.4124"/>
  <p:tag name="OUTPUTTYPE" val="PNG"/>
  <p:tag name="IGUANATEXVERSION" val="160"/>
  <p:tag name="LATEXADDIN" val="\documentclass{article}&#10;\usepackage{amsmath,bm,amsfonts}&#10;\DeclareMathOperator{\prob}{Pr}&#10;\newcommand{\Expect}{{\rm I\kern-.3em E}}&#10;\pagestyle{empty}&#10;\begin{document}&#10;&#10;&#10;\begin{equation*}&#10;\mathbf{H}^{(m)}, m\in\mathcal{C}_{j}&#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41.7323"/>
  <p:tag name="OUTPUTTYPE" val="PNG"/>
  <p:tag name="IGUANATEXVERSION" val="160"/>
  <p:tag name="LATEXADDIN" val="\documentclass{article}&#10;\usepackage{amsmath,bm,amsfonts}&#10;\DeclareMathOperator{\prob}{Pr}&#10;\newcommand{\Expect}{{\rm I\kern-.3em E}}&#10;\pagestyle{empty}&#10;\begin{document}&#10;&#10;&#10;\begin{equation*}&#10;\mathbf{\Psi}_j&#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061.867"/>
  <p:tag name="OUTPUTTYPE" val="PNG"/>
  <p:tag name="IGUANATEXVERSION" val="160"/>
  <p:tag name="LATEXADDIN" val="\documentclass{article}&#10;\usepackage{amsmath,bm,amsfonts}&#10;\DeclareMathOperator{\prob}{Pr}&#10;\newcommand{\Expect}{{\rm I\kern-.3em E}}&#10;\pagestyle{empty}&#10;\begin{document}&#10;&#10;&#10;\begin{equation*}&#10;\mathbf{S}_j := [\mathbf{s}_{j,1},\ldots,\mathbf{s}_{j,K}]&#10;\end{equation*}&#10;&#10;\end{document}"/>
  <p:tag name="IGUANATEXSIZE" val="20"/>
  <p:tag name="IGUANATEXCURSOR" val="244"/>
  <p:tag name="TRANSPARENCY" val="True"/>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34.2332"/>
  <p:tag name="OUTPUTTYPE" val="PNG"/>
  <p:tag name="IGUANATEXVERSION" val="160"/>
  <p:tag name="LATEXADDIN" val="\documentclass{article}&#10;\usepackage{amsmath,bm,amsfonts}&#10;\DeclareMathOperator{\prob}{Pr}&#10;\newcommand{\Expect}{{\rm I\kern-.3em E}}&#10;\pagestyle{empty}&#10;\begin{document}&#10;&#10;&#10;\begin{equation*}&#10;c_m&#10;\end{equation*}&#10;&#10;\end{document}"/>
  <p:tag name="IGUANATEXSIZE" val="20"/>
  <p:tag name="IGUANATEXCURSOR" val="189"/>
  <p:tag name="TRANSPARENCY" val="True"/>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TIMING" val="|52.7|27.5"/>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478.065"/>
  <p:tag name="OUTPUTTYPE" val="PNG"/>
  <p:tag name="IGUANATEXVERSION" val="160"/>
  <p:tag name="LATEXADDIN" val="\documentclass{article}&#10;\usepackage{amsmath,bm,amsfonts}&#10;\DeclareMathOperator{\prob}{Pr}&#10;\newcommand{\Expect}{{\rm I\kern-.3em E}}&#10;\pagestyle{empty}&#10;\begin{document}&#10;&#10;&#10;\begin{equation*}&#10;\mathbf{U}_{j,m} := \mathbf{H}^{(m)}\text{diag}^{1/2}(\mathbf{\Psi}_{j}\bm{\pi})&#10;\end{equation*}&#10;&#10;\end{document}"/>
  <p:tag name="IGUANATEXSIZE" val="20"/>
  <p:tag name="IGUANATEXCURSOR" val="222"/>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4.9832"/>
  <p:tag name="LATEXADDIN" val="\documentclass{article}&#10;\usepackage{amsmath,bm,amsfonts}&#10;\DeclareMathOperator{\prob}{Pr}&#10;\newcommand{\Expect}{{\rm I\kern-.3em E}}&#10;\pagestyle{empty}&#10;\begin{document}&#10;&#10;&#10;\begin{equation*}&#10;\bm{x}_n&#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202.4747"/>
  <p:tag name="ORIGINALWIDTH" val="4835.396"/>
  <p:tag name="OUTPUTTYPE" val="PNG"/>
  <p:tag name="IGUANATEXVERSION" val="160"/>
  <p:tag name="LATEXADDIN" val="\documentclass{article}&#10;\usepackage{amsmath,bm,amsfonts}&#10;\DeclareMathOperator{\prob}{Pr}&#10;\newcommand{\Expect}{{\rm I\kern-.3em E}}&#10;\pagestyle{empty}&#10;\begin{document}&#10;&#10;&#10;\begin{equation*}&#10;\mathbf{R}_{m,m'} = \mathbf{H}^{(m)}\text{diag}(\mathbf{\Psi}_{j}\bm{\pi}){\mathbf{H}^{(m')}}^{\top} = \mathbf{H}^{(m)}\text{diag}^{1/2}(\mathbf{\Psi}_{j}\bm{\pi})\text{diag}^{1/2}&#10;(\mathbf{\Psi}_{j}\bm{\pi}){\mathbf{H}^{(m')}}^{\top} = &#10;\mathbf{U}_{j,m}\mathbf{U}_{j,m'}^{\top}&#10;\end{equation*}&#10;&#10;\end{document}"/>
  <p:tag name="IGUANATEXSIZE" val="20"/>
  <p:tag name="IGUANATEXCURSOR" val="482"/>
  <p:tag name="TRANSPARENCY" val="True"/>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202.4747"/>
  <p:tag name="ORIGINALWIDTH" val="2745.406"/>
  <p:tag name="OUTPUTTYPE" val="PNG"/>
  <p:tag name="IGUANATEXVERSION" val="160"/>
  <p:tag name="LATEXADDIN" val="\documentclass{article}&#10;\usepackage{amsmath,bm,amsfonts}&#10;\DeclareMathOperator{\prob}{Pr}&#10;\newcommand{\Expect}{{\rm I\kern-.3em E}}&#10;\pagestyle{empty}&#10;\begin{document}&#10;&#10;&#10;\begin{equation*}&#10;\mathbf{R}_{m,m'} = \mathbf{H}^{(m)}\mathbf{\Psi}_{j}\text{diag}(\bm{\pi})\mathbf{\Psi}_{j'}^{\top}{\mathbf{H}^{(m')}}^{\top} =  &#10;\mathbf{V}_{j,m}\mathbf{V}_{j',m'}^{\top}&#10;\end{equation*}&#10;&#10;\end{document}"/>
  <p:tag name="IGUANATEXSIZE" val="20"/>
  <p:tag name="IGUANATEXCURSOR" val="286"/>
  <p:tag name="TRANSPARENCY" val="True"/>
  <p:tag name="LATEXENGINEID" val="0"/>
  <p:tag name="TEMPFOLDER" val="C:\temp\"/>
  <p:tag name="LATEXFORMHEIGHT" val="438"/>
  <p:tag name="LATEXFORMWIDTH" val="680.25"/>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884.514"/>
  <p:tag name="OUTPUTTYPE" val="PNG"/>
  <p:tag name="IGUANATEXVERSION" val="160"/>
  <p:tag name="LATEXADDIN" val="\documentclass{article}&#10;\usepackage{amsmath,bm,amsfonts}&#10;\DeclareMathOperator{\prob}{Pr}&#10;\newcommand{\Expect}{{\rm I\kern-.3em E}}&#10;\pagestyle{empty}&#10;\begin{document}&#10;&#10;&#10;\begin{equation*}&#10;\mathbf{C}_{j} := \text{diag}^{-1/2}(\mathbf{\Psi}_{j}\bm{\pi})\mathbf{\Psi}_{j}\text{diag}^{1/2}(\bm{\pi})&#10;\end{equation*}&#10;&#10;\end{document}"/>
  <p:tag name="IGUANATEXSIZE" val="20"/>
  <p:tag name="IGUANATEXCURSOR" val="265"/>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2041.245"/>
  <p:tag name="OUTPUTTYPE" val="PNG"/>
  <p:tag name="IGUANATEXVERSION" val="160"/>
  <p:tag name="LATEXADDIN" val="\documentclass{article}&#10;\usepackage{amsmath,bm,amsfonts}&#10;\DeclareMathOperator{\prob}{Pr}&#10;\newcommand{\Expect}{{\rm I\kern-.3em E}}&#10;\pagestyle{empty}&#10;\begin{document}&#10;&#10;&#10;\begin{equation*}&#10;[\mathbf{R}_{m,m'}]_{k,k'} = \prob(\check{y}_n^{(m)} = k,\check{y}_n^{(m')} = k')&#10;\end{equation*}&#10;&#10;\end{document}"/>
  <p:tag name="IGUANATEXSIZE" val="20"/>
  <p:tag name="IGUANATEXCURSOR" val="259"/>
  <p:tag name="TRANSPARENCY" val="True"/>
  <p:tag name="LATEXENGINEID" val="0"/>
  <p:tag name="TEMPFOLDER" val="C:\temp\"/>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168.7289"/>
  <p:tag name="ORIGINALWIDTH" val="1340.832"/>
  <p:tag name="OUTPUTTYPE" val="PNG"/>
  <p:tag name="IGUANATEXVERSION" val="160"/>
  <p:tag name="LATEXADDIN" val="\documentclass{article}&#10;\usepackage{amsmath,bm,amsfonts}&#10;\DeclareMathOperator{\prob}{Pr}&#10;\newcommand{\Expect}{{\rm I\kern-.3em E}}&#10;\pagestyle{empty}&#10;\begin{document}&#10;&#10;&#10;\begin{equation*}&#10;\bar{\mathbf{U}}_{j} := [\mathbf{U}_{j,1}^{\top},\ldots,\mathbf{U}_{j,M_{j}}^{\top}]^{\top}&#10;\end{equation*}&#10;&#10;\end{document}"/>
  <p:tag name="IGUANATEXSIZE" val="20"/>
  <p:tag name="IGUANATEXCURSOR" val="255"/>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168.7289"/>
  <p:tag name="ORIGINALWIDTH" val="1336.333"/>
  <p:tag name="OUTPUTTYPE" val="PNG"/>
  <p:tag name="IGUANATEXVERSION" val="160"/>
  <p:tag name="LATEXADDIN" val="\documentclass{article}&#10;\usepackage{amsmath,bm,amsfonts}&#10;\DeclareMathOperator{\prob}{Pr}&#10;\newcommand{\Expect}{{\rm I\kern-.3em E}}&#10;\pagestyle{empty}&#10;\begin{document}&#10;&#10;&#10;\begin{equation*}&#10;\bar{\mathbf{V}}_{j} := [\mathbf{V}_{j,1}^{\top},\ldots,\mathbf{V}_{j,M_{j}}^{\top}]^{\top}&#10;\end{equation*}&#10;&#10;\end{document}"/>
  <p:tag name="IGUANATEXSIZE" val="20"/>
  <p:tag name="IGUANATEXCURSOR" val="255"/>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471.691"/>
  <p:tag name="ORIGINALWIDTH" val="2608.924"/>
  <p:tag name="OUTPUTTYPE" val="PNG"/>
  <p:tag name="IGUANATEXVERSION" val="160"/>
  <p:tag name="LATEXADDIN" val="\documentclass{article}&#10;\usepackage{amsmath,bm,amsfonts}&#10;\usepackage{xcolor}&#10;\DeclareMathOperator{\prob}{Pr}&#10;\newcommand{\Expect}{{\rm I\kern-.3em E}}&#10;\pagestyle{empty}&#10;\begin{document}&#10;&#10;&#10;\begin{align*}&#10;    \bar{\mathbf{R}}  = \underbrace{\begin{bmatrix} \bar{\mathbf{U}}_1 &amp; \mathbf{0} \\ \mathbf{0} &amp; \bar{\mathbf{U}}_2&#10;    \end{bmatrix} }_{MK\times JK}&#10;    \begin{bmatrix} \bar{\mathbf{U}}_1^{\top} &amp; \mathbf{C}_1\bar{\mathbf{V}}_2^{\top}  \\&#10;    \mathbf{C}_2\bar{\mathbf{V}}_1^{\top} &amp; \bar{\mathbf{U}}_2^{\top}&#10;    \end{bmatrix} + \bar{\mathbf{D}} = {\color{red}\mathbf{L}} + {\color{blue}\bar{\mathbf{D}}}&#10;\end{align*}&#10;&#10;\end{document}"/>
  <p:tag name="IGUANATEXSIZE" val="20"/>
  <p:tag name="IGUANATEXCURSOR" val="353"/>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331.833"/>
  <p:tag name="OUTPUTTYPE" val="PNG"/>
  <p:tag name="IGUANATEXVERSION" val="160"/>
  <p:tag name="LATEXADDIN" val="\documentclass{article}&#10;\usepackage{amsmath,bm,amsfonts}&#10;\DeclareMathOperator{\prob}{Pr}&#10;\newcommand{\Expect}{{\rm I\kern-.3em E}}&#10;\pagestyle{empty}&#10;\begin{document}&#10;&#10;&#10;\begin{equation*}&#10;\mathbf{R}_{m,m} = \text{diag}(\mathbf{H}^{(m)}\mathbf{\Psi}_{j}\bm{\pi})&#10;\end{equation*}&#10;&#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2.7372"/>
  <p:tag name="OUTPUTTYPE" val="PNG"/>
  <p:tag name="IGUANATEXVERSION" val="160"/>
  <p:tag name="LATEXADDIN" val="\documentclass{article}&#10;\usepackage{amsmath,bm,amsfonts}&#10;\DeclareMathOperator{\prob}{Pr}&#10;\newcommand{\Expect}{{\rm I\kern-.3em E}}&#10;\pagestyle{empty}&#10;\begin{document}&#10;&#10;&#10;\begin{equation*}&#10;\bar{\mathbf{R}}&#10;\end{equation*}&#10;&#10;\end{document}"/>
  <p:tag name="IGUANATEXSIZE" val="20"/>
  <p:tag name="IGUANATEXCURSOR" val="202"/>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11.136"/>
  <p:tag name="OUTPUTTYPE" val="PNG"/>
  <p:tag name="IGUANATEXVERSION" val="160"/>
  <p:tag name="LATEXADDIN" val="\documentclass{article}&#10;\usepackage{amsmath,bm,amsfonts}&#10;\DeclareMathOperator{\prob}{Pr}&#10;\newcommand{\Expect}{{\rm I\kern-.3em E}}&#10;\pagestyle{empty}&#10;\begin{document}&#10;&#10;&#10;\begin{equation*}&#10;[\bar{\mathbf{R}}]_{m,m'} = \mathbf{R}_{m,m'}&#10;\end{equation*}&#10;&#10;\end{document}"/>
  <p:tag name="IGUANATEXSIZE" val="20"/>
  <p:tag name="IGUANATEXCURSOR" val="209"/>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44.6944"/>
  <p:tag name="LATEXADDIN" val="\documentclass{article}&#10;\usepackage{amsmath,bm,amsfonts}&#10;\DeclareMathOperator{\prob}{Pr}&#10;\newcommand{\Expect}{{\rm I\kern-.3em E}}&#10;\pagestyle{empty}&#10;\begin{document}&#10;&#10;&#10;\begin{equation*}&#10;\{\bm{x}_n\}_{n=1}^{N}&#10;\end{equation*}&#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4051.744"/>
  <p:tag name="OUTPUTTYPE" val="PNG"/>
  <p:tag name="IGUANATEXVERSION" val="160"/>
  <p:tag name="LATEXADDIN" val="\documentclass{article}&#10;\usepackage{amsmath,bm,amsfonts}&#10;\DeclareMathOperator{\prob}{Pr}&#10;\newcommand{\Expect}{{\rm I\kern-.3em E}}&#10;\pagestyle{empty}&#10;\begin{document}&#10;&#10;&#10;\begin{equation*}&#10;\mathbf{V}_{\j,m} := \mathbf{H}^{(m)}\mathbf{\Psi}_{j}\text{diag}^{1/2}(\bm{\pi}) = &#10;\mathbf{U}_{j,m}\text{diag}^{-1/2}(\mathbf{\Psi}_{j}\bm{\pi})\mathbf{\Psi}_{j}\text{diag}^{1/2}(\bm{\pi}) = \mathbf{U}_{j,m}\mathbf{C}_{j}&#10;\end{equation*}&#10;&#10;\end{document}"/>
  <p:tag name="IGUANATEXSIZE" val="20"/>
  <p:tag name="IGUANATEXCURSOR" val="223"/>
  <p:tag name="TRANSPARENCY" val="True"/>
  <p:tag name="LATEXENGINEID" val="0"/>
  <p:tag name="TEMPFOLDER" val="C:\temp\"/>
  <p:tag name="LATEXFORMHEIGHT" val="312"/>
  <p:tag name="LATEXFORMWIDTH" val="384"/>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244.094"/>
  <p:tag name="OUTPUTTYPE" val="PNG"/>
  <p:tag name="IGUANATEXVERSION" val="160"/>
  <p:tag name="LATEXADDIN" val="\documentclass{article}&#10;\usepackage{amsmath,bm,amsfonts}&#10;\DeclareMathOperator{\prob}{Pr}&#10;\newcommand{\Expect}{{\rm I\kern-.3em E}}&#10;\pagestyle{empty}&#10;\begin{document}&#10;&#10;&#10;\begin{equation*}&#10;m \in \mathcal{C}_{j}, m' \in \mathcal{C}_{j'}, j\neq j'&#10;\end{equation*}&#10;&#10;\end{document}"/>
  <p:tag name="IGUANATEXSIZE" val="20"/>
  <p:tag name="IGUANATEXCURSOR" val="240"/>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560.9299"/>
  <p:tag name="OUTPUTTYPE" val="PNG"/>
  <p:tag name="IGUANATEXVERSION" val="160"/>
  <p:tag name="LATEXADDIN" val="\documentclass{article}&#10;\usepackage{amsmath,bm,amsfonts}&#10;\DeclareMathOperator{\prob}{Pr}&#10;\newcommand{\Expect}{{\rm I\kern-.3em E}}&#10;\pagestyle{empty}&#10;\begin{document}&#10;&#10;&#10;\begin{equation*}&#10;m,m' \in \mathcal{C}_j\end{equation*}&#10;&#10;\end{document}"/>
  <p:tag name="IGUANATEXSIZE" val="20"/>
  <p:tag name="IGUANATEXCURSOR" val="208"/>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TIMING" val="|9|47|14.2"/>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956.1305"/>
  <p:tag name="LATEXADDIN" val="\documentclass{article}&#10;\usepackage{amsmath,bm,amsfonts}&#10;\DeclareMathOperator{\prob}{Pr}&#10;\newcommand{\Expect}{{\rm I\kern-.3em E}}&#10;\pagestyle{empty}&#10;\begin{document}&#10;&#10;&#10;\begin{align*}&#10;\lambda = \frac{1}{\sqrt{\text{nnz}(\mathbf{\Omega})/M}}&#10;\end{align*}&#10;\end{document}"/>
  <p:tag name="IGUANATEXSIZE" val="20"/>
  <p:tag name="IGUANATEXCURSOR" val="236"/>
  <p:tag name="TRANSPARENCY" val="True"/>
  <p:tag name="FILENAME" val=""/>
  <p:tag name="LATEXENGINEID" val="0"/>
  <p:tag name="TEMPFOLDER" val="C:\temp\"/>
  <p:tag name="LATEXFORMHEIGHT" val="478.5"/>
  <p:tag name="LATEXFORMWIDTH" val="556.5"/>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913.761"/>
  <p:tag name="OUTPUTTYPE" val="PNG"/>
  <p:tag name="IGUANATEXVERSION" val="160"/>
  <p:tag name="LATEXADDIN" val="\documentclass{article}&#10;\usepackage{amsmath,bm,amsfonts}&#10;\DeclareMathOperator{\prob}{Pr}&#10;\newcommand{\Expect}{{\rm I\kern-.3em E}}&#10;\pagestyle{empty}&#10;\begin{document}&#10;&#10;&#10;\begin{align*}&#10;[\mathbf{\Omega}]_{m,m'} = \begin{cases}&#10;\mathbf{1} &amp; \text{if } [\hat{\bar{\mathbf{R}}}]_{m,m'} \text{ observed} \\&#10;0 &amp; \text{otherwise}&#10;\end{cases}&#10;\end{align*}&#10;\end{document}"/>
  <p:tag name="IGUANATEXSIZE" val="20"/>
  <p:tag name="IGUANATEXCURSOR" val="287"/>
  <p:tag name="TRANSPARENCY" val="True"/>
  <p:tag name="FILENAME" val=""/>
  <p:tag name="LATEXENGINEID" val="0"/>
  <p:tag name="TEMPFOLDER" val="C:\Temp\"/>
  <p:tag name="LATEXFORMHEIGHT" val="478.5"/>
  <p:tag name="LATEXFORMWIDTH" val="556.5"/>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74055"/>
  <p:tag name="OUTPUTTYPE" val="PNG"/>
  <p:tag name="IGUANATEXVERSION" val="160"/>
  <p:tag name="LATEXADDIN" val="\documentclass{article}&#10;\usepackage{amsmath,bm,amsfonts}&#10;\DeclareMathOperator{\prob}{Pr}&#10;\newcommand{\Expect}{{\rm I\kern-.3em E}}&#10;\pagestyle{empty}&#10;\begin{document}&#10;&#10;&#10;\begin{align*}&#10;\hat{\mathbf{L}}&#10;\end{align*}&#10;\end{document}"/>
  <p:tag name="IGUANATEXSIZE" val="20"/>
  <p:tag name="IGUANATEXCURSOR" val="198"/>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SELECTIONNAME" val="Group 11"/>
  <p:tag name="LAYER" val="2"/>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23.697"/>
  <p:tag name="OUTPUTTYPE" val="PNG"/>
  <p:tag name="IGUANATEXVERSION" val="160"/>
  <p:tag name="LATEXADDIN" val="\documentclass{article}&#10;\usepackage{amsmath,bm,amsfonts}&#10;\DeclareMathOperator{\prob}{Pr}&#10;\newcommand{\Expect}{{\rm I\kern-.3em E}}&#10;\pagestyle{empty}&#10;\begin{document}&#10;&#10;&#10;\begin{align*}&#10;\{\hat{y}_n\}_{n=1}^{N}&#10;\end{align*}&#10;\end{document}"/>
  <p:tag name="IGUANATEXSIZE" val="20"/>
  <p:tag name="IGUANATEXCURSOR" val="206"/>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559.4301"/>
  <p:tag name="OUTPUTTYPE" val="PNG"/>
  <p:tag name="IGUANATEXVERSION" val="160"/>
  <p:tag name="LATEXADDIN" val="\documentclass{article}&#10;\usepackage{amsmath,bm,amsfonts}&#10;\DeclareMathOperator{\prob}{Pr}&#10;\newcommand{\Expect}{{\rm I\kern-.3em E}}&#10;\pagestyle{empty}&#10;\begin{document}&#10;&#10;&#10;\begin{align*}&#10;\{\hat{z}_n^{(j)}\}_{j,n=1}^{J,N}&#10;\end{align*}&#10;\end{document}"/>
  <p:tag name="IGUANATEXSIZE" val="20"/>
  <p:tag name="IGUANATEXCURSOR" val="200"/>
  <p:tag name="TRANSPARENCY" val="True"/>
  <p:tag name="LATEXENGINEID" val="0"/>
  <p:tag name="TEMPFOLDER" val="C:\temp\"/>
  <p:tag name="LATEXFORMHEIGHT" val="478.5"/>
  <p:tag name="LATEXFORMWIDTH" val="556.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SELECTIONNAME" val="Group 23"/>
  <p:tag name="LAYER" val="2"/>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97.48779"/>
  <p:tag name="LATEXADDIN" val="\documentclass{article}&#10;\usepackage{amsmath,bm,amsfonts}&#10;\DeclareMathOperator{\prob}{Pr}&#10;\newcommand{\Expect}{{\rm I\kern-.3em E}}&#10;\pagestyle{empty}&#10;\begin{document}&#10;&#10;&#10;\begin{align*}&#10;\hat{\mathbf{D}}&#10;\end{align*}&#10;\end{document}"/>
  <p:tag name="IGUANATEXSIZE" val="20"/>
  <p:tag name="IGUANATEXCURSOR" val="198"/>
  <p:tag name="TRANSPARENCY" val="True"/>
  <p:tag name="LATEXENGINEID" val="0"/>
  <p:tag name="TEMPFOLDER" val="C:\temp\"/>
  <p:tag name="LATEXFORMHEIGHT" val="478.5"/>
  <p:tag name="LATEXFORMWIDTH" val="556.5"/>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SELECTIONNAME" val="Group 46"/>
  <p:tag name="LAYER" val="2"/>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443.9445"/>
  <p:tag name="ORIGINALWIDTH" val="2230.971"/>
  <p:tag name="LATEXADDIN" val="\documentclass{article}&#10;\usepackage{amsmath,bm,amsfonts}&#10;\DeclareMathOperator{\prob}{Pr}&#10;\newcommand{\Expect}{{\rm I\kern-.3em E}}&#10;\pagestyle{empty}&#10;\begin{document}&#10;&#10;&#10;\begin{align*}&#10;\label{eq:rpca}&#10;    \{\hat{\mathbf{L}},\hat{\mathbf{D}} \} = &amp;\arg\min_{\mathbf{L},\mathbf{D}} \|\mathbf{L}\|_* + \lambda\|\text{vec}(\mathbf{D})\|_1 \\&#10;    &amp; \text{subject to }  \mathbf{\Omega}\circ\hat{\bar{\mathbf{R}}} = \mathbf{\Omega}\circ\left(\mathbf{L} + \mathbf{D}\right) \notag&#10;\end{align*}&#10;\end{document}"/>
  <p:tag name="IGUANATEXSIZE" val="20"/>
  <p:tag name="IGUANATEXCURSOR" val="427"/>
  <p:tag name="TRANSPARENCY" val="True"/>
  <p:tag name="LATEXENGINEID" val="0"/>
  <p:tag name="TEMPFOLDER" val="C:\temp\"/>
  <p:tag name="LATEXFORMHEIGHT" val="478.5"/>
  <p:tag name="LATEXFORMWIDTH" val="556.5"/>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102.7372"/>
  <p:tag name="OUTPUTTYPE" val="PNG"/>
  <p:tag name="IGUANATEXVERSION" val="160"/>
  <p:tag name="LATEXADDIN" val="\documentclass{article}&#10;\usepackage{amsmath,bm,amsfonts}&#10;\DeclareMathOperator{\prob}{Pr}&#10;\newcommand{\Expect}{{\rm I\kern-.3em E}}&#10;\pagestyle{empty}&#10;\begin{document}&#10;&#10;&#10;\begin{align*}&#10;\hat{\bar{\mathbf{R}}}&#10;\end{align*}&#10;\end{document}"/>
  <p:tag name="IGUANATEXSIZE" val="20"/>
  <p:tag name="IGUANATEXCURSOR" val="205"/>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2.7372"/>
  <p:tag name="OUTPUTTYPE" val="PNG"/>
  <p:tag name="IGUANATEXVERSION" val="160"/>
  <p:tag name="LATEXADDIN" val="\documentclass{article}&#10;\usepackage{amsmath,bm,amsfonts}&#10;\DeclareMathOperator{\prob}{Pr}&#10;\newcommand{\Expect}{{\rm I\kern-.3em E}}&#10;\pagestyle{empty}&#10;\begin{document}&#10;&#10;&#10;\begin{align*}&#10;\bar{\mathbf{R}}&#10;\end{align*}&#10;\end{document}"/>
  <p:tag name="IGUANATEXSIZE" val="20"/>
  <p:tag name="IGUANATEXCURSOR" val="198"/>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SELECTIONNAME" val="Group 15"/>
  <p:tag name="LAYER" val="2"/>
</p:tagLst>
</file>

<file path=ppt/tags/tag276.xml><?xml version="1.0" encoding="utf-8"?>
<p:tagLst xmlns:a="http://schemas.openxmlformats.org/drawingml/2006/main" xmlns:r="http://schemas.openxmlformats.org/officeDocument/2006/relationships" xmlns:p="http://schemas.openxmlformats.org/presentationml/2006/main">
  <p:tag name="SELECTIONNAME" val="Group 8"/>
  <p:tag name="LAYER" val="2"/>
</p:tagLst>
</file>

<file path=ppt/tags/tag277.xml><?xml version="1.0" encoding="utf-8"?>
<p:tagLst xmlns:a="http://schemas.openxmlformats.org/drawingml/2006/main" xmlns:r="http://schemas.openxmlformats.org/officeDocument/2006/relationships" xmlns:p="http://schemas.openxmlformats.org/presentationml/2006/main">
  <p:tag name="SELECTIONNAME" val="Group 32"/>
  <p:tag name="LAYER" val="2"/>
</p:tagLst>
</file>

<file path=ppt/tags/tag2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83.24"/>
  <p:tag name="OUTPUTTYPE" val="PNG"/>
  <p:tag name="IGUANATEXVERSION" val="160"/>
  <p:tag name="LATEXADDIN" val="\documentclass{article}&#10;\usepackage{amsmath,bm,amsfonts}&#10;\DeclareMathOperator{\prob}{Pr}&#10;\newcommand{\Expect}{{\mathbb{E}}}&#10;\pagestyle{empty}&#10;\begin{document}&#10;&#10;&#10;\begin{align*}&#10;        \hat{q}_{nk}[t+1] = \hat{q}_{nk}[t] + \lambda_{t+1}\left(\bar{q}_{nk} - \hat{q}_{nk}[t]\right)&#10;\end{align*}&#10;\end{document}"/>
  <p:tag name="IGUANATEXSIZE" val="20"/>
  <p:tag name="IGUANATEXCURSOR" val="271"/>
  <p:tag name="TRANSPARENCY" val="True"/>
  <p:tag name="LATEXENGINEID" val="0"/>
  <p:tag name="TEMPFOLDER" val="C:\temp\"/>
  <p:tag name="LATEXFORMHEIGHT" val="312"/>
  <p:tag name="LATEXFORMWIDTH" val="384"/>
  <p:tag name="LATEXFORMWRAP" val="True"/>
  <p:tag name="BITMAPVECTOR" val="0"/>
</p:tagLst>
</file>

<file path=ppt/tags/tag27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3.7083"/>
  <p:tag name="LATEXADDIN" val="\documentclass{article}&#10;\usepackage{amsmath,bm,amsfonts}&#10;\DeclareMathOperator{\prob}{Pr}&#10;\newcommand{\Expect}{{\mathbb{E}}}&#10;\pagestyle{empty}&#10;\begin{document}&#10;&#10;&#10;\begin{align*}&#10;    \lambda_t&gt;0&#10;\end{align*}&#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23.697"/>
  <p:tag name="LATEXADDIN" val="\documentclass{article}&#10;\usepackage{amsmath,bm,amsfonts}&#10;\DeclareMathOperator{\prob}{Pr}&#10;\newcommand{\Expect}{{\rm I\kern-.3em E}}&#10;\pagestyle{empty}&#10;\begin{document}&#10;&#10;&#10;\begin{equation*}&#10;\{\hat{y}_n\}_{n=1}^{N}&#10;\end{equation*}&#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28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585.302"/>
  <p:tag name="LATEXADDIN" val="\documentclass{article}&#10;\usepackage{amsmath,bm,amsfonts}&#10;\DeclareMathOperator{\prob}{Pr}&#10;\newcommand{\Expect}{{\mathbb{E}}}&#10;\pagestyle{empty}&#10;\begin{document}&#10;&#10;&#10;\begin{align*}&#10;     \hat{Q}(\bm{\theta})[t+1] = \hat{Q}(\bm{\theta})[t] + \lambda_{t+1}\left(\Expect_{\bm{y}|\mathbf{F};\bm{\theta}[t]}[\log\prob(y_n,\check{\bm{y}}_n;\bm{\theta})] - \hat{Q}(\bm{\theta})[t]\right) \notag&#10;\end{align*}&#10;\end{document}"/>
  <p:tag name="IGUANATEXSIZE" val="20"/>
  <p:tag name="IGUANATEXCURSOR" val="321"/>
  <p:tag name="TRANSPARENCY" val="True"/>
  <p:tag name="LATEXENGINEID" val="0"/>
  <p:tag name="TEMPFOLDER" val="c:\temp\"/>
  <p:tag name="LATEXFORMHEIGHT" val="312"/>
  <p:tag name="LATEXFORMWIDTH" val="384"/>
  <p:tag name="LATEXFORMWRAP" val="True"/>
  <p:tag name="BITMAPVECTOR" val="0"/>
</p:tagLst>
</file>

<file path=ppt/tags/tag281.xml><?xml version="1.0" encoding="utf-8"?>
<p:tagLst xmlns:a="http://schemas.openxmlformats.org/drawingml/2006/main" xmlns:r="http://schemas.openxmlformats.org/officeDocument/2006/relationships" xmlns:p="http://schemas.openxmlformats.org/presentationml/2006/main">
  <p:tag name="SELECTIONNAME" val="Group 58"/>
  <p:tag name="LAYER" val="2"/>
</p:tagLst>
</file>

<file path=ppt/tags/tag282.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3142.107"/>
  <p:tag name="OUTPUTTYPE" val="PNG"/>
  <p:tag name="IGUANATEXVERSION" val="160"/>
  <p:tag name="LATEXADDIN" val="\documentclass{article}&#10;\usepackage{amsmath,bm,amsfonts}&#10;\DeclareMathOperator{\prob}{Pr}&#10;\newcommand{\Expect}{{\mathbb{E}}}&#10;\pagestyle{empty}&#10;\begin{document}&#10;&#10;&#10;\begin{align*}&#10;  \mathbf{H}^{(m)}[t+1] = \frac{1}{t+1}\sum_{i=1}^{t+1}\bar{\mathbf{H}}^{(m)}[i],\quad \bm{\pi}[t+1] = \frac{1}{t+1}\sum_{i=1}^{t+1}\bar{\bm{\pi}}[i]&#10;\end{align*}&#10;\end{document}"/>
  <p:tag name="IGUANATEXSIZE" val="20"/>
  <p:tag name="IGUANATEXCURSOR" val="253"/>
  <p:tag name="TRANSPARENCY" val="True"/>
  <p:tag name="LATEXENGINEID" val="0"/>
  <p:tag name="TEMPFOLDER" val="C:\temp\"/>
  <p:tag name="LATEXFORMHEIGHT" val="312"/>
  <p:tag name="LATEXFORMWIDTH" val="384"/>
  <p:tag name="LATEXFORMWRAP" val="True"/>
  <p:tag name="BITMAPVECTOR" val="0"/>
</p:tagLst>
</file>

<file path=ppt/tags/tag28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817.023"/>
  <p:tag name="OUTPUTTYPE" val="PNG"/>
  <p:tag name="IGUANATEXVERSION" val="160"/>
  <p:tag name="LATEXADDIN" val="\documentclass{article}&#10;\usepackage{amsmath,bm,amsfonts}&#10;\DeclareMathOperator{\prob}{Pr}&#10;\newcommand{\Expect}{{\rm I\kern-.3em E}}&#10;\pagestyle{empty}&#10;\begin{document}&#10;&#10;&#10;\begin{equation*}&#10;\bm{\theta}[0]:= [\mathbf{H}^{(1)}[0],\ldots,\mathbf{H}^{(M)}[0],\bm{\pi}[0]]&#10;\end{equation*}&#10;\end{document}"/>
  <p:tag name="IGUANATEXSIZE" val="20"/>
  <p:tag name="IGUANATEXCURSOR" val="262"/>
  <p:tag name="TRANSPARENCY" val="True"/>
  <p:tag name="LATEXENGINEID" val="0"/>
  <p:tag name="TEMPFOLDER" val="C:\temp\"/>
  <p:tag name="LATEXFORMHEIGHT" val="312"/>
  <p:tag name="LATEXFORMWIDTH" val="384"/>
  <p:tag name="LATEXFORMWRAP" val="True"/>
  <p:tag name="BITMAPVECTOR" val="0"/>
</p:tagLst>
</file>

<file path=ppt/tags/tag28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56.1305"/>
  <p:tag name="OUTPUTTYPE" val="PNG"/>
  <p:tag name="IGUANATEXVERSION" val="160"/>
  <p:tag name="LATEXADDIN" val="\documentclass{article}&#10;\usepackage{amsmath,bm,amsfonts}&#10;\DeclareMathOperator{\prob}{Pr}&#10;\newcommand{\Expect}{{\rm I\kern-.3em E}}&#10;\pagestyle{empty}&#10;\begin{document}&#10;&#10;&#10;\begin{equation*}&#10;r_t := \left(n,m,\check{y}_n^{(m)}\right)&#10;\end{equatio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28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66.329"/>
  <p:tag name="OUTPUTTYPE" val="PNG"/>
  <p:tag name="IGUANATEXVERSION" val="160"/>
  <p:tag name="LATEXADDIN" val="\documentclass{article}&#10;\usepackage{amsmath,bm,amsfonts}&#10;\DeclareMathOperator{\prob}{Pr}&#10;\newcommand{\Expect}{{\mathbb{E}}}&#10;\pagestyle{empty}&#10;\begin{document}&#10;&#10;&#10;\begin{align*}&#10;a_m[t] = \frac{\sum_{k=1}^{K}H^{(m)}(k,k)}{K}&#10;\end{align*}&#10;\end{document}"/>
  <p:tag name="IGUANATEXSIZE" val="20"/>
  <p:tag name="IGUANATEXCURSOR" val="212"/>
  <p:tag name="TRANSPARENCY" val="True"/>
  <p:tag name="LATEXENGINEID" val="0"/>
  <p:tag name="TEMPFOLDER" val="C:\temp\"/>
  <p:tag name="LATEXFORMHEIGHT" val="312"/>
  <p:tag name="LATEXFORMWIDTH" val="384"/>
  <p:tag name="LATEXFORMWRAP" val="True"/>
  <p:tag name="BITMAPVECTOR" val="0"/>
</p:tagLst>
</file>

<file path=ppt/tags/tag286.xml><?xml version="1.0" encoding="utf-8"?>
<p:tagLst xmlns:a="http://schemas.openxmlformats.org/drawingml/2006/main" xmlns:r="http://schemas.openxmlformats.org/officeDocument/2006/relationships" xmlns:p="http://schemas.openxmlformats.org/presentationml/2006/main">
  <p:tag name="OUTPUTDPI" val="1200"/>
  <p:tag name="ORIGINALHEIGHT" val="173.9783"/>
  <p:tag name="ORIGINALWIDTH" val="815.898"/>
  <p:tag name="OUTPUTTYPE" val="PNG"/>
  <p:tag name="IGUANATEXVERSION" val="160"/>
  <p:tag name="LATEXADDIN" val="\documentclass{article}&#10;\usepackage{amsmath,bm,amsfonts}&#10;\DeclareMathOperator{\prob}{Pr}&#10;\newcommand{\Expect}{{\rm I\kern-.3em E}}&#10;\pagestyle{empty}&#10;\begin{document}&#10;&#10;&#10;\begin{equation*}&#10;\{\hat{q}_{nk}[0] \}_{n=1,k=1}^{N,K}&#10;\end{equation*}&#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287.xml><?xml version="1.0" encoding="utf-8"?>
<p:tagLst xmlns:a="http://schemas.openxmlformats.org/drawingml/2006/main" xmlns:r="http://schemas.openxmlformats.org/officeDocument/2006/relationships" xmlns:p="http://schemas.openxmlformats.org/presentationml/2006/main">
  <p:tag name="SELECTIONNAME" val="Group 63"/>
  <p:tag name="LAYER" val="3"/>
</p:tagLst>
</file>

<file path=ppt/tags/tag28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13.4233"/>
  <p:tag name="OUTPUTTYPE" val="PNG"/>
  <p:tag name="IGUANATEXVERSION" val="160"/>
  <p:tag name="LATEXADDIN" val="\documentclass{article}&#10;\usepackage{amsmath,bm,amsfonts}&#10;\DeclareMathOperator{\prob}{Pr}&#10;\newcommand{\Expect}{{\rm I\kern-.3em E}}&#10;\pagestyle{empty}&#10;\begin{document}&#10;&#10;&#10;\begin{equation*}&#10;\{\hat{q}_{nk}[t+1]\}&#10;\end{equation*}&#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28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719.91"/>
  <p:tag name="OUTPUTTYPE" val="PNG"/>
  <p:tag name="IGUANATEXVERSION" val="160"/>
  <p:tag name="LATEXADDIN" val="\documentclass{article}&#10;\usepackage{amsmath,bm,amsfonts}&#10;\DeclareMathOperator{\prob}{Pr}&#10;\newcommand{\Expect}{{\rm I\kern-.3em E}}&#10;\pagestyle{empty}&#10;\begin{document}&#10;&#10;&#10;\begin{equation*}&#10;\{\mathbf{H}^{(m)}[t+1]\}&#10;\end{equation*}&#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650.9186"/>
  <p:tag name="LATEXADDIN" val="\documentclass{article}&#10;\usepackage{amsmath,bm,amsfonts}&#10;\DeclareMathOperator{\prob}{Pr}&#10;\newcommand{\Expect}{{\rm I\kern-.3em E}}&#10;\pagestyle{empty}&#10;\begin{document}&#10;&#10;&#10;\begin{equation*}&#10;\{\check{y}_n^{(m)}\}_{n,m=1}^{N,M}&#10;\end{equation*}&#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29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99.7"/>
  <p:tag name="OUTPUTTYPE" val="PNG"/>
  <p:tag name="IGUANATEXVERSION" val="160"/>
  <p:tag name="LATEXADDIN" val="\documentclass{article}&#10;\usepackage{amsmath,bm,amsfonts}&#10;\DeclareMathOperator{\prob}{Pr}&#10;\newcommand{\Expect}{{\rm I\kern-.3em E}}&#10;\pagestyle{empty}&#10;\begin{document}&#10;&#10;&#10;\begin{equation*}&#10;\bm{\pi}[t+1]&#10;\end{equation*}&#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291.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962.8796"/>
  <p:tag name="OUTPUTTYPE" val="PNG"/>
  <p:tag name="IGUANATEXVERSION" val="160"/>
  <p:tag name="LATEXADDIN" val="\documentclass{article}&#10;\usepackage{amsmath,bm,amsfonts}&#10;\DeclareMathOperator{\prob}{Pr}&#10;\newcommand{\Expect}{{\rm I\kern-.3em E}}&#10;\pagestyle{empty}&#10;\begin{document}&#10;&#10;&#10;\begin{equation*}&#10;\{H_\dagger(\bm{q}_n[t+1]\}_{n=1}^{N}&#10;\end{equation*}&#10;\end{document}"/>
  <p:tag name="IGUANATEXSIZE" val="20"/>
  <p:tag name="IGUANATEXCURSOR" val="211"/>
  <p:tag name="TRANSPARENCY" val="True"/>
  <p:tag name="LATEXENGINEID" val="0"/>
  <p:tag name="TEMPFOLDER" val="C:\temp\"/>
  <p:tag name="LATEXFORMHEIGHT" val="312"/>
  <p:tag name="LATEXFORMWIDTH" val="384"/>
  <p:tag name="LATEXFORMWRAP" val="True"/>
  <p:tag name="BITMAPVECTOR" val="0"/>
</p:tagLst>
</file>

<file path=ppt/tags/tag29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13.123"/>
  <p:tag name="LATEXADDIN" val="\documentclass{article}&#10;\usepackage{amsmath,bm,amsfonts}&#10;\DeclareMathOperator{\prob}{Pr}&#10;\newcommand{\Expect}{{\mathbb{E}}}&#10;\pagestyle{empty}&#10;\begin{document}&#10;&#10;&#10;\begin{align*}&#10;\bm{q}_n = [q_{n1},\ldots,q_{nK}]&#10;\end{align*}&#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293.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56.1305"/>
  <p:tag name="OUTPUTTYPE" val="PNG"/>
  <p:tag name="IGUANATEXVERSION" val="160"/>
  <p:tag name="LATEXADDIN" val="\documentclass{article}&#10;\usepackage{amsmath,bm,amsfonts}&#10;\DeclareMathOperator{\prob}{Pr}&#10;\newcommand{\Expect}{{\rm I\kern-.3em E}}&#10;\pagestyle{empty}&#10;\begin{document}&#10;&#10;&#10;\begin{equation*}&#10;r_t := \left(n,m,\check{y}_n^{(m)}\right)&#10;\end{equatio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29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817.023"/>
  <p:tag name="OUTPUTTYPE" val="PNG"/>
  <p:tag name="IGUANATEXVERSION" val="160"/>
  <p:tag name="LATEXADDIN" val="\documentclass{article}&#10;\usepackage{amsmath,bm,amsfonts}&#10;\DeclareMathOperator{\prob}{Pr}&#10;\newcommand{\Expect}{{\rm I\kern-.3em E}}&#10;\pagestyle{empty}&#10;\begin{document}&#10;&#10;&#10;\begin{equation*}&#10;\bm{\theta}[0]:= [\mathbf{H}^{(1)}[0],\ldots,\mathbf{H}^{(M)}[0],\bm{\pi}[0]]&#10;\end{equation*}&#10;\end{document}"/>
  <p:tag name="IGUANATEXSIZE" val="20"/>
  <p:tag name="IGUANATEXCURSOR" val="262"/>
  <p:tag name="TRANSPARENCY" val="True"/>
  <p:tag name="LATEXENGINEID" val="0"/>
  <p:tag name="TEMPFOLDER" val="C:\temp\"/>
  <p:tag name="LATEXFORMHEIGHT" val="312"/>
  <p:tag name="LATEXFORMWIDTH" val="384"/>
  <p:tag name="LATEXFORMWRAP" val="True"/>
  <p:tag name="BITMAPVECTOR" val="0"/>
</p:tagLst>
</file>

<file path=ppt/tags/tag29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7.2291"/>
  <p:tag name="LATEXADDIN" val="\documentclass{article}&#10;\usepackage{amsmath,bm,amsfonts}&#10;\usepackage[dvipsnames]{xcolor}&#10;\DeclareMathOperator{\prob}{Pr}&#10;\newcommand{\Expect}{{\rm I\kern-.3em E}}&#10;\pagestyle{empty}&#10;\begin{document}&#10;&#10;{\color{BrickRed}&#10;\begin{equation*}&#10;x_{n^*}&#10;\end{equation*}&#10;}&#10;\end{document}"/>
  <p:tag name="IGUANATEXSIZE" val="20"/>
  <p:tag name="IGUANATEXCURSOR" val="235"/>
  <p:tag name="TRANSPARENCY" val="False"/>
  <p:tag name="FILENAME" val=""/>
  <p:tag name="LATEXENGINEID" val="0"/>
  <p:tag name="TEMPFOLDER" val="C:\temp\"/>
  <p:tag name="LATEXFORMHEIGHT" val="312"/>
  <p:tag name="LATEXFORMWIDTH" val="384"/>
  <p:tag name="LATEXFORMWRAP" val="True"/>
  <p:tag name="BITMAPVECTOR" val="0"/>
</p:tagLst>
</file>

<file path=ppt/tags/tag296.xml><?xml version="1.0" encoding="utf-8"?>
<p:tagLst xmlns:a="http://schemas.openxmlformats.org/drawingml/2006/main" xmlns:r="http://schemas.openxmlformats.org/officeDocument/2006/relationships" xmlns:p="http://schemas.openxmlformats.org/presentationml/2006/main">
  <p:tag name="OUTPUTDPI" val="1200"/>
  <p:tag name="ORIGINALHEIGHT" val="162.7297"/>
  <p:tag name="ORIGINALWIDTH" val="271.4661"/>
  <p:tag name="OUTPUTTYPE" val="PNG"/>
  <p:tag name="IGUANATEXVERSION" val="160"/>
  <p:tag name="LATEXADDIN" val="\documentclass{article}&#10;\usepackage{amsmath,bm,amsfonts}&#10;\usepackage[dvipsnames]{xcolor}&#10;\DeclareMathOperator{\prob}{Pr}&#10;\newcommand{\Expect}{{\rm I\kern-.3em E}}&#10;\pagestyle{empty}&#10;\begin{document}&#10;&#10;{\color{OliveGreen}&#10;\begin{equation*}&#10;\check{y}_{n^*}^{(m^*)}&#10;\end{equation*}&#10;}&#10;\end{document}"/>
  <p:tag name="IGUANATEXSIZE" val="20"/>
  <p:tag name="IGUANATEXCURSOR" val="260"/>
  <p:tag name="TRANSPARENCY" val="False"/>
  <p:tag name="FILENAME" val=""/>
  <p:tag name="LATEXENGINEID" val="0"/>
  <p:tag name="TEMPFOLDER" val="C:\Users\traganit\Documents\temp\"/>
  <p:tag name="LATEXFORMHEIGHT" val="312"/>
  <p:tag name="LATEXFORMWIDTH" val="384"/>
  <p:tag name="LATEXFORMWRAP" val="True"/>
  <p:tag name="BITMAPVECTOR" val="0"/>
</p:tagLst>
</file>

<file path=ppt/tags/tag297.xml><?xml version="1.0" encoding="utf-8"?>
<p:tagLst xmlns:a="http://schemas.openxmlformats.org/drawingml/2006/main" xmlns:r="http://schemas.openxmlformats.org/officeDocument/2006/relationships" xmlns:p="http://schemas.openxmlformats.org/presentationml/2006/main">
  <p:tag name="SELECTIONNAME" val="Group 61"/>
  <p:tag name="LAYER" val="2"/>
</p:tagLst>
</file>

<file path=ppt/tags/tag298.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46.119"/>
  <p:tag name="OUTPUTTYPE" val="PNG"/>
  <p:tag name="IGUANATEXVERSION" val="160"/>
  <p:tag name="LATEXADDIN" val="\documentclass{article}&#10;\usepackage{amsmath,bm,amsfonts}&#10;\DeclareMathOperator{\prob}{Pr}&#10;\newcommand{\Expect}{{\rm I\kern-.3em E}}&#10;\pagestyle{empty}&#10;\begin{document}&#10;&#10;&#10;\begin{equation*}&#10;r_t = (n_*,m_*,\check{y}_{n_*}^{(m_*)})&#10;\end{equation*}&#10;\end{document}"/>
  <p:tag name="IGUANATEXSIZE" val="20"/>
  <p:tag name="IGUANATEXCURSOR" val="224"/>
  <p:tag name="TRANSPARENCY" val="True"/>
  <p:tag name="LATEXENGINEID" val="0"/>
  <p:tag name="TEMPFOLDER" val="C:\temp\"/>
  <p:tag name="LATEXFORMHEIGHT" val="312"/>
  <p:tag name="LATEXFORMWIDTH" val="384"/>
  <p:tag name="LATEXFORMWRAP" val="True"/>
  <p:tag name="BITMAPVECTOR" val="0"/>
</p:tagLst>
</file>

<file path=ppt/tags/tag299.xml><?xml version="1.0" encoding="utf-8"?>
<p:tagLst xmlns:a="http://schemas.openxmlformats.org/drawingml/2006/main" xmlns:r="http://schemas.openxmlformats.org/officeDocument/2006/relationships" xmlns:p="http://schemas.openxmlformats.org/presentationml/2006/main">
  <p:tag name="SELECTIONNAME" val="Group 19"/>
  <p:tag name="LAYER" val="2"/>
</p:tagLst>
</file>

<file path=ppt/tags/tag3.xml><?xml version="1.0" encoding="utf-8"?>
<p:tagLst xmlns:a="http://schemas.openxmlformats.org/drawingml/2006/main" xmlns:r="http://schemas.openxmlformats.org/officeDocument/2006/relationships" xmlns:p="http://schemas.openxmlformats.org/presentationml/2006/main">
  <p:tag name="TIMING" val="|31.4"/>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26.6591"/>
  <p:tag name="LATEXADDIN" val="\documentclass{article}&#10;\usepackage{amsmath,bm,amsfonts}&#10;\DeclareMathOperator{\prob}{Pr}&#10;\newcommand{\Expect}{{\rm I\kern-.3em E}}&#10;\pagestyle{empty}&#10;\begin{document}&#10;&#10;&#10;\begin{equation*}&#10;\{(\bm{x}_n,y_n)\}_{n=1}^{N}&#10;\end{equation*}&#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300.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232.096"/>
  <p:tag name="OUTPUTTYPE" val="PNG"/>
  <p:tag name="IGUANATEXVERSION" val="160"/>
  <p:tag name="LATEXADDIN" val="\documentclass{article}&#10;\usepackage{amsmath,bm,amsfonts}&#10;\DeclareMathOperator{\prob}{Pr}&#10;\newcommand{\Expect}{{\mathbb{E}}}&#10;\pagestyle{empty}&#10;\begin{document}&#10;&#10;&#10;\begin{align*}&#10;n_* = \arg\max_{n} H_\dagger(\bm{q}_n[t])&#10;\end{align*}&#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301.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037.87"/>
  <p:tag name="OUTPUTTYPE" val="PNG"/>
  <p:tag name="IGUANATEXVERSION" val="160"/>
  <p:tag name="LATEXADDIN" val="\documentclass{article}&#10;\usepackage{amsmath,bm,amsfonts}&#10;\DeclareMathOperator{\prob}{Pr}&#10;\newcommand{\Expect}{{\mathbb{E}}}&#10;\pagestyle{empty}&#10;\begin{document}&#10;&#10;&#10;\begin{align*}&#10;m_* = \arg\max_{m} a_m[t]&#10;\end{align*}&#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302.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1416.573"/>
  <p:tag name="LATEXADDIN" val="\documentclass{article}&#10;\usepackage{amsmath,bm,amsfonts}&#10;\DeclareMathOperator{\prob}{Pr}&#10;\newcommand{\Expect}{{\mathbb{E}}}&#10;\pagestyle{empty}&#10;\begin{document}&#10;&#10;&#10;\begin{align*}&#10;    H_e(\bm{q}_n) = -\sum_{k=1}^{K}q_{nk}\log q_{nk}&#10;\end{align*}&#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303.xml><?xml version="1.0" encoding="utf-8"?>
<p:tagLst xmlns:a="http://schemas.openxmlformats.org/drawingml/2006/main" xmlns:r="http://schemas.openxmlformats.org/officeDocument/2006/relationships" xmlns:p="http://schemas.openxmlformats.org/presentationml/2006/main">
  <p:tag name="OUTPUTDPI" val="1200"/>
  <p:tag name="ORIGINALHEIGHT" val="175.478"/>
  <p:tag name="ORIGINALWIDTH" val="1185.602"/>
  <p:tag name="LATEXADDIN" val="\documentclass{article}&#10;\usepackage{amsmath,bm,amsfonts}&#10;\DeclareMathOperator{\prob}{Pr}&#10;\newcommand{\Expect}{{\mathbb{E}}}&#10;\pagestyle{empty}&#10;\begin{document}&#10;&#10;&#10;\begin{align*}&#10;    H_o(\bm{q}_n) &amp; = 1 - \max_{k} q_{nk}&#10;\end{align*}&#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30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2.52"/>
  <p:tag name="LATEXADDIN" val="\documentclass{article}&#10;\usepackage{amsmath,bm,amsfonts}&#10;\DeclareMathOperator{\prob}{Pr}&#10;\newcommand{\Expect}{{\mathbb{E}}}&#10;\pagestyle{empty}&#10;\begin{document}&#10;&#10;&#10;\begin{align*}&#10;    H_b(\bm{q}_n) &amp; = -\left( \max_{k}q_{nk} - \max_{k\neq k^*}q_{nk} \right)&#10;\end{align*}&#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3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89.4638"/>
  <p:tag name="OUTPUTTYPE" val="PNG"/>
  <p:tag name="IGUANATEXVERSION" val="160"/>
  <p:tag name="LATEXADDIN" val="\documentclass{article}&#10;\usepackage{amsmath,bm,amsfonts}&#10;\DeclareMathOperator{\prob}{Pr}&#10;\newcommand{\Expect}{{\mathbb{E}}}&#10;\pagestyle{empty}&#10;\begin{document}&#10;&#10;&#10;\begin{align*}&#10;N_m[t]&#10;\end{align*}&#10;\end{document}"/>
  <p:tag name="IGUANATEXSIZE" val="20"/>
  <p:tag name="IGUANATEXCURSOR" val="196"/>
  <p:tag name="TRANSPARENCY" val="True"/>
  <p:tag name="LATEXENGINEID" val="0"/>
  <p:tag name="TEMPFOLDER" val="C:\temp\"/>
  <p:tag name="LATEXFORMHEIGHT" val="312"/>
  <p:tag name="LATEXFORMWIDTH" val="384"/>
  <p:tag name="LATEXFORMWRAP" val="True"/>
  <p:tag name="BITMAPVECTOR" val="0"/>
</p:tagLst>
</file>

<file path=ppt/tags/tag306.xml><?xml version="1.0" encoding="utf-8"?>
<p:tagLst xmlns:a="http://schemas.openxmlformats.org/drawingml/2006/main" xmlns:r="http://schemas.openxmlformats.org/officeDocument/2006/relationships" xmlns:p="http://schemas.openxmlformats.org/presentationml/2006/main">
  <p:tag name="SELECTIONNAME" val="Group 19"/>
  <p:tag name="LAYER" val="3"/>
</p:tagLst>
</file>

<file path=ppt/tags/tag307.xml><?xml version="1.0" encoding="utf-8"?>
<p:tagLst xmlns:a="http://schemas.openxmlformats.org/drawingml/2006/main" xmlns:r="http://schemas.openxmlformats.org/officeDocument/2006/relationships" xmlns:p="http://schemas.openxmlformats.org/presentationml/2006/main">
  <p:tag name="SELECTIONNAME" val="Group 12"/>
  <p:tag name="LAYER" val="2"/>
</p:tagLst>
</file>

<file path=ppt/tags/tag308.xml><?xml version="1.0" encoding="utf-8"?>
<p:tagLst xmlns:a="http://schemas.openxmlformats.org/drawingml/2006/main" xmlns:r="http://schemas.openxmlformats.org/officeDocument/2006/relationships" xmlns:p="http://schemas.openxmlformats.org/presentationml/2006/main">
  <p:tag name="SELECTIONNAME" val="Group 18"/>
  <p:tag name="LAYER" val="2"/>
</p:tagLst>
</file>

<file path=ppt/tags/tag3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21.86"/>
  <p:tag name="OUTPUTTYPE" val="PNG"/>
  <p:tag name="IGUANATEXVERSION" val="160"/>
  <p:tag name="LATEXADDIN" val="\documentclass{article}&#10;\usepackage{amsmath,bm,amsfonts}&#10;\DeclareMathOperator{\prob}{Pr}&#10;\newcommand{\Expect}{{\mathbb{E}}}&#10;\pagestyle{empty}&#10;\begin{document}&#10;&#10;&#10;\begin{align*}&#10;p_m[t]\propto\exp(-N_m[t])&#10;\end{align*}&#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TIMING" val="|19.4|42.8"/>
</p:tagLst>
</file>

<file path=ppt/tags/tag310.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208.099"/>
  <p:tag name="OUTPUTTYPE" val="PNG"/>
  <p:tag name="IGUANATEXVERSION" val="160"/>
  <p:tag name="LATEXADDIN" val="\documentclass{article}&#10;\usepackage{amsmath,bm,amsfonts}&#10;\DeclareMathOperator{\prob}{Pr}&#10;\newcommand{\Expect}{{\mathbb{E}}}&#10;\pagestyle{empty}&#10;\begin{document}&#10;&#10;&#10;\begin{align*}&#10;n_* = \arg\min_{n} H_\dagger(\bm{q}_n[t])&#10;\end{align*}&#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664.042"/>
  <p:tag name="OUTPUTTYPE" val="PNG"/>
  <p:tag name="IGUANATEXVERSION" val="160"/>
  <p:tag name="LATEXADDIN" val="\documentclass{article}&#10;\usepackage{amsmath,bm,amsfonts,dsfont}&#10;\DeclareMathOperator{\prob}{Pr}&#10;\newcommand{\Expect}{{\rm I\kern-.3em E}}&#10;\pagestyle{empty}&#10;\begin{document}&#10;&#10;&#10;\begin{equation*}&#10;\hat{y}_n = &#10;\underset{{k \in \{1,\ldots, K\}}}{\arg\max}&#10;\sum_{m=1}^{M}\mathbb{I}(\check{y}_n^{(m)} = k)&#10;\end{equation*}&#10;\end{document}"/>
  <p:tag name="IGUANATEXSIZE" val="20"/>
  <p:tag name="IGUANATEXCURSOR" val="274"/>
  <p:tag name="TRANSPARENCY" val="True"/>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929.509"/>
  <p:tag name="OUTPUTTYPE" val="PNG"/>
  <p:tag name="IGUANATEXVERSION" val="160"/>
  <p:tag name="LATEXADDIN" val="\documentclass{article}&#10;\usepackage{amsmath,bm,amsfonts,dsfont}&#10;\DeclareMathOperator{\prob}{Pr}&#10;\newcommand{\Expect}{{\rm I\kern-.3em E}}&#10;\pagestyle{empty}&#10;\begin{document}&#10;&#10;&#10;\begin{equation*}&#10;\hat{y}_n = &#10;\underset{{k \in \{1,\ldots, K\}}}{\arg\max}&#10;\sum_{m=1}^{M}w^{(m)}\mathbb{I}(\check{y}_n^{(m)} = k)&#10;\end{equation*}&#10;\end{document}"/>
  <p:tag name="IGUANATEXSIZE" val="20"/>
  <p:tag name="IGUANATEXCURSOR" val="281"/>
  <p:tag name="TRANSPARENCY" val="True"/>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TIMING" val="|19.4|42.8"/>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697.038"/>
  <p:tag name="LATEXADDIN" val="\documentclass{article}&#10;\usepackage{amsmath,bm,amsfonts}&#10;\DeclareMathOperator{\prob}{Pr}&#10;\newcommand{\Expect}{{\rm I\kern-.3em E}}&#10;\pagestyle{empty}&#10;\begin{document}&#10;&#10;&#10;\begin{equation*}&#10;\prob\left(\check{y}_n^{(1)} = k_1,\ldots,\check{y}_n^{(M)} = k_M| y_n=k\right) = \prod_{m=1}^{M}\prob\left(\check{y}_n^{(m)} = k_m | y_n=k\right)&#10;\end{equation*}&#10;&#10;\end{document}"/>
  <p:tag name="IGUANATEXSIZE" val="20"/>
  <p:tag name="IGUANATEXCURSOR" val="332"/>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904.387"/>
  <p:tag name="OUTPUTTYPE" val="PNG"/>
  <p:tag name="IGUANATEXVERSION" val="160"/>
  <p:tag name="LATEXADDIN" val="\documentclass{article}&#10;\usepackage{amsmath,bm,amsfonts}&#10;\DeclareMathOperator{\prob}{Pr}&#10;\newcommand{\Expect}{{\rm I\kern-.3em E}}&#10;\pagestyle{empty}&#10;\begin{document}&#10;&#10;&#10;\begin{equation*}&#10;\hat{y}_n = &#10;\underset{{k \in \{1,\ldots, K\}}}{\arg\max}&#10;\prob (y_n=k | \check{\mathcal{Y}})=&#10;\underset{{k \in \{1,\ldots, K\}}}{\arg\max}&#10;\prob\left(\check{y}_n^{(1)} = k_1,\ldots,\check{y}_n^{(M)} = k_M| y_n=k\right)&#10;\prob (y_n=k)&#10;\end{equation*}&#10;\end{document}"/>
  <p:tag name="IGUANATEXSIZE" val="20"/>
  <p:tag name="IGUANATEXCURSOR" val="274"/>
  <p:tag name="TRANSPARENCY" val="True"/>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5.48929"/>
  <p:tag name="OUTPUTTYPE" val="PNG"/>
  <p:tag name="IGUANATEXVERSION" val="160"/>
  <p:tag name="LATEXADDIN" val="\documentclass{article}&#10;\usepackage{amsmath,bm,amsfonts}&#10;\DeclareMathOperator{\prob}{Pr}&#10;\newcommand{\Expect}{{\rm I\kern-.3em E}}&#10;\pagestyle{empty}&#10;\begin{document}&#10;&#10;&#10;\begin{equation*}&#10;\check{\mathcal{Y}}&#10;\end{equation*}&#10;&#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RIGINALHEIGHT" val="132.75"/>
  <p:tag name="ORIGINALWIDTH" val="679.5"/>
  <p:tag name="OUTPUTDPI" val="1200"/>
  <p:tag name="LATEXADDIN" val="\documentclass{article}&#10;\usepackage{amsmath,bm,amsfonts}&#10;\DeclareMathOperator{\prob}{Pr}&#10;\newcommand{\Expect}{{\rm I\kern-.3em E}}&#10;\pagestyle{empty}&#10;\begin{document}&#10;&#10;&#10;\begin{equation*}&#10;\mathcal{P}_e \leq \alpha e^{-M\beta}&#10;\end{equation*}&#10;&#10;\end{document}"/>
  <p:tag name="IGUANATEXSIZE" val="20"/>
  <p:tag name="IGUANATEXCURSOR" val="223"/>
  <p:tag name="TRANSPARENCY" val="True"/>
  <p:tag name="FILENAME" val=""/>
  <p:tag name="INPUTTYPE" val="0"/>
  <p:tag name="LATEXENGINEID" val="0"/>
  <p:tag name="TEMPFOLDER" val="C:\Google Drive\tmp\"/>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188.227"/>
  <p:tag name="OUTPUTTYPE" val="PNG"/>
  <p:tag name="IGUANATEXVERSION" val="160"/>
  <p:tag name="LATEXADDIN" val="\documentclass{article}&#10;\usepackage{amsmath,bm,amsfonts}&#10;\DeclareMathOperator{\prob}{Pr}&#10;\newcommand{\Expect}{{\rm I\kern-.3em E}}&#10;\pagestyle{empty}&#10;\begin{document}&#10;&#10;&#10;\begin{equation*}&#10;\hat{y}_n =  \underset{{k\in\{1,\ldots,K\}}}{\arg\max} \log\prob(y_n = k) + \sum_{m=1}^{M}\sum_{k'=1}^{K}\log\prob\left(\check{y}_n^{(m)}=k' | y_n = k\right)\mathbb{I}[\check{y}_n^{(m)} = k'] \quad\end{equation*}&#10;&#10;\end{document}"/>
  <p:tag name="IGUANATEXSIZE" val="20"/>
  <p:tag name="IGUANATEXCURSOR" val="377"/>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9.4413"/>
  <p:tag name="LATEXADDIN" val="\documentclass{article}&#10;\usepackage{amsmath,bm,amsfonts}&#10;\DeclareMathOperator{\prob}{Pr}&#10;\newcommand{\Expect}{{\rm I\kern-.3em E}}&#10;\pagestyle{empty}&#10;\begin{document}&#10;&#10;&#10;\begin{equation*}&#10;y = f(\bm{x})&#10;\end{equation*}&#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SELECTIONNAME" val="Group 11"/>
  <p:tag name="LAYER" val="2"/>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560.18"/>
  <p:tag name="LATEXADDIN" val="\documentclass{article}&#10;\usepackage{amsmath,bm,amsfonts}&#10;\DeclareMathOperator{\prob}{Pr}&#10;\newcommand{\Expect}{{\rm I\kern-.3em E}}&#10;\pagestyle{empty}&#10;\begin{document}&#10;&#10;&#10;\begin{equation*}&#10;\{\check{y}_n^{(m)}\}_{m=1}^{M}&#10;\end{equation*}&#10;&#10;\end{document}"/>
  <p:tag name="IGUANATEXSIZE" val="20"/>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SELECTIONNAME" val="Group 81"/>
  <p:tag name="LAYER" val="2"/>
</p:tagLst>
</file>

<file path=ppt/tags/tag44.xml><?xml version="1.0" encoding="utf-8"?>
<p:tagLst xmlns:a="http://schemas.openxmlformats.org/drawingml/2006/main" xmlns:r="http://schemas.openxmlformats.org/officeDocument/2006/relationships" xmlns:p="http://schemas.openxmlformats.org/presentationml/2006/main">
  <p:tag name="SELECTIONNAME" val="Group 89"/>
  <p:tag name="LAYER" val="2"/>
</p:tagLst>
</file>

<file path=ppt/tags/tag45.xml><?xml version="1.0" encoding="utf-8"?>
<p:tagLst xmlns:a="http://schemas.openxmlformats.org/drawingml/2006/main" xmlns:r="http://schemas.openxmlformats.org/officeDocument/2006/relationships" xmlns:p="http://schemas.openxmlformats.org/presentationml/2006/main">
  <p:tag name="SELECTIONNAME" val="Group 96"/>
  <p:tag name="LAYER" val="2"/>
</p:tagLst>
</file>

<file path=ppt/tags/tag46.xml><?xml version="1.0" encoding="utf-8"?>
<p:tagLst xmlns:a="http://schemas.openxmlformats.org/drawingml/2006/main" xmlns:r="http://schemas.openxmlformats.org/officeDocument/2006/relationships" xmlns:p="http://schemas.openxmlformats.org/presentationml/2006/main">
  <p:tag name="SELECTIONNAME" val="Group 103"/>
  <p:tag name="LAYER" val="2"/>
</p:tagLst>
</file>

<file path=ppt/tags/tag47.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5.4706"/>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LATEXADDIN" val="\documentclass{article}&#10;\usepackage{amsmath,bm,amsfonts}&#10;\DeclareMathOperator{\prob}{Pr}&#10;\newcommand{\Expect}{{\rm I\kern-.3em E}}&#10;\pagestyle{empty}&#10;\begin{document}&#10;&#10;&#10;\begin{equation*}&#10;\check{y}_n^{(2)}&#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bm,amsfonts}&#10;\DeclareMathOperator{\prob}{Pr}&#10;\newcommand{\Expect}{{\rm I\kern-.3em E}}&#10;\pagestyle{empty}&#10;\begin{document}&#10;&#10;&#10;\begin{equation*}&#10;y&#10;\end{equation*}&#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LATEXADDIN" val="\documentclass{article}&#10;\usepackage{amsmath,bm,amsfonts}&#10;\DeclareMathOperator{\prob}{Pr}&#10;\newcommand{\Expect}{{\rm I\kern-.3em E}}&#10;\pagestyle{empty}&#10;\begin{document}&#10;&#10;&#10;\begin{equation*}&#10;\check{y}_n^{(1)}&#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RIGINALHEIGHT" val="162.75"/>
  <p:tag name="ORIGINALWIDTH" val="1097.25"/>
  <p:tag name="OUTPUTDPI" val="1200"/>
  <p:tag name="LATEXADDIN" val="\documentclass{article}&#10;\usepackage{amsmath,bm,amsfonts}&#10;\DeclareMathOperator{\prob}{Pr}&#10;\newcommand{\Expect}{{\rm I\kern-.3em E}}&#10;\pagestyle{empty}&#10;\begin{document}&#10;&#10;&#10;\begin{equation*}&#10;\{(\bm{x}_n , y_n)\}_{n=1}^{N}\overset{\text{i.i.d.}}{\sim}\mathcal{P}&#10;\end{equation*}&#10;&#10;\end{document}"/>
  <p:tag name="IGUANATEXSIZE" val="20"/>
  <p:tag name="IGUANATEXCURSOR" val="204"/>
  <p:tag name="TRANSPARENCY" val="True"/>
  <p:tag name="FILENAME" val=""/>
  <p:tag name="INPUTTYPE" val="0"/>
  <p:tag name="LATEXENGINEID" val="0"/>
  <p:tag name="TEMPFOLDER" val="c:\temp\"/>
</p:tagLst>
</file>

<file path=ppt/tags/tag53.xml><?xml version="1.0" encoding="utf-8"?>
<p:tagLst xmlns:a="http://schemas.openxmlformats.org/drawingml/2006/main" xmlns:r="http://schemas.openxmlformats.org/officeDocument/2006/relationships" xmlns:p="http://schemas.openxmlformats.org/presentationml/2006/main">
  <p:tag name="TIMING" val="|19.4|42.8"/>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1572.553"/>
  <p:tag name="OUTPUTTYPE" val="PNG"/>
  <p:tag name="IGUANATEXVERSION" val="160"/>
  <p:tag name="LATEXADDIN" val="\documentclass{article}&#10;\usepackage{amsmath,bm,amsfonts}&#10;\DeclareMathOperator{\prob}{Pr}&#10;\newcommand{\Expect}{{\rm I\kern-.3em E}}&#10;\pagestyle{empty}&#10;\begin{document}&#10;&#10;&#10;\begin{equation*}&#10;{\bm A}_m&#10;%:= [\bm{h}_1^{(m)},\ldots,\bm{h}_K^{(m)}]&#10;\in\mathbb{R}^{K\times K}, \; \; m=1,\ldots,M&#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8.511"/>
  <p:tag name="OUTPUTTYPE" val="PNG"/>
  <p:tag name="IGUANATEXVERSION" val="160"/>
  <p:tag name="LATEXADDIN" val="\documentclass{article}&#10;\usepackage{amsmath,bm,amsfonts}&#10;\DeclareMathOperator{\prob}{Pr}&#10;\newcommand{\Expect}{{\rm I\kern-.3em E}}&#10;\pagestyle{empty}&#10;\begin{document}&#10;&#10;&#10;\begin{equation*}&#10;{\bm A}_m (k',k) := \prob\left(\check{y}_n^{(m)} = k'|y_n = k  \right) &#10;\end{equation*}&#10;&#10;\end{document}"/>
  <p:tag name="IGUANATEXSIZE" val="20"/>
  <p:tag name="IGUANATEXCURSOR" val="202"/>
  <p:tag name="TRANSPARENCY" val="True"/>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18.373"/>
  <p:tag name="OUTPUTTYPE" val="PNG"/>
  <p:tag name="IGUANATEXVERSION" val="160"/>
  <p:tag name="LATEXADDIN" val="\documentclass{article}&#10;\usepackage{amsmath,bm,amsfonts}&#10;\DeclareMathOperator{\prob}{Pr}&#10;\newcommand{\Expect}{{\rm I\kern-.3em E}}&#10;\pagestyle{empty}&#10;\begin{document}&#10;&#10;&#10;\begin{equation*}&#10;{\bm d}(k) := \prob(y_n=k)&#10;\end{equation*}&#10;&#10;\end{document}"/>
  <p:tag name="IGUANATEXSIZE" val="20"/>
  <p:tag name="IGUANATEXCURSOR" val="196"/>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274.841"/>
  <p:tag name="OUTPUTTYPE" val="PNG"/>
  <p:tag name="IGUANATEXVERSION" val="160"/>
  <p:tag name="LATEXADDIN" val="\documentclass{article}&#10;\usepackage{amsmath,bm,amsfonts}&#10;\DeclareMathOperator{\prob}{Pr}&#10;\newcommand{\Expect}{{\rm I\kern-.3em E}}&#10;\pagestyle{empty}&#10;\begin{document}&#10;&#10;&#10;\begin{equation*}&#10;{\bm A}_m:= [{\bm a}_{m,1},\ldots,{\bm a}_{m,K}]&#10;\end{equation*}&#10;&#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9.3963"/>
  <p:tag name="OUTPUTTYPE" val="PNG"/>
  <p:tag name="IGUANATEXVERSION" val="160"/>
  <p:tag name="LATEXADDIN" val="\documentclass{article}&#10;\usepackage{amsmath,bm,amsfonts}&#10;\DeclareMathOperator{\prob}{Pr}&#10;\newcommand{\Expect}{{\rm I\kern-.3em E}}&#10;\pagestyle{empty}&#10;\begin{document}&#10;&#10;&#10;\begin{equation*}&#10;{\bm A}_m : K(K-1) &#10;\end{equation*}&#10;&#10;\end{document}"/>
  <p:tag name="IGUANATEXSIZE" val="20"/>
  <p:tag name="IGUANATEXCURSOR" val="196"/>
  <p:tag name="TRANSPARENCY" val="True"/>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85.1894"/>
  <p:tag name="OUTPUTTYPE" val="PNG"/>
  <p:tag name="IGUANATEXVERSION" val="160"/>
  <p:tag name="LATEXADDIN" val="\documentclass{article}&#10;\usepackage{amsmath,bm,amsfonts}&#10;\DeclareMathOperator{\prob}{Pr}&#10;\newcommand{\Expect}{{\rm I\kern-.3em E}}&#10;\pagestyle{empty}&#10;\begin{document}&#10;&#10;&#10;\begin{equation*}&#10;\mathcal{O}(MK^2) &#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bm,amsfonts}&#10;\DeclareMathOperator{\prob}{Pr}&#10;\newcommand{\Expect}{{\rm I\kern-.3em E}}&#10;\pagestyle{empty}&#10;\begin{document}&#10;&#10;&#10;\begin{equation*}&#10;\bm{x}&#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34.1957"/>
  <p:tag name="OUTPUTTYPE" val="PNG"/>
  <p:tag name="IGUANATEXVERSION" val="160"/>
  <p:tag name="LATEXADDIN" val="\documentclass{article}&#10;\usepackage{amsmath,bm,amsfonts}&#10;\DeclareMathOperator{\prob}{Pr}&#10;\newcommand{\Expect}{{\rm I\kern-.3em E}}&#10;\pagestyle{empty}&#10;\begin{document}&#10;&#10;&#10;\begin{equation*}&#10;{\bm A}_m = {\bm I}&#10;\end{equation*}&#10;&#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93.4384"/>
  <p:tag name="OUTPUTTYPE" val="PNG"/>
  <p:tag name="IGUANATEXVERSION" val="160"/>
  <p:tag name="LATEXADDIN" val="\documentclass{article}&#10;\usepackage{amsmath,bm,amsfonts}&#10;\DeclareMathOperator{\prob}{Pr}&#10;\newcommand{\Expect}{{\rm I\kern-.3em E}}&#10;\pagestyle{empty}&#10;\begin{document}&#10;&#10;&#10;\begin{equation*}&#10;\bm{d}: K-1 &#10;\end{equation*}&#10;&#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0.49118"/>
  <p:tag name="OUTPUTTYPE" val="PNG"/>
  <p:tag name="IGUANATEXVERSION" val="160"/>
  <p:tag name="LATEXADDIN" val="\documentclass{article}&#10;\usepackage{amsmath,bm,amsfonts}&#10;\DeclareMathOperator{\prob}{Pr}&#10;\newcommand{\Expect}{{\rm I\kern-.3em E}}&#10;\pagestyle{empty}&#10;\begin{document}&#10;&#10;&#10;\begin{equation*}&#10;\bm{d}&#10;\end{equation*}&#10;&#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73.9783"/>
  <p:tag name="ORIGINALWIDTH" val="790.4012"/>
  <p:tag name="OUTPUTTYPE" val="PNG"/>
  <p:tag name="IGUANATEXVERSION" val="160"/>
  <p:tag name="LATEXADDIN" val="\documentclass{article}&#10;\usepackage{amsmath,bm,amsfonts}&#10;\DeclareMathOperator{\prob}{Pr}&#10;\newcommand{\Expect}{{\rm I\kern-.3em E}}&#10;\pagestyle{empty}&#10;\begin{document}&#10;&#10;&#10;\begin{equation*}&#10;\{{\bm a}_{m,k} \}_{k=1,m=1}^{K,M}&#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OUTPUTTYPE" val="PNG"/>
  <p:tag name="IGUANATEXVERSION" val="160"/>
  <p:tag name="LATEXADDIN" val="\documentclass{article}&#10;\usepackage{amsmath}&#10;\DeclareFontFamily{U}{mathx}{}&#10;\DeclareFontShape{U}{mathx}{m}{n}{&lt;-&gt; mathx10}{}&#10;\DeclareSymbolFont{mathx}{U}{mathx}{m}{n}&#10;%\DeclareMathAccent{\widehat}{0}{mathx}{&quot;70}&#10;\DeclareMathAccent{\widecheck}{0}{mathx}{&quot;71}&#10;\pagestyle{empty}&#10;\begin{document}&#10;&#10;${\sf Pr}(\check{y}_n^{(m)}=1|y_n=1)$&#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OUTPUTTYPE" val="PNG"/>
  <p:tag name="IGUANATEXVERSION" val="160"/>
  <p:tag name="LATEXADDIN" val="\documentclass{article}&#10;\usepackage{amsmath}&#10;\pagestyle{empty}&#10;\DeclareFontFamily{U}{mathx}{}&#10;\DeclareFontShape{U}{mathx}{m}{n}{&lt;-&gt; mathx10}{}&#10;\DeclareSymbolFont{mathx}{U}{mathx}{m}{n}&#10;%\DeclareMathAccent{\widehat}{0}{mathx}{&quot;70}&#10;\DeclareMathAccent{\widecheck}{0}{mathx}{&quot;71}&#10;\begin{document}&#10;&#10;${\sf Pr}(\check{y}_n^{(m)}=2|y_n=3)$&#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usepackage{xcolor}&#10;\DeclareMathOperator{\prob}{Pr}&#10;\newcommand{\Expect}{{\rm I\kern-.3em E}}&#10;\pagestyle{empty}&#10;\begin{document}&#10;&#10;&#10;\begin{equation*}&#10; \{{\bm A}_m\}_{m=1}^{M}, \bm{d}&#10;\end{equation*}&#10;&#10;\end{document}"/>
  <p:tag name="IGUANATEXSIZE" val="20"/>
  <p:tag name="IGUANATEXCURSOR" val="237"/>
  <p:tag name="TRANSPARENCY" val="True"/>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5.48929"/>
  <p:tag name="OUTPUTTYPE" val="PNG"/>
  <p:tag name="IGUANATEXVERSION" val="160"/>
  <p:tag name="LATEXADDIN" val="\documentclass{article}&#10;\usepackage{amsmath,bm,amsfonts}&#10;\usepackage{xcolor}&#10;\DeclareMathOperator{\prob}{Pr}&#10;\newcommand{\Expect}{{\rm I\kern-.3em E}}&#10;\pagestyle{empty}&#10;\begin{document}&#10;&#10;&#10;\begin{equation*}&#10; \check{\mathcal{Y}}&#10;\end{equation*}&#10;&#10;\end{document}"/>
  <p:tag name="IGUANATEXSIZE" val="20"/>
  <p:tag name="IGUANATEXCURSOR" val="222"/>
  <p:tag name="TRANSPARENCY" val="True"/>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19.4|42.8"/>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3327.334"/>
  <p:tag name="OUTPUTTYPE" val="PNG"/>
  <p:tag name="IGUANATEXVERSION" val="160"/>
  <p:tag name="LATEXADDIN" val="\documentclass{article}&#10;\usepackage{amsmath,bm,amsfonts}&#10;\DeclareMathOperator{\prob}{Pr}&#10;\newcommand{\Expect}{{\rm I\kern-.3em E}}&#10;\pagestyle{empty}&#10;\begin{document}&#10;&#10;&#10;\begin{equation*}&#10;{\bm A}_m = \left(w^{(m)}- \frac{1-w^{(m)}}{K-1}\right)\mathbf{I} + \frac{1-w^{(m)}}{K-1}\mathbf{1}\mathbf{1}^{\top}, \quad 0\leq w^{(m)}\leq 1 &#10;\end{equation*}&#10;&#10;\end{document}"/>
  <p:tag name="IGUANATEXSIZE" val="20"/>
  <p:tag name="IGUANATEXCURSOR" val="316"/>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31.4"/>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624.297"/>
  <p:tag name="OUTPUTTYPE" val="PNG"/>
  <p:tag name="IGUANATEXVERSION" val="160"/>
  <p:tag name="LATEXADDIN" val="\documentclass{article}&#10;\usepackage{amsmath,bm,amsfonts}&#10;\DeclareMathOperator{\prob}{Pr}&#10;\newcommand{\Expect}{{\rm I\kern-.3em E}}&#10;\pagestyle{empty}&#10;\begin{document}&#10;&#10;&#10;\begin{equation*}&#10;{\bm A}_m(k,k') = \begin{cases} &#10;w_k^{(m)} &amp; k = k' \\&#10;\frac{1-w_k^{(m)}}{K-1} &amp; k\neq k' &#10;\end{cases} &#10;\end{equation*}&#10;&#10;\end{document}"/>
  <p:tag name="IGUANATEXSIZE" val="20"/>
  <p:tag name="IGUANATEXCURSOR" val="250"/>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332.583"/>
  <p:tag name="OUTPUTTYPE" val="PNG"/>
  <p:tag name="IGUANATEXVERSION" val="160"/>
  <p:tag name="LATEXADDIN" val="\documentclass{article}&#10;\usepackage{amsmath,bm,amsfonts}&#10;\DeclareMathOperator{\prob}{Pr}&#10;\newcommand{\Expect}{{\rm I\kern-.3em E}}&#10;\pagestyle{empty}&#10;\begin{document}&#10;&#10;&#10;\begin{equation*}&#10;\bm{w}^{(m)} := [w_1^{(m)} \ldots w_{K}^{(m)}]^{\top}&#10;\end{equation*}&#10;&#10;\end{document}"/>
  <p:tag name="IGUANATEXSIZE" val="20"/>
  <p:tag name="IGUANATEXCURSOR" val="221"/>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550.806"/>
  <p:tag name="OUTPUTTYPE" val="PNG"/>
  <p:tag name="IGUANATEXVERSION" val="160"/>
  <p:tag name="LATEXADDIN" val="\documentclass{article}&#10;\usepackage{amsmath,bm,amsfonts}&#10;\DeclareMathOperator{\prob}{Pr}&#10;\newcommand{\Expect}{{\rm I\kern-.3em E}}&#10;\pagestyle{empty}&#10;\begin{document}&#10;&#10;&#10;\begin{equation*}&#10;w_k^{(m)}:=\prob(\check{y}_n^{(m)} =k|y_n = k)&#10;\end{equation*}&#10;&#10;\end{document}"/>
  <p:tag name="IGUANATEXSIZE" val="20"/>
  <p:tag name="IGUANATEXCURSOR" val="187"/>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15.786"/>
  <p:tag name="OUTPUTTYPE" val="PNG"/>
  <p:tag name="IGUANATEXVERSION" val="160"/>
  <p:tag name="LATEXADDIN" val="\documentclass{article}&#10;\usepackage{amsmath,bm,amsfonts}&#10;\DeclareMathOperator{\prob}{Pr}&#10;\newcommand{\Expect}{{\rm I\kern-.3em E}}&#10;\pagestyle{empty}&#10;\begin{document}&#10;&#10;&#10;\begin{equation*}&#10;{\bm A}_m(1,1) = \prob(\check{y}_n^{(m)} = 1 | y_n = 1)&#10;\end{equation*}&#10;&#10;\end{document}"/>
  <p:tag name="IGUANATEXSIZE" val="20"/>
  <p:tag name="IGUANATEXCURSOR" val="200"/>
  <p:tag name="TRANSPARENCY" val="True"/>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15.786"/>
  <p:tag name="OUTPUTTYPE" val="PNG"/>
  <p:tag name="IGUANATEXVERSION" val="160"/>
  <p:tag name="LATEXADDIN" val="\documentclass{article}&#10;\usepackage{amsmath,bm,amsfonts}&#10;\DeclareMathOperator{\prob}{Pr}&#10;\newcommand{\Expect}{{\rm I\kern-.3em E}}&#10;\pagestyle{empty}&#10;\begin{document}&#10;&#10;&#10;\begin{equation*}&#10;{\bm A}_m(2,2) = \prob(\check{y}_n^{(m)} = 2 | y_n = 2)&#10;\end{equation*}&#10;&#10;\end{document}"/>
  <p:tag name="IGUANATEXSIZE" val="20"/>
  <p:tag name="IGUANATEXCURSOR" val="200"/>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28.9464"/>
  <p:tag name="OUTPUTTYPE" val="PNG"/>
  <p:tag name="IGUANATEXVERSION" val="160"/>
  <p:tag name="LATEXADDIN" val="\documentclass{article}&#10;\usepackage{amsmath,bm,amsfonts}&#10;\DeclareMathOperator{\prob}{Pr}&#10;\newcommand{\Expect}{{\rm I\kern-.3em E}}&#10;\pagestyle{empty}&#10;\begin{document}&#10;&#10;&#10;\begin{equation*}&#10;\mathcal{O}(MK) &#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4.9606"/>
  <p:tag name="OUTPUTTYPE" val="PNG"/>
  <p:tag name="IGUANATEXVERSION" val="160"/>
  <p:tag name="LATEXADDIN" val="\documentclass{article}&#10;\usepackage{amsmath,bm,amsfonts}&#10;\DeclareMathOperator{\prob}{Pr}&#10;\newcommand{\Expect}{{\rm I\kern-.3em E}}&#10;\pagestyle{empty}&#10;\begin{document}&#10;&#10;&#10;\begin{equation*}&#10;\mathcal{O}(M) &#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5.6843"/>
  <p:tag name="OUTPUTTYPE" val="PNG"/>
  <p:tag name="IGUANATEXVERSION" val="160"/>
  <p:tag name="LATEXADDIN" val="\documentclass{article}&#10;\usepackage{amsmath,bm,amsfonts}&#10;\DeclareMathOperator{\prob}{Pr}&#10;\newcommand{\Expect}{{\rm I\kern-.3em E}}&#10;\pagestyle{empty}&#10;\begin{document}&#10;&#10;&#10;\begin{equation*}&#10;\{{\bm A}_m\}_{m=1}^{M}&#10;\end{equation*}&#10;&#10;\end{document}"/>
  <p:tag name="IGUANATEXSIZE" val="20"/>
  <p:tag name="IGUANATEXCURSOR" val="197"/>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RIGINALHEIGHT" val="80.98985"/>
  <p:tag name="ORIGINALWIDTH" val="68.99134"/>
  <p:tag name="OUTPUTDPI" val="1200"/>
  <p:tag name="LATEXADDIN" val="\documentclass{article}&#10;\usepackage{amsmath,bm,amsfonts}&#10;\DeclareMathOperator{\prob}{Pr}&#10;\newcommand{\Expect}{{\rm I\kern-.3em E}}&#10;\pagestyle{empty}&#10;\begin{document}&#10;&#10;&#10;\begin{equation*}&#10;\bm{y}&#10;\end{equation*}&#10;&#10;\end{document}"/>
  <p:tag name="IGUANATEXSIZE" val="20"/>
  <p:tag name="IGUANATEXCURSOR" val="192"/>
  <p:tag name="TRANSPARENCY" val="True"/>
  <p:tag name="FILENAME" val=""/>
  <p:tag name="INPUTTYPE" val="0"/>
  <p:tag name="LATEXENGINEID" val="0"/>
  <p:tag name="TEMPFOLDER" val="C:\temp\"/>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502.812"/>
  <p:tag name="OUTPUTTYPE" val="PNG"/>
  <p:tag name="IGUANATEXVERSION" val="160"/>
  <p:tag name="LATEXADDIN" val="\documentclass{article}&#10;\usepackage{amsmath,bm,amsfonts}&#10;\DeclareMathOperator{\prob}{Pr}&#10;\newcommand{\Expect}{{\rm I\kern-.3em E}}&#10;\pagestyle{empty}&#10;\begin{document}&#10;&#10;&#10;\begin{equation*}&#10;\Expect_{q(\bm{y})}\left[\log\prob\left(\bm{y},\check{\mathcal{Y}};\bm{\psi}\right) \right] = \log\prob(\check{\mathcal{Y}};\bm{\psi}) - D_{\mathrm KL}\left(q(\bm{y}) || \prob(\bm{y}|\check{\mathcal{Y}};\bm{\psi})\right)&#10;\end{equation*}&#10;\end{document}"/>
  <p:tag name="IGUANATEXSIZE" val="20"/>
  <p:tag name="IGUANATEXCURSOR" val="384"/>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9.4413"/>
  <p:tag name="OUTPUTTYPE" val="PNG"/>
  <p:tag name="IGUANATEXVERSION" val="160"/>
  <p:tag name="LATEXADDIN" val="\documentclass{article}&#10;\usepackage{amsmath,bm,amsfonts}&#10;\DeclareMathOperator{\prob}{Pr}&#10;\newcommand{\Expect}{{\rm I\kern-.3em E}}&#10;\pagestyle{empty}&#10;\begin{document}&#10;&#10;&#10;\begin{equation*}&#10;\hat{y} \approx f(\bm{x})&#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029.621"/>
  <p:tag name="OUTPUTTYPE" val="PNG"/>
  <p:tag name="IGUANATEXVERSION" val="160"/>
  <p:tag name="LATEXADDIN" val="\documentclass{article}&#10;\usepackage{amsmath,bm,amsfonts}&#10;\usepackage{xcolor}&#10;\DeclareMathOperator{\prob}{Pr}&#10;\newcommand{\Expect}{{\rm I\kern-.3em E}}&#10;\pagestyle{empty}&#10;\begin{document}&#10;&#10;&#10;\begin{equation*}&#10;\bm{\psi} := [\{{\bm A}_m\}_{m=1}^{M}, \bm{d}]&#10;\end{equation*}&#10;&#10;\end{document}"/>
  <p:tag name="IGUANATEXSIZE" val="20"/>
  <p:tag name="IGUANATEXCURSOR" val="250"/>
  <p:tag name="TRANSPARENCY" val="True"/>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SELECTIONNAME" val="Group 38"/>
  <p:tag name="LAYER" val="2"/>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92.7259"/>
  <p:tag name="ORIGINALWIDTH" val="1583.802"/>
  <p:tag name="OUTPUTTYPE" val="PNG"/>
  <p:tag name="IGUANATEXVERSION" val="160"/>
  <p:tag name="LATEXADDIN" val="\documentclass{article}&#10;\usepackage{amsmath,bm,amsfonts}&#10;\DeclareMathOperator{\prob}{Pr}&#10;\newcommand{\Expect}{{\rm I\kern-.3em E}}&#10;\pagestyle{empty}&#10;\begin{document}&#10;&#10;\begin{equation*}&#10;\label{eq:thetaupd_iid}&#10;\bm{\psi}[i+1] = \arg\max_{\bm{\psi}} Q(\bm{\psi} ; \bm{\psi}[i])&#10;\end{equation*}&#10;&#10;&#10;\end{document}"/>
  <p:tag name="IGUANATEXSIZE" val="20"/>
  <p:tag name="IGUANATEXCURSOR" val="269"/>
  <p:tag name="TRANSPARENCY" val="True"/>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SELECTIONNAME" val="Group 39"/>
  <p:tag name="LAYER" val="2"/>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2021.747"/>
  <p:tag name="OUTPUTTYPE" val="PNG"/>
  <p:tag name="IGUANATEXVERSION" val="160"/>
  <p:tag name="LATEXADDIN" val="\documentclass{article}&#10;\usepackage{amsmath,bm,amsfonts}&#10;\DeclareMathOperator{\prob}{Pr}&#10;\newcommand{\Expect}{{\mathbb{E}}}&#10;\pagestyle{empty}&#10;\begin{document}&#10;&#10;&#10;\begin{align*}&#10;&amp; Q(\bm{\psi} ; \bm{\psi}[i]) = \Expect_{\bm{y}|\check{\mathcal{Y}};\bm{\psi}[i]}[\log\prob(\bm{y},\check{\mathcal{Y}};\bm{\psi})] \end{align*}&#10;\end{document}"/>
  <p:tag name="IGUANATEXSIZE" val="20"/>
  <p:tag name="IGUANATEXCURSOR" val="239"/>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5.48929"/>
  <p:tag name="OUTPUTTYPE" val="PNG"/>
  <p:tag name="IGUANATEXVERSION" val="160"/>
  <p:tag name="LATEXADDIN" val="\documentclass{article}&#10;\usepackage{amsmath,bm,amsfonts}&#10;\DeclareMathOperator{\prob}{Pr}&#10;\newcommand{\Expect}{{\rm I\kern-.3em E}}&#10;\pagestyle{empty}&#10;\begin{document}&#10;&#10;&#10;\begin{equation*}&#10;\check{\mathcal{Y}}&#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2429.696"/>
  <p:tag name="OUTPUTTYPE" val="PNG"/>
  <p:tag name="IGUANATEXVERSION" val="160"/>
  <p:tag name="LATEXADDIN" val="\documentclass{article}&#10;\usepackage{amsmath,bm,amsfonts}&#10;\DeclareMathOperator{\prob}{Pr}&#10;\newcommand{\Expect}{{\rm I\kern-.3em E}}&#10;\pagestyle{empty}&#10;\begin{document}&#10;&#10;&#10;\begin{equation*}&#10;L(\bm{\psi}) = \log\prob(\check{\mathcal{Y}} ; \bm{\psi}) = \log\left(\sum_{\bm{y}}\prob(\bm{y},\check{\mathcal{Y}} ;\bm{\psi})\right)&#10;\end{equation*}&#10;\end{document}"/>
  <p:tag name="IGUANATEXSIZE" val="20"/>
  <p:tag name="IGUANATEXCURSOR" val="297"/>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5259.842"/>
  <p:tag name="OUTPUTTYPE" val="PNG"/>
  <p:tag name="IGUANATEXVERSION" val="160"/>
  <p:tag name="LATEXADDIN" val="\documentclass{article}&#10;\usepackage{amsmath,bm,amsfonts}&#10;\DeclareMathOperator{\prob}{Pr}&#10;\newcommand{\Expect}{{\mathbb{E}}}&#10;\pagestyle{empty}&#10;\begin{document}&#10;&#10;&#10;\begin{align*}&#10;&amp; Q(\bm \psi; \bm \psi^i) = \mathbb{E}_{{\cal Y}\sim {\sf Pr}({\cal Y}|\check{\cal Y}; \bm \psi^t)}[\log {\sf Pr}(\check{\cal Y},{\cal Y}; \bm \psi)] = \sum_{n=1}^N \sum_{k=1}^K q(y_n=k; \bm \psi^i)  \log {\sf Pr}(y_n = k, \check{y}_n^{(1)},\dots,\check{y}_n^{(M)};\bm \psi)&#10;\end{align*}&#10;\end{document}"/>
  <p:tag name="IGUANATEXSIZE" val="20"/>
  <p:tag name="IGUANATEXCURSOR" val="262"/>
  <p:tag name="TRANSPARENCY" val="True"/>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08.4739"/>
  <p:tag name="ORIGINALWIDTH" val="1519.31"/>
  <p:tag name="OUTPUTTYPE" val="PNG"/>
  <p:tag name="IGUANATEXVERSION" val="160"/>
  <p:tag name="LATEXADDIN" val="\documentclass{article}&#10;\usepackage{amsmath,bm,amsfonts}&#10;\DeclareMathOperator{\prob}{Pr}&#10;\newcommand{\Expect}{{\rm I\kern-.3em E}}&#10;\pagestyle{empty}&#10;\begin{document}&#10;&#10;\begin{equation*}&#10;\label{eq:thetaupd_iid}&#10;\bm{\psi}^{i+1} = \arg\max_{\bm{\psi}} Q(\bm{\psi} ; \bm{\psi}^{i})\Rightarrow&#10;\end{equation*}&#10;&#10;&#10;\end{document}"/>
  <p:tag name="IGUANATEXSIZE" val="20"/>
  <p:tag name="IGUANATEXCURSOR" val="275"/>
  <p:tag name="TRANSPARENCY" val="True"/>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SELECTIONNAME" val="Group 63"/>
  <p:tag name="LAYER" val="2"/>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03.4871"/>
  <p:tag name="OUTPUTTYPE" val="PNG"/>
  <p:tag name="IGUANATEXVERSION" val="160"/>
  <p:tag name="LATEXADDIN" val="\documentclass{article}&#10;\usepackage{amsmath,bm,amsfonts}&#10;\DeclareMathOperator{\prob}{Pr}&#10;\newcommand{\Expect}{{\rm I\kern-.3em E}}&#10;\pagestyle{empty}&#10;\begin{document}&#10;&#10;&#10;\begin{equation*}&#10;\check{\mathbf{Y}}&#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53.9557"/>
  <p:tag name="ORIGINALWIDTH" val="3410.573"/>
  <p:tag name="OUTPUTTYPE" val="PNG"/>
  <p:tag name="IGUANATEXVERSION" val="160"/>
  <p:tag name="LATEXADDIN" val="\documentclass{article}&#10;\usepackage{amsmath,bm,amsfonts,dsfont}&#10;\DeclareMathOperator{\prob}{Pr}&#10;\newcommand{\Expect}{{\rm I\kern-.3em E}}&#10;\pagestyle{empty}&#10;\begin{document}&#10;&#10;\begin{equation*}&#10;\label{eq:EM_gammaupd}&#10;\bm A^{i+1}_m (k',k)= \frac{\sum_{n=1}^N q(y_n=k; \bm \psi^i) \mathbb{I}[\check{y}_n^m=k']}{\sum_{k''=1}^K\sum_{n=1}^N q(y_n=k; \bm \psi^i)\mathbb{I}[\check{y}_n^m=k'']}\quad \forall m,k',k&#10;\end{equation*} &#10;&#10;&#10;\end{document}"/>
  <p:tag name="IGUANATEXSIZE" val="20"/>
  <p:tag name="IGUANATEXCURSOR" val="366"/>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53.9557"/>
  <p:tag name="ORIGINALWIDTH" val="2326.959"/>
  <p:tag name="OUTPUTTYPE" val="PNG"/>
  <p:tag name="IGUANATEXVERSION" val="160"/>
  <p:tag name="LATEXADDIN" val="\documentclass{article}&#10;\usepackage{amsmath,bm,amsfonts,dsfont}&#10;\DeclareMathOperator{\prob}{Pr}&#10;\newcommand{\Expect}{{\rm I\kern-.3em E}}&#10;\pagestyle{empty}&#10;\begin{document}&#10;&#10;\begin{equation*}&#10;\label{eq:EM_gammaupd}&#10;\bm d^{i+1}(k) = \frac{\sum_{n=1}^N q(y_n=k; \bm \psi^i)}{\sum_{k'=1}^K\sum_{n=1}^N q(y_n=k'; \bm \psi^i)} \quad \forall k&#10;\end{equation*} &#10;&#10;&#10;\end{document}"/>
  <p:tag name="IGUANATEXSIZE" val="20"/>
  <p:tag name="IGUANATEXCURSOR" val="319"/>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58.4552"/>
  <p:tag name="ORIGINALWIDTH" val="5618.298"/>
  <p:tag name="OUTPUTTYPE" val="PNG"/>
  <p:tag name="IGUANATEXVERSION" val="160"/>
  <p:tag name="LATEXADDIN" val="\documentclass{article}&#10;\usepackage{amsmath,bm,amsfonts,dsfont}&#10;\DeclareMathOperator{\prob}{Pr}&#10;\newcommand{\Expect}{{\rm I\kern-.3em E}}&#10;\pagestyle{empty}&#10;\begin{document}&#10;&#10;\begin{align*}&#10;q(y_n = k;\bm{\psi}^i) :={\sf Pr}(y_n=k| \check{y}_n^{(1)},\dots,\check{y}_n^{(M)};\bm \psi^t) = \frac{\exp\left(\log\bm{d}^{i}(k) +\sum_{m=1}^{M}\sum_{k'=1}^{K} \log\bm{A}_m^{i}(k',k){\mathbb{I}[\check{y}_n^m=k']}\right)}{Z}&#10;\end{align*}&#10;&#10;\end{document}"/>
  <p:tag name="IGUANATEXSIZE" val="20"/>
  <p:tag name="IGUANATEXCURSOR" val="272"/>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253.093"/>
  <p:tag name="OUTPUTTYPE" val="PNG"/>
  <p:tag name="IGUANATEXVERSION" val="160"/>
  <p:tag name="LATEXADDIN" val="\documentclass{article}&#10;\usepackage{amsmath,bm,amsfonts}&#10;\DeclareMathOperator{\prob}{Pr}&#10;\newcommand{\Expect}{{\rm I\kern-.3em E}}&#10;\pagestyle{empty}&#10;\begin{document}&#10;&#10;&#10;\begin{equation*}&#10;\bm{\psi}^{0}:= [\bm{d}^{0},{\bm A}_1^0,\ldots,{\bm A}_M^0]&#10;\end{equation*}&#10;\end{document}"/>
  <p:tag name="IGUANATEXSIZE" val="20"/>
  <p:tag name="IGUANATEXCURSOR" val="242"/>
  <p:tag name="TRANSPARENCY" val="True"/>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SELECTIONNAME" val="Group 15"/>
  <p:tag name="LAYER" val="2"/>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173.603"/>
  <p:tag name="OUTPUTTYPE" val="PNG"/>
  <p:tag name="IGUANATEXVERSION" val="160"/>
  <p:tag name="LATEXADDIN" val="\documentclass{article}&#10;\usepackage{amsmath,bm,amsfonts}&#10;\DeclareMathOperator{\prob}{Pr}&#10;\newcommand{\Expect}{{\rm I\kern-.3em E}}&#10;\pagestyle{empty}&#10;\begin{document}&#10;&#10;&#10;\begin{equation*}&#10;\bm{\nu}_0 :=[\nu_{0,1},\ldots,\nu_{0,K}]^{\top}&#10;\end{equatio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SELECTIONNAME" val="Group 44"/>
  <p:tag name="LAYER" val="2"/>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74.578"/>
  <p:tag name="OUTPUTTYPE" val="PNG"/>
  <p:tag name="IGUANATEXVERSION" val="160"/>
  <p:tag name="LATEXADDIN" val="\documentclass{article}&#10;\usepackage{amsmath,bm,amsfonts}&#10;\DeclareMathOperator{\prob}{Pr}&#10;\newcommand{\Expect}{{\rm I\kern-.3em E}}&#10;\pagestyle{empty}&#10;\begin{document}&#10;&#10;&#10;\begin{equation*}&#10;\bm{\pi}_{k}^{(m)} :=[\pi_{k,1}^{(m)},\ldots,\pi_{k,K}^{(m)}]^{\top}&#10;\end{equation*}&#10;\end{document}"/>
  <p:tag name="IGUANATEXSIZE" val="20"/>
  <p:tag name="IGUANATEXCURSOR" val="239"/>
  <p:tag name="TRANSPARENCY" val="True"/>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365.2043"/>
  <p:tag name="OUTPUTTYPE" val="PNG"/>
  <p:tag name="IGUANATEXVERSION" val="160"/>
  <p:tag name="LATEXADDIN" val="\documentclass{article}&#10;\usepackage{amsmath,bm,amsfonts,dsfont}&#10;\usepackage{xcolor}&#10;\DeclareMathOperator{\prob}{Pr}&#10;\newcommand{\Expect}{{\rm I\kern-.3em E}}&#10;\pagestyle{empty}&#10;\begin{document}&#10;&#10;&#10;\begin{align*}&#10;\bm{y},\bm{d},\bm{A}&#10;\end{align*}&#10;&#10;\end{document}"/>
  <p:tag name="IGUANATEXSIZE" val="20"/>
  <p:tag name="IGUANATEXCURSOR" val="230"/>
  <p:tag name="TRANSPARENCY" val="True"/>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319.46"/>
  <p:tag name="OUTPUTTYPE" val="PNG"/>
  <p:tag name="IGUANATEXVERSION" val="160"/>
  <p:tag name="LATEXADDIN" val="\documentclass{article}&#10;\usepackage{amsmath,bm,amsfonts,dsfont}&#10;\usepackage{xcolor}&#10;\DeclareMathOperator{\prob}{Pr}&#10;\newcommand{\Expect}{{\rm I\kern-.3em E}}&#10;\pagestyle{empty}&#10;\begin{document}&#10;&#10;&#10;\begin{align*}\label{eq:bayes_post}&#10;        {\sf Pr}(\{\bm A_m\}, \bm d, {\cal Y}|\check{\cal Y}) \propto \prod_{n=1}^N \bm d(y_n) \prod_{m=1}^M \bm A_m(\check{y}_n^{(m)},y_n)\cdot &#10;        {\sf Pr}(\bm d|\bm \nu)\prod_{m=1}^M\sum_{k=1}^K{\sf Pr}(\bm{a}_{m,k}|\bm \pi_{k}^{(m)})&#10;\end{align*}&#10;&#10;\end{document}"/>
  <p:tag name="IGUANATEXSIZE" val="20"/>
  <p:tag name="IGUANATEXCURSOR" val="454"/>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newtemplat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w Microsoft PowerPoint Presentation" id="{A7B7C1C5-8E94-4B24-AC57-468BF4F435F6}" vid="{5ACA2C1A-BD10-4950-B871-17045C5EC9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44550</TotalTime>
  <Words>7292</Words>
  <Application>Microsoft Office PowerPoint</Application>
  <PresentationFormat>On-screen Show (4:3)</PresentationFormat>
  <Paragraphs>965</Paragraphs>
  <Slides>64</Slides>
  <Notes>62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ＭＳ Ｐゴシック</vt:lpstr>
      <vt:lpstr>SimSun</vt:lpstr>
      <vt:lpstr>SimSun</vt:lpstr>
      <vt:lpstr>Arial</vt:lpstr>
      <vt:lpstr>Arial Unicode MS</vt:lpstr>
      <vt:lpstr>Calibri</vt:lpstr>
      <vt:lpstr>Cambria Math</vt:lpstr>
      <vt:lpstr>cmbx10</vt:lpstr>
      <vt:lpstr>Google Sans</vt:lpstr>
      <vt:lpstr>Times New Roman</vt:lpstr>
      <vt:lpstr>Wingdings</vt:lpstr>
      <vt:lpstr>newtemplate</vt:lpstr>
      <vt:lpstr>End-to-End Learning from Crowdsourced Labels: A Signal Processing perspective</vt:lpstr>
      <vt:lpstr>Relevant links</vt:lpstr>
      <vt:lpstr>Outline</vt:lpstr>
      <vt:lpstr>The wisdom of crowds</vt:lpstr>
      <vt:lpstr>Fusing data versus fusing decisions</vt:lpstr>
      <vt:lpstr>Crowdsourcing in the learning context</vt:lpstr>
      <vt:lpstr>Two-stage: Label denoising followed by learning</vt:lpstr>
      <vt:lpstr>Learning with noisy labels – End-to-end learning</vt:lpstr>
      <vt:lpstr>Crowdsourcing across disciplines</vt:lpstr>
      <vt:lpstr>Crowdsourcing: “Hidden” catalyst behind AI tools</vt:lpstr>
      <vt:lpstr>Opportunities and challenges</vt:lpstr>
      <vt:lpstr>Crowdsourcing for classification</vt:lpstr>
      <vt:lpstr>Outline</vt:lpstr>
      <vt:lpstr>Majority voting or averaging</vt:lpstr>
      <vt:lpstr>Annotator model with independent responses</vt:lpstr>
      <vt:lpstr>Parametric model</vt:lpstr>
      <vt:lpstr>Alternative models</vt:lpstr>
      <vt:lpstr>Outline</vt:lpstr>
      <vt:lpstr>Estimating model parameters</vt:lpstr>
      <vt:lpstr>EM for crowdsourcing</vt:lpstr>
      <vt:lpstr>A Bayesian point of view</vt:lpstr>
      <vt:lpstr>How about prior information?</vt:lpstr>
      <vt:lpstr>Estimating parameters from annotator statistics</vt:lpstr>
      <vt:lpstr>Estimating annotator statistics</vt:lpstr>
      <vt:lpstr>Moment matching with third-order statistics</vt:lpstr>
      <vt:lpstr>Canonical Polyadic Decomposition in one slide</vt:lpstr>
      <vt:lpstr>Confusion matrix identifiability</vt:lpstr>
      <vt:lpstr>Moment matching with second-order statistics</vt:lpstr>
      <vt:lpstr>Other algorithms</vt:lpstr>
      <vt:lpstr>Crowdsourcing with dependent data</vt:lpstr>
      <vt:lpstr>Outline</vt:lpstr>
      <vt:lpstr>Outline</vt:lpstr>
      <vt:lpstr>Crowdsourcing under attack</vt:lpstr>
      <vt:lpstr>Information-theoretic characterization of spammers</vt:lpstr>
      <vt:lpstr>Testing the effect of spammers</vt:lpstr>
      <vt:lpstr>Flagging spammers with cross-covariances</vt:lpstr>
      <vt:lpstr>Spammer detection performance</vt:lpstr>
      <vt:lpstr>Real crowdsourced data</vt:lpstr>
      <vt:lpstr>Effect of colluding adversaries</vt:lpstr>
      <vt:lpstr>Colluding adversaries</vt:lpstr>
      <vt:lpstr>Annotator agreement matrix</vt:lpstr>
      <vt:lpstr>Real data tests</vt:lpstr>
      <vt:lpstr>Crowdsourcing with dependent annotators</vt:lpstr>
      <vt:lpstr>DS model for dependent classifiers</vt:lpstr>
      <vt:lpstr>Identifying annotator dependencies</vt:lpstr>
      <vt:lpstr>Synthetic tests</vt:lpstr>
      <vt:lpstr>Real data tests</vt:lpstr>
      <vt:lpstr>PowerPoint Presentation</vt:lpstr>
      <vt:lpstr>PowerPoint Presentation</vt:lpstr>
      <vt:lpstr>Numerical tests: Dog dataset</vt:lpstr>
      <vt:lpstr>Web dataset</vt:lpstr>
      <vt:lpstr>PowerPoint Presentation</vt:lpstr>
      <vt:lpstr>PowerPoint Presentation</vt:lpstr>
      <vt:lpstr>Outline</vt:lpstr>
      <vt:lpstr>Conclusions and open issues</vt:lpstr>
      <vt:lpstr>Open issues and future directions</vt:lpstr>
      <vt:lpstr>Identifying colluding adversaries</vt:lpstr>
      <vt:lpstr>Numerical tests: Synthetic data</vt:lpstr>
      <vt:lpstr>Community Bayesian classifier combination</vt:lpstr>
      <vt:lpstr>Moments of annotator responses</vt:lpstr>
      <vt:lpstr>Identifying annotator groups </vt:lpstr>
      <vt:lpstr>Online EM </vt:lpstr>
      <vt:lpstr>Active Learning for crowdsourcing</vt:lpstr>
      <vt:lpstr>Exploring the annotator space</vt:lpstr>
    </vt:vector>
  </TitlesOfParts>
  <Company>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from unreliable labels via crowdsourcing</dc:title>
  <dc:creator>Panagiotis Traganitis</dc:creator>
  <cp:lastModifiedBy>Traganitis, Panagiotis</cp:lastModifiedBy>
  <cp:revision>2457</cp:revision>
  <dcterms:created xsi:type="dcterms:W3CDTF">2017-11-07T00:12:30Z</dcterms:created>
  <dcterms:modified xsi:type="dcterms:W3CDTF">2025-04-02T13:37:24Z</dcterms:modified>
</cp:coreProperties>
</file>